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6" r:id="rId1"/>
  </p:sldMasterIdLst>
  <p:notesMasterIdLst>
    <p:notesMasterId r:id="rId128"/>
  </p:notesMasterIdLst>
  <p:handoutMasterIdLst>
    <p:handoutMasterId r:id="rId129"/>
  </p:handoutMasterIdLst>
  <p:sldIdLst>
    <p:sldId id="256" r:id="rId2"/>
    <p:sldId id="258" r:id="rId3"/>
    <p:sldId id="520" r:id="rId4"/>
    <p:sldId id="513" r:id="rId5"/>
    <p:sldId id="514" r:id="rId6"/>
    <p:sldId id="517" r:id="rId7"/>
    <p:sldId id="518" r:id="rId8"/>
    <p:sldId id="519" r:id="rId9"/>
    <p:sldId id="263" r:id="rId10"/>
    <p:sldId id="266" r:id="rId11"/>
    <p:sldId id="489" r:id="rId12"/>
    <p:sldId id="490" r:id="rId13"/>
    <p:sldId id="491" r:id="rId14"/>
    <p:sldId id="492" r:id="rId15"/>
    <p:sldId id="274" r:id="rId16"/>
    <p:sldId id="541" r:id="rId17"/>
    <p:sldId id="279" r:id="rId18"/>
    <p:sldId id="280" r:id="rId19"/>
    <p:sldId id="546" r:id="rId20"/>
    <p:sldId id="558" r:id="rId21"/>
    <p:sldId id="551" r:id="rId22"/>
    <p:sldId id="542" r:id="rId23"/>
    <p:sldId id="575" r:id="rId24"/>
    <p:sldId id="523" r:id="rId25"/>
    <p:sldId id="286" r:id="rId26"/>
    <p:sldId id="288" r:id="rId27"/>
    <p:sldId id="317" r:id="rId28"/>
    <p:sldId id="543" r:id="rId29"/>
    <p:sldId id="544" r:id="rId30"/>
    <p:sldId id="545" r:id="rId31"/>
    <p:sldId id="318" r:id="rId32"/>
    <p:sldId id="552" r:id="rId33"/>
    <p:sldId id="553" r:id="rId34"/>
    <p:sldId id="554" r:id="rId35"/>
    <p:sldId id="555" r:id="rId36"/>
    <p:sldId id="524" r:id="rId37"/>
    <p:sldId id="297" r:id="rId38"/>
    <p:sldId id="326" r:id="rId39"/>
    <p:sldId id="299" r:id="rId40"/>
    <p:sldId id="547" r:id="rId41"/>
    <p:sldId id="525" r:id="rId42"/>
    <p:sldId id="305" r:id="rId43"/>
    <p:sldId id="332" r:id="rId44"/>
    <p:sldId id="574" r:id="rId45"/>
    <p:sldId id="548" r:id="rId46"/>
    <p:sldId id="549" r:id="rId47"/>
    <p:sldId id="512" r:id="rId48"/>
    <p:sldId id="576" r:id="rId49"/>
    <p:sldId id="529" r:id="rId50"/>
    <p:sldId id="530" r:id="rId51"/>
    <p:sldId id="532" r:id="rId52"/>
    <p:sldId id="526" r:id="rId53"/>
    <p:sldId id="496" r:id="rId54"/>
    <p:sldId id="497" r:id="rId55"/>
    <p:sldId id="511" r:id="rId56"/>
    <p:sldId id="498" r:id="rId57"/>
    <p:sldId id="503" r:id="rId58"/>
    <p:sldId id="504" r:id="rId59"/>
    <p:sldId id="505" r:id="rId60"/>
    <p:sldId id="506" r:id="rId61"/>
    <p:sldId id="510" r:id="rId62"/>
    <p:sldId id="559" r:id="rId63"/>
    <p:sldId id="509" r:id="rId64"/>
    <p:sldId id="527" r:id="rId65"/>
    <p:sldId id="308" r:id="rId66"/>
    <p:sldId id="363" r:id="rId67"/>
    <p:sldId id="362" r:id="rId68"/>
    <p:sldId id="364" r:id="rId69"/>
    <p:sldId id="365" r:id="rId70"/>
    <p:sldId id="349" r:id="rId71"/>
    <p:sldId id="357" r:id="rId72"/>
    <p:sldId id="351" r:id="rId73"/>
    <p:sldId id="354" r:id="rId74"/>
    <p:sldId id="353" r:id="rId75"/>
    <p:sldId id="556" r:id="rId76"/>
    <p:sldId id="360" r:id="rId77"/>
    <p:sldId id="356" r:id="rId78"/>
    <p:sldId id="358" r:id="rId79"/>
    <p:sldId id="361" r:id="rId80"/>
    <p:sldId id="345" r:id="rId81"/>
    <p:sldId id="366" r:id="rId82"/>
    <p:sldId id="367" r:id="rId83"/>
    <p:sldId id="368" r:id="rId84"/>
    <p:sldId id="370" r:id="rId85"/>
    <p:sldId id="373" r:id="rId86"/>
    <p:sldId id="565" r:id="rId87"/>
    <p:sldId id="566" r:id="rId88"/>
    <p:sldId id="563" r:id="rId89"/>
    <p:sldId id="564" r:id="rId90"/>
    <p:sldId id="383" r:id="rId91"/>
    <p:sldId id="388" r:id="rId92"/>
    <p:sldId id="387" r:id="rId93"/>
    <p:sldId id="410" r:id="rId94"/>
    <p:sldId id="411" r:id="rId95"/>
    <p:sldId id="385" r:id="rId96"/>
    <p:sldId id="401" r:id="rId97"/>
    <p:sldId id="402" r:id="rId98"/>
    <p:sldId id="408" r:id="rId99"/>
    <p:sldId id="567" r:id="rId100"/>
    <p:sldId id="540" r:id="rId101"/>
    <p:sldId id="568" r:id="rId102"/>
    <p:sldId id="528" r:id="rId103"/>
    <p:sldId id="412" r:id="rId104"/>
    <p:sldId id="521" r:id="rId105"/>
    <p:sldId id="416" r:id="rId106"/>
    <p:sldId id="522" r:id="rId107"/>
    <p:sldId id="413" r:id="rId108"/>
    <p:sldId id="569" r:id="rId109"/>
    <p:sldId id="417" r:id="rId110"/>
    <p:sldId id="430" r:id="rId111"/>
    <p:sldId id="438" r:id="rId112"/>
    <p:sldId id="439" r:id="rId113"/>
    <p:sldId id="440" r:id="rId114"/>
    <p:sldId id="441" r:id="rId115"/>
    <p:sldId id="442" r:id="rId116"/>
    <p:sldId id="422" r:id="rId117"/>
    <p:sldId id="431" r:id="rId118"/>
    <p:sldId id="432" r:id="rId119"/>
    <p:sldId id="433" r:id="rId120"/>
    <p:sldId id="434" r:id="rId121"/>
    <p:sldId id="435" r:id="rId122"/>
    <p:sldId id="423" r:id="rId123"/>
    <p:sldId id="424" r:id="rId124"/>
    <p:sldId id="444" r:id="rId125"/>
    <p:sldId id="445" r:id="rId126"/>
    <p:sldId id="425" r:id="rId12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7A37"/>
    <a:srgbClr val="E3E6E6"/>
    <a:srgbClr val="951F34"/>
    <a:srgbClr val="9F1342"/>
    <a:srgbClr val="A40045"/>
    <a:srgbClr val="40404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460" autoAdjust="0"/>
    <p:restoredTop sz="88575" autoAdjust="0"/>
  </p:normalViewPr>
  <p:slideViewPr>
    <p:cSldViewPr>
      <p:cViewPr varScale="1">
        <p:scale>
          <a:sx n="114" d="100"/>
          <a:sy n="114" d="100"/>
        </p:scale>
        <p:origin x="-28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350"/>
    </p:cViewPr>
  </p:sorterViewPr>
  <p:notesViewPr>
    <p:cSldViewPr>
      <p:cViewPr varScale="1">
        <p:scale>
          <a:sx n="26" d="100"/>
          <a:sy n="26" d="100"/>
        </p:scale>
        <p:origin x="-1896" y="-92"/>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583" cy="480388"/>
          </a:xfrm>
          <a:prstGeom prst="rect">
            <a:avLst/>
          </a:prstGeom>
          <a:noFill/>
          <a:ln w="9525">
            <a:noFill/>
            <a:miter lim="800000"/>
            <a:headEnd/>
            <a:tailEnd/>
          </a:ln>
        </p:spPr>
        <p:txBody>
          <a:bodyPr vert="horz" wrap="square" lIns="96610" tIns="48306" rIns="96610" bIns="48306" numCol="1" anchor="t" anchorCtr="0" compatLnSpc="1">
            <a:prstTxWarp prst="textNoShape">
              <a:avLst/>
            </a:prstTxWarp>
          </a:bodyPr>
          <a:lstStyle>
            <a:lvl1pPr eaLnBrk="0" hangingPunct="0">
              <a:defRPr sz="1200">
                <a:latin typeface="Arial" pitchFamily="34" charset="0"/>
              </a:defRPr>
            </a:lvl1pPr>
          </a:lstStyle>
          <a:p>
            <a:pPr>
              <a:defRPr/>
            </a:pPr>
            <a:endParaRPr lang="en-US"/>
          </a:p>
        </p:txBody>
      </p:sp>
      <p:sp>
        <p:nvSpPr>
          <p:cNvPr id="5123" name="Rectangle 3"/>
          <p:cNvSpPr>
            <a:spLocks noGrp="1" noChangeArrowheads="1"/>
          </p:cNvSpPr>
          <p:nvPr>
            <p:ph type="dt" sz="quarter" idx="1"/>
          </p:nvPr>
        </p:nvSpPr>
        <p:spPr bwMode="auto">
          <a:xfrm>
            <a:off x="4144618" y="0"/>
            <a:ext cx="3170583" cy="480388"/>
          </a:xfrm>
          <a:prstGeom prst="rect">
            <a:avLst/>
          </a:prstGeom>
          <a:noFill/>
          <a:ln w="9525">
            <a:noFill/>
            <a:miter lim="800000"/>
            <a:headEnd/>
            <a:tailEnd/>
          </a:ln>
        </p:spPr>
        <p:txBody>
          <a:bodyPr vert="horz" wrap="square" lIns="96610" tIns="48306" rIns="96610" bIns="48306" numCol="1" anchor="t" anchorCtr="0" compatLnSpc="1">
            <a:prstTxWarp prst="textNoShape">
              <a:avLst/>
            </a:prstTxWarp>
          </a:bodyPr>
          <a:lstStyle>
            <a:lvl1pPr algn="r" eaLnBrk="0" hangingPunct="0">
              <a:defRPr sz="1200">
                <a:latin typeface="Arial" pitchFamily="34" charset="0"/>
              </a:defRPr>
            </a:lvl1pPr>
          </a:lstStyle>
          <a:p>
            <a:pPr>
              <a:defRPr/>
            </a:pPr>
            <a:fld id="{0649733D-0211-4064-8FC5-0A033ED4326E}" type="datetime8">
              <a:rPr lang="en-US" smtClean="0"/>
              <a:pPr>
                <a:defRPr/>
              </a:pPr>
              <a:t>5/2/2010 2:43 PM</a:t>
            </a:fld>
            <a:endParaRPr lang="en-US"/>
          </a:p>
        </p:txBody>
      </p:sp>
      <p:sp>
        <p:nvSpPr>
          <p:cNvPr id="5124" name="Rectangle 4"/>
          <p:cNvSpPr>
            <a:spLocks noGrp="1" noChangeArrowheads="1"/>
          </p:cNvSpPr>
          <p:nvPr>
            <p:ph type="ftr" sz="quarter" idx="2"/>
          </p:nvPr>
        </p:nvSpPr>
        <p:spPr bwMode="auto">
          <a:xfrm>
            <a:off x="0" y="9120813"/>
            <a:ext cx="3170583" cy="480387"/>
          </a:xfrm>
          <a:prstGeom prst="rect">
            <a:avLst/>
          </a:prstGeom>
          <a:noFill/>
          <a:ln w="9525">
            <a:noFill/>
            <a:miter lim="800000"/>
            <a:headEnd/>
            <a:tailEnd/>
          </a:ln>
        </p:spPr>
        <p:txBody>
          <a:bodyPr vert="horz" wrap="square" lIns="96610" tIns="48306" rIns="96610" bIns="48306" numCol="1" anchor="b" anchorCtr="0" compatLnSpc="1">
            <a:prstTxWarp prst="textNoShape">
              <a:avLst/>
            </a:prstTxWarp>
          </a:bodyPr>
          <a:lstStyle>
            <a:lvl1pPr eaLnBrk="0" hangingPunct="0">
              <a:defRPr sz="1200">
                <a:latin typeface="Arial" pitchFamily="34" charset="0"/>
              </a:defRPr>
            </a:lvl1pPr>
          </a:lstStyle>
          <a:p>
            <a:pPr>
              <a:defRPr/>
            </a:pPr>
            <a:endParaRPr lang="en-US"/>
          </a:p>
        </p:txBody>
      </p:sp>
      <p:sp>
        <p:nvSpPr>
          <p:cNvPr id="5125" name="Rectangle 5"/>
          <p:cNvSpPr>
            <a:spLocks noGrp="1" noChangeArrowheads="1"/>
          </p:cNvSpPr>
          <p:nvPr>
            <p:ph type="sldNum" sz="quarter" idx="3"/>
          </p:nvPr>
        </p:nvSpPr>
        <p:spPr bwMode="auto">
          <a:xfrm>
            <a:off x="4144618" y="9120813"/>
            <a:ext cx="3170583" cy="480387"/>
          </a:xfrm>
          <a:prstGeom prst="rect">
            <a:avLst/>
          </a:prstGeom>
          <a:noFill/>
          <a:ln w="9525">
            <a:noFill/>
            <a:miter lim="800000"/>
            <a:headEnd/>
            <a:tailEnd/>
          </a:ln>
        </p:spPr>
        <p:txBody>
          <a:bodyPr vert="horz" wrap="square" lIns="96610" tIns="48306" rIns="96610" bIns="48306" numCol="1" anchor="b" anchorCtr="0" compatLnSpc="1">
            <a:prstTxWarp prst="textNoShape">
              <a:avLst/>
            </a:prstTxWarp>
          </a:bodyPr>
          <a:lstStyle>
            <a:lvl1pPr algn="r" eaLnBrk="0" hangingPunct="0">
              <a:defRPr sz="1200">
                <a:latin typeface="Arial" pitchFamily="34" charset="0"/>
              </a:defRPr>
            </a:lvl1pPr>
          </a:lstStyle>
          <a:p>
            <a:pPr>
              <a:defRPr/>
            </a:pPr>
            <a:fld id="{8595A080-88A5-4B21-AF19-F6E64D9B8879}" type="slidenum">
              <a:rPr lang="en-US"/>
              <a:pPr>
                <a:defRPr/>
              </a:pPr>
              <a:t>‹#›</a:t>
            </a:fld>
            <a:endParaRPr 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583" cy="480388"/>
          </a:xfrm>
          <a:prstGeom prst="rect">
            <a:avLst/>
          </a:prstGeom>
          <a:noFill/>
          <a:ln w="9525">
            <a:noFill/>
            <a:miter lim="800000"/>
            <a:headEnd/>
            <a:tailEnd/>
          </a:ln>
        </p:spPr>
        <p:txBody>
          <a:bodyPr vert="horz" wrap="square" lIns="96610" tIns="48306" rIns="96610" bIns="48306" numCol="1" anchor="t" anchorCtr="0" compatLnSpc="1">
            <a:prstTxWarp prst="textNoShape">
              <a:avLst/>
            </a:prstTxWarp>
          </a:bodyPr>
          <a:lstStyle>
            <a:lvl1pPr eaLnBrk="0" hangingPunct="0">
              <a:defRPr sz="1200">
                <a:latin typeface="Arial" pitchFamily="34" charset="0"/>
              </a:defRPr>
            </a:lvl1pPr>
          </a:lstStyle>
          <a:p>
            <a:pPr>
              <a:defRPr/>
            </a:pPr>
            <a:endParaRPr lang="en-US"/>
          </a:p>
        </p:txBody>
      </p:sp>
      <p:sp>
        <p:nvSpPr>
          <p:cNvPr id="7171" name="Rectangle 3"/>
          <p:cNvSpPr>
            <a:spLocks noGrp="1" noChangeArrowheads="1"/>
          </p:cNvSpPr>
          <p:nvPr>
            <p:ph type="dt" idx="1"/>
          </p:nvPr>
        </p:nvSpPr>
        <p:spPr bwMode="auto">
          <a:xfrm>
            <a:off x="4144618" y="0"/>
            <a:ext cx="3170583" cy="480388"/>
          </a:xfrm>
          <a:prstGeom prst="rect">
            <a:avLst/>
          </a:prstGeom>
          <a:noFill/>
          <a:ln w="9525">
            <a:noFill/>
            <a:miter lim="800000"/>
            <a:headEnd/>
            <a:tailEnd/>
          </a:ln>
        </p:spPr>
        <p:txBody>
          <a:bodyPr vert="horz" wrap="square" lIns="96610" tIns="48306" rIns="96610" bIns="48306" numCol="1" anchor="t" anchorCtr="0" compatLnSpc="1">
            <a:prstTxWarp prst="textNoShape">
              <a:avLst/>
            </a:prstTxWarp>
          </a:bodyPr>
          <a:lstStyle>
            <a:lvl1pPr algn="r" eaLnBrk="0" hangingPunct="0">
              <a:defRPr sz="1200">
                <a:latin typeface="Arial" pitchFamily="34" charset="0"/>
              </a:defRPr>
            </a:lvl1pPr>
          </a:lstStyle>
          <a:p>
            <a:pPr>
              <a:defRPr/>
            </a:pPr>
            <a:fld id="{5855516E-638C-481A-BE31-CCB1665506EA}" type="datetime8">
              <a:rPr lang="en-US" smtClean="0"/>
              <a:pPr>
                <a:defRPr/>
              </a:pPr>
              <a:t>5/2/2010 2:43 PM</a:t>
            </a:fld>
            <a:endParaRPr lang="en-US"/>
          </a:p>
        </p:txBody>
      </p:sp>
      <p:sp>
        <p:nvSpPr>
          <p:cNvPr id="15364"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75693" y="4561226"/>
            <a:ext cx="5363817" cy="4320213"/>
          </a:xfrm>
          <a:prstGeom prst="rect">
            <a:avLst/>
          </a:prstGeom>
          <a:noFill/>
          <a:ln w="9525">
            <a:noFill/>
            <a:miter lim="800000"/>
            <a:headEnd/>
            <a:tailEnd/>
          </a:ln>
        </p:spPr>
        <p:txBody>
          <a:bodyPr vert="horz" wrap="square" lIns="96610" tIns="48306" rIns="96610" bIns="4830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120813"/>
            <a:ext cx="3170583" cy="480387"/>
          </a:xfrm>
          <a:prstGeom prst="rect">
            <a:avLst/>
          </a:prstGeom>
          <a:noFill/>
          <a:ln w="9525">
            <a:noFill/>
            <a:miter lim="800000"/>
            <a:headEnd/>
            <a:tailEnd/>
          </a:ln>
        </p:spPr>
        <p:txBody>
          <a:bodyPr vert="horz" wrap="square" lIns="96610" tIns="48306" rIns="96610" bIns="48306" numCol="1" anchor="b" anchorCtr="0" compatLnSpc="1">
            <a:prstTxWarp prst="textNoShape">
              <a:avLst/>
            </a:prstTxWarp>
          </a:bodyPr>
          <a:lstStyle>
            <a:lvl1pPr eaLnBrk="0" hangingPunct="0">
              <a:defRPr sz="1200">
                <a:latin typeface="Arial" pitchFamily="34" charset="0"/>
              </a:defRPr>
            </a:lvl1pPr>
          </a:lstStyle>
          <a:p>
            <a:pPr>
              <a:defRPr/>
            </a:pPr>
            <a:endParaRPr lang="en-US"/>
          </a:p>
        </p:txBody>
      </p:sp>
      <p:sp>
        <p:nvSpPr>
          <p:cNvPr id="7175" name="Rectangle 7"/>
          <p:cNvSpPr>
            <a:spLocks noGrp="1" noChangeArrowheads="1"/>
          </p:cNvSpPr>
          <p:nvPr>
            <p:ph type="sldNum" sz="quarter" idx="5"/>
          </p:nvPr>
        </p:nvSpPr>
        <p:spPr bwMode="auto">
          <a:xfrm>
            <a:off x="4144618" y="9120813"/>
            <a:ext cx="3170583" cy="480387"/>
          </a:xfrm>
          <a:prstGeom prst="rect">
            <a:avLst/>
          </a:prstGeom>
          <a:noFill/>
          <a:ln w="9525">
            <a:noFill/>
            <a:miter lim="800000"/>
            <a:headEnd/>
            <a:tailEnd/>
          </a:ln>
        </p:spPr>
        <p:txBody>
          <a:bodyPr vert="horz" wrap="square" lIns="96610" tIns="48306" rIns="96610" bIns="48306" numCol="1" anchor="b" anchorCtr="0" compatLnSpc="1">
            <a:prstTxWarp prst="textNoShape">
              <a:avLst/>
            </a:prstTxWarp>
          </a:bodyPr>
          <a:lstStyle>
            <a:lvl1pPr algn="r" eaLnBrk="0" hangingPunct="0">
              <a:defRPr sz="1200">
                <a:latin typeface="Arial" pitchFamily="34" charset="0"/>
              </a:defRPr>
            </a:lvl1pPr>
          </a:lstStyle>
          <a:p>
            <a:pPr>
              <a:defRPr/>
            </a:pPr>
            <a:fld id="{EDA8E220-5D58-4B16-BD6A-86955C245E77}" type="slidenum">
              <a:rPr lang="en-US"/>
              <a:pPr>
                <a:defRPr/>
              </a:pPr>
              <a:t>‹#›</a:t>
            </a:fld>
            <a:endParaRPr 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ヒラギノ角ゴ Pro W3" pitchFamily="-80" charset="-128"/>
        <a:cs typeface="ヒラギノ角ゴ Pro W3"/>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80"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80"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80"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80"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p:spPr>
        <p:txBody>
          <a:bodyPr/>
          <a:lstStyle/>
          <a:p>
            <a:pPr eaLnBrk="1" hangingPunct="1">
              <a:spcBef>
                <a:spcPct val="0"/>
              </a:spcBef>
            </a:pPr>
            <a:endParaRPr lang="en-US" smtClean="0">
              <a:ea typeface="ヒラギノ角ゴ Pro W3"/>
            </a:endParaRPr>
          </a:p>
        </p:txBody>
      </p:sp>
      <p:sp>
        <p:nvSpPr>
          <p:cNvPr id="19459" name="Slide Number Placeholder 3"/>
          <p:cNvSpPr>
            <a:spLocks noGrp="1"/>
          </p:cNvSpPr>
          <p:nvPr>
            <p:ph type="sldNum" sz="quarter" idx="5"/>
          </p:nvPr>
        </p:nvSpPr>
        <p:spPr>
          <a:noFill/>
        </p:spPr>
        <p:txBody>
          <a:bodyPr/>
          <a:lstStyle/>
          <a:p>
            <a:fld id="{613DE8BA-8E1B-4768-8343-CEBF2332071B}" type="slidenum">
              <a:rPr lang="en-US" smtClean="0">
                <a:latin typeface="Arial" charset="0"/>
              </a:rPr>
              <a:pPr/>
              <a:t>2</a:t>
            </a:fld>
            <a:endParaRPr lang="en-US" smtClean="0">
              <a:latin typeface="Arial" charset="0"/>
            </a:endParaRPr>
          </a:p>
        </p:txBody>
      </p:sp>
      <p:sp>
        <p:nvSpPr>
          <p:cNvPr id="5" name="Date Placeholder 4"/>
          <p:cNvSpPr>
            <a:spLocks noGrp="1"/>
          </p:cNvSpPr>
          <p:nvPr>
            <p:ph type="dt" idx="10"/>
          </p:nvPr>
        </p:nvSpPr>
        <p:spPr/>
        <p:txBody>
          <a:bodyPr/>
          <a:lstStyle/>
          <a:p>
            <a:pPr>
              <a:defRPr/>
            </a:pPr>
            <a:fld id="{735D6EF5-6B55-41AC-9012-DE144AAB68AA}" type="datetime8">
              <a:rPr lang="en-US" smtClean="0"/>
              <a:pPr>
                <a:defRPr/>
              </a:pPr>
              <a:t>5/2/2010 2:43 PM</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p:spPr>
        <p:txBody>
          <a:bodyPr/>
          <a:lstStyle/>
          <a:p>
            <a:endParaRPr lang="en-US" smtClean="0">
              <a:ea typeface="ヒラギノ角ゴ Pro W3"/>
            </a:endParaRPr>
          </a:p>
        </p:txBody>
      </p:sp>
      <p:sp>
        <p:nvSpPr>
          <p:cNvPr id="58371" name="Slide Number Placeholder 3"/>
          <p:cNvSpPr>
            <a:spLocks noGrp="1"/>
          </p:cNvSpPr>
          <p:nvPr>
            <p:ph type="sldNum" sz="quarter" idx="5"/>
          </p:nvPr>
        </p:nvSpPr>
        <p:spPr>
          <a:noFill/>
        </p:spPr>
        <p:txBody>
          <a:bodyPr/>
          <a:lstStyle/>
          <a:p>
            <a:fld id="{10B140D1-174D-4765-8D2D-095DFC0C7524}" type="slidenum">
              <a:rPr lang="en-US" smtClean="0">
                <a:latin typeface="Arial" charset="0"/>
              </a:rPr>
              <a:pPr/>
              <a:t>18</a:t>
            </a:fld>
            <a:endParaRPr lang="en-US" smtClean="0">
              <a:latin typeface="Arial" charset="0"/>
            </a:endParaRPr>
          </a:p>
        </p:txBody>
      </p:sp>
      <p:sp>
        <p:nvSpPr>
          <p:cNvPr id="5" name="Date Placeholder 4"/>
          <p:cNvSpPr>
            <a:spLocks noGrp="1"/>
          </p:cNvSpPr>
          <p:nvPr>
            <p:ph type="dt" idx="10"/>
          </p:nvPr>
        </p:nvSpPr>
        <p:spPr/>
        <p:txBody>
          <a:bodyPr/>
          <a:lstStyle/>
          <a:p>
            <a:pPr>
              <a:defRPr/>
            </a:pPr>
            <a:fld id="{BCBD7862-F181-47B2-A15B-B8B3E53A5E68}" type="datetime8">
              <a:rPr lang="en-US" smtClean="0"/>
              <a:pPr>
                <a:defRPr/>
              </a:pPr>
              <a:t>5/2/2010 2:50 PM</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p:spPr>
        <p:txBody>
          <a:bodyPr/>
          <a:lstStyle/>
          <a:p>
            <a:r>
              <a:rPr lang="en-US" smtClean="0">
                <a:ea typeface="ヒラギノ角ゴ Pro W3"/>
              </a:rPr>
              <a:t>The prediction of short DNA motifs plays an important role in many areas of computational</a:t>
            </a:r>
          </a:p>
          <a:p>
            <a:r>
              <a:rPr lang="en-US" smtClean="0">
                <a:ea typeface="ヒラギノ角ゴ Pro W3"/>
              </a:rPr>
              <a:t>biology. Gene finding algorithms such as GENIE (Burge and Karlin, 1997) often rely on the</a:t>
            </a:r>
          </a:p>
          <a:p>
            <a:r>
              <a:rPr lang="en-US" smtClean="0">
                <a:ea typeface="ヒラギノ角ゴ Pro W3"/>
              </a:rPr>
              <a:t>prediction of splice sites. Splice sites are the regions between coding (exons) and non-coding</a:t>
            </a:r>
          </a:p>
          <a:p>
            <a:r>
              <a:rPr lang="en-US" smtClean="0">
                <a:ea typeface="ヒラギノ角ゴ Pro W3"/>
              </a:rPr>
              <a:t>(introns) DNA segments. The 5 end of an intron is called a donor splice site and the 3 end an</a:t>
            </a:r>
          </a:p>
          <a:p>
            <a:r>
              <a:rPr lang="en-US" smtClean="0">
                <a:ea typeface="ヒラギノ角ゴ Pro W3"/>
              </a:rPr>
              <a:t>acceptor splice site. A donor site whose first two intron positions are the letters ‘GT’ is called</a:t>
            </a:r>
          </a:p>
          <a:p>
            <a:r>
              <a:rPr lang="en-US" smtClean="0">
                <a:ea typeface="ヒラギノ角ゴ Pro W3"/>
              </a:rPr>
              <a:t>canonical, whereas an acceptor site is called canonical if the corresponding intron ends with</a:t>
            </a:r>
          </a:p>
          <a:p>
            <a:r>
              <a:rPr lang="en-US" smtClean="0">
                <a:ea typeface="ヒラギノ角ゴ Pro W3"/>
              </a:rPr>
              <a:t>‘AG’. An overview of the splicing process and of some models that are used for detecting splice</a:t>
            </a:r>
          </a:p>
          <a:p>
            <a:r>
              <a:rPr lang="en-US" smtClean="0">
                <a:ea typeface="ヒラギノ角ゴ Pro W3"/>
              </a:rPr>
              <a:t>sites can be found in Burge (1998).</a:t>
            </a:r>
          </a:p>
          <a:p>
            <a:endParaRPr lang="en-US" smtClean="0">
              <a:ea typeface="ヒラギノ角ゴ Pro W3"/>
            </a:endParaRPr>
          </a:p>
        </p:txBody>
      </p:sp>
      <p:sp>
        <p:nvSpPr>
          <p:cNvPr id="73731" name="Slide Number Placeholder 3"/>
          <p:cNvSpPr>
            <a:spLocks noGrp="1"/>
          </p:cNvSpPr>
          <p:nvPr>
            <p:ph type="sldNum" sz="quarter" idx="5"/>
          </p:nvPr>
        </p:nvSpPr>
        <p:spPr>
          <a:noFill/>
        </p:spPr>
        <p:txBody>
          <a:bodyPr/>
          <a:lstStyle/>
          <a:p>
            <a:fld id="{3458AB9E-34AB-4D24-80E6-8F4334F584D8}" type="slidenum">
              <a:rPr lang="en-US" smtClean="0">
                <a:latin typeface="Arial" charset="0"/>
              </a:rPr>
              <a:pPr/>
              <a:t>27</a:t>
            </a:fld>
            <a:endParaRPr lang="en-US" smtClean="0">
              <a:latin typeface="Arial" charset="0"/>
            </a:endParaRPr>
          </a:p>
        </p:txBody>
      </p:sp>
      <p:sp>
        <p:nvSpPr>
          <p:cNvPr id="5" name="Date Placeholder 4"/>
          <p:cNvSpPr>
            <a:spLocks noGrp="1"/>
          </p:cNvSpPr>
          <p:nvPr>
            <p:ph type="dt" idx="10"/>
          </p:nvPr>
        </p:nvSpPr>
        <p:spPr/>
        <p:txBody>
          <a:bodyPr/>
          <a:lstStyle/>
          <a:p>
            <a:pPr>
              <a:defRPr/>
            </a:pPr>
            <a:fld id="{2B7372FB-A5A1-42D0-A681-60D5DCA58E4A}" type="datetime8">
              <a:rPr lang="en-US" smtClean="0"/>
              <a:pPr>
                <a:defRPr/>
              </a:pPr>
              <a:t>5/2/2010 2:43 PM</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endParaRPr lang="en-US" smtClean="0">
              <a:ea typeface="ヒラギノ角ゴ Pro W3"/>
            </a:endParaRPr>
          </a:p>
        </p:txBody>
      </p:sp>
      <p:sp>
        <p:nvSpPr>
          <p:cNvPr id="81923" name="Slide Number Placeholder 3"/>
          <p:cNvSpPr>
            <a:spLocks noGrp="1"/>
          </p:cNvSpPr>
          <p:nvPr>
            <p:ph type="sldNum" sz="quarter" idx="5"/>
          </p:nvPr>
        </p:nvSpPr>
        <p:spPr>
          <a:noFill/>
        </p:spPr>
        <p:txBody>
          <a:bodyPr/>
          <a:lstStyle/>
          <a:p>
            <a:fld id="{46A28A9D-118A-40A5-97FF-9E7578B27A67}" type="slidenum">
              <a:rPr lang="en-US" smtClean="0">
                <a:latin typeface="Arial" charset="0"/>
              </a:rPr>
              <a:pPr/>
              <a:t>28</a:t>
            </a:fld>
            <a:endParaRPr lang="en-US" smtClean="0">
              <a:latin typeface="Arial" charset="0"/>
            </a:endParaRPr>
          </a:p>
        </p:txBody>
      </p:sp>
      <p:sp>
        <p:nvSpPr>
          <p:cNvPr id="5" name="Date Placeholder 4"/>
          <p:cNvSpPr>
            <a:spLocks noGrp="1"/>
          </p:cNvSpPr>
          <p:nvPr>
            <p:ph type="dt" idx="10"/>
          </p:nvPr>
        </p:nvSpPr>
        <p:spPr/>
        <p:txBody>
          <a:bodyPr/>
          <a:lstStyle/>
          <a:p>
            <a:pPr>
              <a:defRPr/>
            </a:pPr>
            <a:fld id="{B3B1ED53-0698-4F06-B1D4-132EAA74B0C8}" type="datetime8">
              <a:rPr lang="en-US" smtClean="0"/>
              <a:pPr>
                <a:defRPr/>
              </a:pPr>
              <a:t>5/2/2010 2:43 PM</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endParaRPr lang="en-US" smtClean="0">
              <a:ea typeface="ヒラギノ角ゴ Pro W3"/>
            </a:endParaRPr>
          </a:p>
        </p:txBody>
      </p:sp>
      <p:sp>
        <p:nvSpPr>
          <p:cNvPr id="81923" name="Slide Number Placeholder 3"/>
          <p:cNvSpPr>
            <a:spLocks noGrp="1"/>
          </p:cNvSpPr>
          <p:nvPr>
            <p:ph type="sldNum" sz="quarter" idx="5"/>
          </p:nvPr>
        </p:nvSpPr>
        <p:spPr>
          <a:noFill/>
        </p:spPr>
        <p:txBody>
          <a:bodyPr/>
          <a:lstStyle/>
          <a:p>
            <a:fld id="{46A28A9D-118A-40A5-97FF-9E7578B27A67}" type="slidenum">
              <a:rPr lang="en-US" smtClean="0">
                <a:latin typeface="Arial" charset="0"/>
              </a:rPr>
              <a:pPr/>
              <a:t>30</a:t>
            </a:fld>
            <a:endParaRPr lang="en-US" smtClean="0">
              <a:latin typeface="Arial" charset="0"/>
            </a:endParaRPr>
          </a:p>
        </p:txBody>
      </p:sp>
      <p:sp>
        <p:nvSpPr>
          <p:cNvPr id="5" name="Date Placeholder 4"/>
          <p:cNvSpPr>
            <a:spLocks noGrp="1"/>
          </p:cNvSpPr>
          <p:nvPr>
            <p:ph type="dt" idx="10"/>
          </p:nvPr>
        </p:nvSpPr>
        <p:spPr/>
        <p:txBody>
          <a:bodyPr/>
          <a:lstStyle/>
          <a:p>
            <a:pPr>
              <a:defRPr/>
            </a:pPr>
            <a:fld id="{B3B1ED53-0698-4F06-B1D4-132EAA74B0C8}" type="datetime8">
              <a:rPr lang="en-US" smtClean="0"/>
              <a:pPr>
                <a:defRPr/>
              </a:pPr>
              <a:t>5/2/2010 2:43 PM</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We used letters from a handwritten words data set by Rob Kassel at the MIT Spoken Language</a:t>
            </a:r>
          </a:p>
          <a:p>
            <a:pPr>
              <a:defRPr/>
            </a:pPr>
            <a:r>
              <a:rPr lang="en-US" dirty="0" smtClean="0"/>
              <a:t>Systems Group.3 This data set contains samples from more than 180 different writers (see Fig. 4</a:t>
            </a:r>
          </a:p>
          <a:p>
            <a:pPr>
              <a:defRPr/>
            </a:pPr>
            <a:r>
              <a:rPr lang="en-US" dirty="0" smtClean="0"/>
              <a:t>(Left) for examples). For each writer, however, the number of examples of each letter is rather small:</a:t>
            </a:r>
          </a:p>
          <a:p>
            <a:pPr>
              <a:defRPr/>
            </a:pPr>
            <a:r>
              <a:rPr lang="en-US" dirty="0" smtClean="0"/>
              <a:t>between 4 and 30 depending on the letter.</a:t>
            </a:r>
          </a:p>
          <a:p>
            <a:pPr>
              <a:defRPr/>
            </a:pPr>
            <a:endParaRPr lang="en-US" dirty="0" smtClean="0"/>
          </a:p>
          <a:p>
            <a:pPr>
              <a:defRPr/>
            </a:pPr>
            <a:r>
              <a:rPr lang="en-US" dirty="0" smtClean="0"/>
              <a:t>We built binary classifiers that discriminate between pairs of letters. Specifically we concentrated</a:t>
            </a:r>
          </a:p>
          <a:p>
            <a:pPr>
              <a:defRPr/>
            </a:pPr>
            <a:r>
              <a:rPr lang="en-US" dirty="0" smtClean="0"/>
              <a:t>on the pairs of letters that are </a:t>
            </a:r>
            <a:r>
              <a:rPr lang="en-US" dirty="0" err="1" smtClean="0"/>
              <a:t>di±cult</a:t>
            </a:r>
            <a:r>
              <a:rPr lang="en-US" dirty="0" smtClean="0"/>
              <a:t> to distinguish when written by hand.</a:t>
            </a:r>
          </a:p>
          <a:p>
            <a:pPr>
              <a:defRPr/>
            </a:pPr>
            <a:endParaRPr lang="en-US" dirty="0" smtClean="0"/>
          </a:p>
          <a:p>
            <a:pPr>
              <a:defRPr/>
            </a:pPr>
            <a:r>
              <a:rPr lang="en-US" dirty="0" smtClean="0"/>
              <a:t>Pooled: The writers are ignored and all the letters of both classes to be discriminated</a:t>
            </a:r>
          </a:p>
          <a:p>
            <a:pPr>
              <a:defRPr/>
            </a:pPr>
            <a:r>
              <a:rPr lang="en-US" dirty="0" smtClean="0"/>
              <a:t>are pooled.</a:t>
            </a:r>
          </a:p>
          <a:p>
            <a:pPr>
              <a:defRPr/>
            </a:pPr>
            <a:endParaRPr lang="en-US" dirty="0" smtClean="0"/>
          </a:p>
          <a:p>
            <a:pPr>
              <a:defRPr/>
            </a:pPr>
            <a:r>
              <a:rPr lang="en-US" dirty="0" smtClean="0"/>
              <a:t>Independent: For each writer an independent </a:t>
            </a:r>
            <a:r>
              <a:rPr lang="en-US" i="1" dirty="0" smtClean="0"/>
              <a:t>L1-regularized logistic re-</a:t>
            </a:r>
          </a:p>
          <a:p>
            <a:pPr>
              <a:defRPr/>
            </a:pPr>
            <a:r>
              <a:rPr lang="en-US" dirty="0" err="1" smtClean="0"/>
              <a:t>gression</a:t>
            </a:r>
            <a:r>
              <a:rPr lang="en-US" dirty="0" smtClean="0"/>
              <a:t> is learned.</a:t>
            </a:r>
          </a:p>
          <a:p>
            <a:pPr>
              <a:defRPr/>
            </a:pPr>
            <a:endParaRPr lang="en-US" dirty="0" smtClean="0"/>
          </a:p>
          <a:p>
            <a:pPr>
              <a:defRPr/>
            </a:pPr>
            <a:r>
              <a:rPr lang="en-US" dirty="0" smtClean="0"/>
              <a:t>L1/L1: The objective function is Eqn. (1) with the log-loss and so the tasks are</a:t>
            </a:r>
          </a:p>
          <a:p>
            <a:pPr>
              <a:defRPr/>
            </a:pPr>
            <a:r>
              <a:rPr lang="en-US" dirty="0" smtClean="0"/>
              <a:t>tied only by the regularization coefficient.</a:t>
            </a:r>
          </a:p>
          <a:p>
            <a:pPr>
              <a:defRPr/>
            </a:pPr>
            <a:endParaRPr lang="en-US" dirty="0" smtClean="0"/>
          </a:p>
          <a:p>
            <a:pPr>
              <a:defRPr/>
            </a:pPr>
            <a:endParaRPr lang="en-US" dirty="0" smtClean="0"/>
          </a:p>
          <a:p>
            <a:pPr>
              <a:defRPr/>
            </a:pPr>
            <a:endParaRPr lang="en-US" dirty="0"/>
          </a:p>
        </p:txBody>
      </p:sp>
      <p:sp>
        <p:nvSpPr>
          <p:cNvPr id="77827" name="Slide Number Placeholder 3"/>
          <p:cNvSpPr>
            <a:spLocks noGrp="1"/>
          </p:cNvSpPr>
          <p:nvPr>
            <p:ph type="sldNum" sz="quarter" idx="5"/>
          </p:nvPr>
        </p:nvSpPr>
        <p:spPr>
          <a:noFill/>
        </p:spPr>
        <p:txBody>
          <a:bodyPr/>
          <a:lstStyle/>
          <a:p>
            <a:fld id="{03D071CB-7AF9-4E8C-9922-5449C269F832}" type="slidenum">
              <a:rPr lang="en-US" smtClean="0">
                <a:latin typeface="Arial" charset="0"/>
              </a:rPr>
              <a:pPr/>
              <a:t>32</a:t>
            </a:fld>
            <a:endParaRPr lang="en-US" smtClean="0">
              <a:latin typeface="Arial" charset="0"/>
            </a:endParaRPr>
          </a:p>
        </p:txBody>
      </p:sp>
      <p:sp>
        <p:nvSpPr>
          <p:cNvPr id="5" name="Date Placeholder 4"/>
          <p:cNvSpPr>
            <a:spLocks noGrp="1"/>
          </p:cNvSpPr>
          <p:nvPr>
            <p:ph type="dt" idx="10"/>
          </p:nvPr>
        </p:nvSpPr>
        <p:spPr/>
        <p:txBody>
          <a:bodyPr/>
          <a:lstStyle/>
          <a:p>
            <a:pPr>
              <a:defRPr/>
            </a:pPr>
            <a:fld id="{B5B338A5-B3DD-468B-A7EF-9B314607CB6B}" type="datetime8">
              <a:rPr lang="en-US" smtClean="0"/>
              <a:pPr>
                <a:defRPr/>
              </a:pPr>
              <a:t>5/2/2010 2:43 PM</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dirty="0" smtClean="0"/>
              <a:t>For this experiments we collected a dataset from the Reuters news-website. Images on the Reuters</a:t>
            </a:r>
          </a:p>
          <a:p>
            <a:pPr>
              <a:defRPr/>
            </a:pPr>
            <a:r>
              <a:rPr lang="en-US" dirty="0" smtClean="0"/>
              <a:t>website have associated story or topic labels, which correspond to different stories in the news.</a:t>
            </a:r>
          </a:p>
          <a:p>
            <a:pPr>
              <a:defRPr/>
            </a:pPr>
            <a:r>
              <a:rPr lang="en-US" dirty="0" smtClean="0"/>
              <a:t>There were a total of 25,589 images and 316 stories, an image can belong to one or more stories.</a:t>
            </a:r>
          </a:p>
          <a:p>
            <a:pPr>
              <a:defRPr/>
            </a:pPr>
            <a:r>
              <a:rPr lang="en-US" dirty="0" smtClean="0"/>
              <a:t>The experiments involved the binary prediction of whether an image belonged to one of the 40 most</a:t>
            </a:r>
          </a:p>
          <a:p>
            <a:pPr>
              <a:defRPr/>
            </a:pPr>
            <a:r>
              <a:rPr lang="en-US" dirty="0" smtClean="0"/>
              <a:t>frequent stories, these are all the stories for which we had at least 80 positive images in the training</a:t>
            </a:r>
          </a:p>
          <a:p>
            <a:pPr>
              <a:defRPr/>
            </a:pPr>
            <a:r>
              <a:rPr lang="en-US" dirty="0" smtClean="0"/>
              <a:t>partition. Story examples are: Golden Globes, Australian Open, Danish Cartoons or Afghanistan.</a:t>
            </a:r>
          </a:p>
          <a:p>
            <a:pPr>
              <a:defRPr/>
            </a:pPr>
            <a:r>
              <a:rPr lang="en-US" dirty="0" smtClean="0"/>
              <a:t>We partitioned the data into four sets: 5,000 images were used as unlabeled data to compute an</a:t>
            </a:r>
          </a:p>
          <a:p>
            <a:pPr>
              <a:defRPr/>
            </a:pPr>
            <a:r>
              <a:rPr lang="en-US" dirty="0" smtClean="0"/>
              <a:t>image representation, 5,000 images were reserved as validation data, and 10,589 images as training</a:t>
            </a:r>
          </a:p>
          <a:p>
            <a:pPr>
              <a:defRPr/>
            </a:pPr>
            <a:r>
              <a:rPr lang="en-US" dirty="0" smtClean="0"/>
              <a:t>data. The remaining 5,000 images where used for testing. For each of the 40 most frequent topics</a:t>
            </a:r>
          </a:p>
          <a:p>
            <a:pPr>
              <a:defRPr/>
            </a:pPr>
            <a:r>
              <a:rPr lang="en-US" dirty="0" smtClean="0"/>
              <a:t>we created multiple training sets of different sizes, n = {15, 30, 60, 120, 240}: each training set</a:t>
            </a:r>
          </a:p>
          <a:p>
            <a:pPr>
              <a:defRPr/>
            </a:pPr>
            <a:r>
              <a:rPr lang="en-US" dirty="0" smtClean="0"/>
              <a:t>contained n positive examples and 2n negative examples. All examples were randomly sampled</a:t>
            </a:r>
          </a:p>
          <a:p>
            <a:pPr>
              <a:defRPr/>
            </a:pPr>
            <a:r>
              <a:rPr lang="en-US" dirty="0" smtClean="0"/>
              <a:t>from the supervised training data. We performed 10 runs of the experiments by randomizing the</a:t>
            </a:r>
          </a:p>
          <a:p>
            <a:pPr>
              <a:defRPr/>
            </a:pPr>
            <a:r>
              <a:rPr lang="en-US" dirty="0" smtClean="0"/>
              <a:t>selection of training examples.</a:t>
            </a:r>
          </a:p>
          <a:p>
            <a:pPr>
              <a:defRPr/>
            </a:pPr>
            <a:endParaRPr lang="en-US" dirty="0"/>
          </a:p>
        </p:txBody>
      </p:sp>
      <p:sp>
        <p:nvSpPr>
          <p:cNvPr id="79875" name="Slide Number Placeholder 3"/>
          <p:cNvSpPr>
            <a:spLocks noGrp="1"/>
          </p:cNvSpPr>
          <p:nvPr>
            <p:ph type="sldNum" sz="quarter" idx="5"/>
          </p:nvPr>
        </p:nvSpPr>
        <p:spPr>
          <a:noFill/>
        </p:spPr>
        <p:txBody>
          <a:bodyPr/>
          <a:lstStyle/>
          <a:p>
            <a:fld id="{9483DECF-F04A-4258-A4A9-2B917DA3AA09}" type="slidenum">
              <a:rPr lang="en-US" smtClean="0">
                <a:latin typeface="Arial" charset="0"/>
              </a:rPr>
              <a:pPr/>
              <a:t>34</a:t>
            </a:fld>
            <a:endParaRPr lang="en-US" smtClean="0">
              <a:latin typeface="Arial" charset="0"/>
            </a:endParaRPr>
          </a:p>
        </p:txBody>
      </p:sp>
      <p:sp>
        <p:nvSpPr>
          <p:cNvPr id="5" name="Date Placeholder 4"/>
          <p:cNvSpPr>
            <a:spLocks noGrp="1"/>
          </p:cNvSpPr>
          <p:nvPr>
            <p:ph type="dt" idx="10"/>
          </p:nvPr>
        </p:nvSpPr>
        <p:spPr/>
        <p:txBody>
          <a:bodyPr/>
          <a:lstStyle/>
          <a:p>
            <a:pPr>
              <a:defRPr/>
            </a:pPr>
            <a:fld id="{127E63B1-FEF3-4B4D-8411-1A1A2B85EA09}" type="datetime8">
              <a:rPr lang="en-US" smtClean="0"/>
              <a:pPr>
                <a:defRPr/>
              </a:pPr>
              <a:t>5/2/2010 2:43 PM</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a:ln/>
        </p:spPr>
      </p:sp>
      <p:sp>
        <p:nvSpPr>
          <p:cNvPr id="103426" name="Notes Placeholder 2"/>
          <p:cNvSpPr>
            <a:spLocks noGrp="1"/>
          </p:cNvSpPr>
          <p:nvPr>
            <p:ph type="body" idx="1"/>
          </p:nvPr>
        </p:nvSpPr>
        <p:spPr>
          <a:noFill/>
          <a:ln/>
        </p:spPr>
        <p:txBody>
          <a:bodyPr/>
          <a:lstStyle/>
          <a:p>
            <a:r>
              <a:rPr lang="en-US" dirty="0" smtClean="0"/>
              <a:t>In cells with cancer, mutations can cause a gene to be either deleted from the chromosome or amplified, that is, there are extra DNA copies of the gene.</a:t>
            </a:r>
          </a:p>
          <a:p>
            <a:endParaRPr lang="en-US" dirty="0" smtClean="0"/>
          </a:p>
          <a:p>
            <a:r>
              <a:rPr lang="en-US" dirty="0" err="1" smtClean="0"/>
              <a:t>cDNA</a:t>
            </a:r>
            <a:r>
              <a:rPr lang="en-US" dirty="0" smtClean="0"/>
              <a:t> microarray CGH was profiled across 6691</a:t>
            </a:r>
          </a:p>
          <a:p>
            <a:r>
              <a:rPr lang="en-US" dirty="0" smtClean="0"/>
              <a:t>mapped human genes in 44 breast tumor samples and 10 breast cancer cell lines.</a:t>
            </a:r>
          </a:p>
          <a:p>
            <a:endParaRPr lang="en-US" dirty="0" smtClean="0"/>
          </a:p>
          <a:p>
            <a:r>
              <a:rPr lang="en-US" dirty="0" smtClean="0"/>
              <a:t>Array CGH profile of 8 chromosomes of breast cancer cell line MDA157. Panels in the same row are for the</a:t>
            </a:r>
          </a:p>
          <a:p>
            <a:r>
              <a:rPr lang="en-US" dirty="0" smtClean="0"/>
              <a:t>same chromosome. The integers at the beginning of each row are chromosome indexes. The dark black line in each panel represents the estimated copy number of a particular method.</a:t>
            </a:r>
          </a:p>
          <a:p>
            <a:endParaRPr lang="en-US" dirty="0" smtClean="0">
              <a:ea typeface="ヒラギノ角ゴ Pro W3"/>
            </a:endParaRPr>
          </a:p>
          <a:p>
            <a:r>
              <a:rPr lang="en-US" dirty="0" smtClean="0">
                <a:ea typeface="ヒラギノ角ゴ Pro W3"/>
              </a:rPr>
              <a:t>The </a:t>
            </a:r>
            <a:r>
              <a:rPr lang="en-US" dirty="0" err="1" smtClean="0">
                <a:ea typeface="ヒラギノ角ゴ Pro W3"/>
              </a:rPr>
              <a:t>ArrayCGH</a:t>
            </a:r>
            <a:r>
              <a:rPr lang="en-US" dirty="0" smtClean="0">
                <a:ea typeface="ヒラギノ角ゴ Pro W3"/>
              </a:rPr>
              <a:t> (Array comparative genomic hybridization) </a:t>
            </a:r>
          </a:p>
          <a:p>
            <a:r>
              <a:rPr lang="en-US" dirty="0" smtClean="0">
                <a:ea typeface="ヒラギノ角ゴ Pro W3"/>
              </a:rPr>
              <a:t>is a micro-array based technology that can detect genomic copy</a:t>
            </a:r>
          </a:p>
          <a:p>
            <a:r>
              <a:rPr lang="en-US" dirty="0" smtClean="0">
                <a:ea typeface="ヒラギノ角ゴ Pro W3"/>
              </a:rPr>
              <a:t>number variation (CNV) at different locations along the genome.</a:t>
            </a:r>
          </a:p>
          <a:p>
            <a:r>
              <a:rPr lang="en-US" dirty="0" smtClean="0">
                <a:ea typeface="ヒラギノ角ゴ Pro W3"/>
              </a:rPr>
              <a:t>Each measurement (feature) is the log ratio of CNV, and adjacent</a:t>
            </a:r>
          </a:p>
          <a:p>
            <a:r>
              <a:rPr lang="en-US" dirty="0" smtClean="0">
                <a:ea typeface="ヒラギノ角ゴ Pro W3"/>
              </a:rPr>
              <a:t>features correspond to adjacent locations along the genome.</a:t>
            </a:r>
          </a:p>
        </p:txBody>
      </p:sp>
      <p:sp>
        <p:nvSpPr>
          <p:cNvPr id="103427" name="Slide Number Placeholder 3"/>
          <p:cNvSpPr>
            <a:spLocks noGrp="1"/>
          </p:cNvSpPr>
          <p:nvPr>
            <p:ph type="sldNum" sz="quarter" idx="5"/>
          </p:nvPr>
        </p:nvSpPr>
        <p:spPr>
          <a:noFill/>
        </p:spPr>
        <p:txBody>
          <a:bodyPr/>
          <a:lstStyle/>
          <a:p>
            <a:fld id="{54B1C5C7-731B-4661-B192-F5589E35485D}" type="slidenum">
              <a:rPr lang="en-US" smtClean="0">
                <a:latin typeface="Arial" charset="0"/>
              </a:rPr>
              <a:pPr/>
              <a:t>39</a:t>
            </a:fld>
            <a:endParaRPr lang="en-US" smtClean="0">
              <a:latin typeface="Arial" charset="0"/>
            </a:endParaRPr>
          </a:p>
        </p:txBody>
      </p:sp>
      <p:sp>
        <p:nvSpPr>
          <p:cNvPr id="5" name="Date Placeholder 4"/>
          <p:cNvSpPr>
            <a:spLocks noGrp="1"/>
          </p:cNvSpPr>
          <p:nvPr>
            <p:ph type="dt" idx="10"/>
          </p:nvPr>
        </p:nvSpPr>
        <p:spPr/>
        <p:txBody>
          <a:bodyPr/>
          <a:lstStyle/>
          <a:p>
            <a:pPr>
              <a:defRPr/>
            </a:pPr>
            <a:fld id="{B262774B-CA7A-4949-BF0A-3554755E9686}" type="datetime8">
              <a:rPr lang="en-US" smtClean="0"/>
              <a:pPr>
                <a:defRPr/>
              </a:pPr>
              <a:t>5/2/2010 2:43 PM</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a:ln/>
        </p:spPr>
      </p:sp>
      <p:sp>
        <p:nvSpPr>
          <p:cNvPr id="103426" name="Notes Placeholder 2"/>
          <p:cNvSpPr>
            <a:spLocks noGrp="1"/>
          </p:cNvSpPr>
          <p:nvPr>
            <p:ph type="body" idx="1"/>
          </p:nvPr>
        </p:nvSpPr>
        <p:spPr>
          <a:noFill/>
          <a:ln/>
        </p:spPr>
        <p:txBody>
          <a:bodyPr/>
          <a:lstStyle/>
          <a:p>
            <a:r>
              <a:rPr lang="en-US" smtClean="0">
                <a:ea typeface="ヒラギノ角ゴ Pro W3"/>
              </a:rPr>
              <a:t>The ArrayCGH (Array comparative genomic hybridization) </a:t>
            </a:r>
          </a:p>
          <a:p>
            <a:r>
              <a:rPr lang="en-US" smtClean="0">
                <a:ea typeface="ヒラギノ角ゴ Pro W3"/>
              </a:rPr>
              <a:t>is a micro-array based technology that can detect genomic copy</a:t>
            </a:r>
          </a:p>
          <a:p>
            <a:r>
              <a:rPr lang="en-US" smtClean="0">
                <a:ea typeface="ヒラギノ角ゴ Pro W3"/>
              </a:rPr>
              <a:t>number variation (CNV) at different locations along the genome.</a:t>
            </a:r>
          </a:p>
          <a:p>
            <a:r>
              <a:rPr lang="en-US" smtClean="0">
                <a:ea typeface="ヒラギノ角ゴ Pro W3"/>
              </a:rPr>
              <a:t>Each measurement (feature) is the log ratio of CNV, and adjacent</a:t>
            </a:r>
          </a:p>
          <a:p>
            <a:r>
              <a:rPr lang="en-US" smtClean="0">
                <a:ea typeface="ヒラギノ角ゴ Pro W3"/>
              </a:rPr>
              <a:t>features correspond to adjacent locations along the genome.</a:t>
            </a:r>
          </a:p>
        </p:txBody>
      </p:sp>
      <p:sp>
        <p:nvSpPr>
          <p:cNvPr id="103427" name="Slide Number Placeholder 3"/>
          <p:cNvSpPr>
            <a:spLocks noGrp="1"/>
          </p:cNvSpPr>
          <p:nvPr>
            <p:ph type="sldNum" sz="quarter" idx="5"/>
          </p:nvPr>
        </p:nvSpPr>
        <p:spPr>
          <a:noFill/>
        </p:spPr>
        <p:txBody>
          <a:bodyPr/>
          <a:lstStyle/>
          <a:p>
            <a:fld id="{54B1C5C7-731B-4661-B192-F5589E35485D}" type="slidenum">
              <a:rPr lang="en-US" smtClean="0">
                <a:latin typeface="Arial" charset="0"/>
              </a:rPr>
              <a:pPr/>
              <a:t>40</a:t>
            </a:fld>
            <a:endParaRPr lang="en-US" smtClean="0">
              <a:latin typeface="Arial" charset="0"/>
            </a:endParaRPr>
          </a:p>
        </p:txBody>
      </p:sp>
      <p:sp>
        <p:nvSpPr>
          <p:cNvPr id="5" name="Date Placeholder 4"/>
          <p:cNvSpPr>
            <a:spLocks noGrp="1"/>
          </p:cNvSpPr>
          <p:nvPr>
            <p:ph type="dt" idx="10"/>
          </p:nvPr>
        </p:nvSpPr>
        <p:spPr/>
        <p:txBody>
          <a:bodyPr/>
          <a:lstStyle/>
          <a:p>
            <a:pPr>
              <a:defRPr/>
            </a:pPr>
            <a:fld id="{B262774B-CA7A-4949-BF0A-3554755E9686}" type="datetime8">
              <a:rPr lang="en-US" smtClean="0"/>
              <a:pPr>
                <a:defRPr/>
              </a:pPr>
              <a:t>5/2/2010 2:43 PM</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Slide Image Placeholder 1"/>
          <p:cNvSpPr>
            <a:spLocks noGrp="1" noRot="1" noChangeAspect="1"/>
          </p:cNvSpPr>
          <p:nvPr>
            <p:ph type="sldImg"/>
          </p:nvPr>
        </p:nvSpPr>
        <p:spPr>
          <a:ln/>
        </p:spPr>
      </p:sp>
      <p:sp>
        <p:nvSpPr>
          <p:cNvPr id="533506" name="Notes Placeholder 2"/>
          <p:cNvSpPr>
            <a:spLocks noGrp="1"/>
          </p:cNvSpPr>
          <p:nvPr>
            <p:ph type="body" idx="1"/>
          </p:nvPr>
        </p:nvSpPr>
        <p:spPr>
          <a:noFill/>
          <a:ln/>
        </p:spPr>
        <p:txBody>
          <a:bodyPr/>
          <a:lstStyle/>
          <a:p>
            <a:r>
              <a:rPr lang="en-US" dirty="0" smtClean="0">
                <a:ea typeface="ヒラギノ角ゴ Pro W3"/>
              </a:rPr>
              <a:t>If the </a:t>
            </a:r>
            <a:r>
              <a:rPr lang="en-US" dirty="0" err="1" smtClean="0">
                <a:ea typeface="ヒラギノ角ゴ Pro W3"/>
              </a:rPr>
              <a:t>ijth</a:t>
            </a:r>
            <a:r>
              <a:rPr lang="en-US" dirty="0" smtClean="0">
                <a:ea typeface="ヒラギノ角ゴ Pro W3"/>
              </a:rPr>
              <a:t> component of (inverse covariance) is zero, then variables </a:t>
            </a:r>
            <a:r>
              <a:rPr lang="en-US" dirty="0" err="1" smtClean="0">
                <a:ea typeface="ヒラギノ角ゴ Pro W3"/>
              </a:rPr>
              <a:t>i</a:t>
            </a:r>
            <a:r>
              <a:rPr lang="en-US" dirty="0" smtClean="0">
                <a:ea typeface="ヒラギノ角ゴ Pro W3"/>
              </a:rPr>
              <a:t> and j are conditionally independent, given the other variables.</a:t>
            </a:r>
          </a:p>
          <a:p>
            <a:endParaRPr lang="en-US" dirty="0" smtClean="0">
              <a:ea typeface="ヒラギノ角ゴ Pro W3"/>
            </a:endParaRPr>
          </a:p>
        </p:txBody>
      </p:sp>
      <p:sp>
        <p:nvSpPr>
          <p:cNvPr id="533507" name="Slide Number Placeholder 3"/>
          <p:cNvSpPr>
            <a:spLocks noGrp="1"/>
          </p:cNvSpPr>
          <p:nvPr>
            <p:ph type="sldNum" sz="quarter" idx="5"/>
          </p:nvPr>
        </p:nvSpPr>
        <p:spPr>
          <a:noFill/>
        </p:spPr>
        <p:txBody>
          <a:bodyPr/>
          <a:lstStyle/>
          <a:p>
            <a:fld id="{D60EA460-2204-48A8-A233-E4E504254D80}" type="slidenum">
              <a:rPr lang="en-US" smtClean="0">
                <a:latin typeface="Arial" charset="0"/>
              </a:rPr>
              <a:pPr/>
              <a:t>42</a:t>
            </a:fld>
            <a:endParaRPr lang="en-US" smtClean="0">
              <a:latin typeface="Arial" charset="0"/>
            </a:endParaRPr>
          </a:p>
        </p:txBody>
      </p:sp>
      <p:sp>
        <p:nvSpPr>
          <p:cNvPr id="5" name="Date Placeholder 4"/>
          <p:cNvSpPr>
            <a:spLocks noGrp="1"/>
          </p:cNvSpPr>
          <p:nvPr>
            <p:ph type="dt" idx="10"/>
          </p:nvPr>
        </p:nvSpPr>
        <p:spPr/>
        <p:txBody>
          <a:bodyPr/>
          <a:lstStyle/>
          <a:p>
            <a:pPr>
              <a:defRPr/>
            </a:pPr>
            <a:fld id="{D25393A9-0525-42DD-9E1F-D618AC8035B6}" type="datetime8">
              <a:rPr lang="en-US" smtClean="0"/>
              <a:pPr>
                <a:defRPr/>
              </a:pPr>
              <a:t>5/2/2010 2:43 PM</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Slide Image Placeholder 1"/>
          <p:cNvSpPr>
            <a:spLocks noGrp="1" noRot="1" noChangeAspect="1"/>
          </p:cNvSpPr>
          <p:nvPr>
            <p:ph type="sldImg"/>
          </p:nvPr>
        </p:nvSpPr>
        <p:spPr>
          <a:ln/>
        </p:spPr>
      </p:sp>
      <p:sp>
        <p:nvSpPr>
          <p:cNvPr id="535554" name="Notes Placeholder 2"/>
          <p:cNvSpPr>
            <a:spLocks noGrp="1"/>
          </p:cNvSpPr>
          <p:nvPr>
            <p:ph type="body" idx="1"/>
          </p:nvPr>
        </p:nvSpPr>
        <p:spPr>
          <a:noFill/>
          <a:ln/>
        </p:spPr>
        <p:txBody>
          <a:bodyPr/>
          <a:lstStyle/>
          <a:p>
            <a:r>
              <a:rPr lang="en-US" smtClean="0">
                <a:ea typeface="ヒラギノ角ゴ Pro W3"/>
              </a:rPr>
              <a:t>If the ijth component of (inverse covariance) is zero, then variables i and j are conditionally, independent, given the other variables.</a:t>
            </a:r>
          </a:p>
          <a:p>
            <a:endParaRPr lang="en-US" smtClean="0">
              <a:ea typeface="ヒラギノ角ゴ Pro W3"/>
            </a:endParaRPr>
          </a:p>
        </p:txBody>
      </p:sp>
      <p:sp>
        <p:nvSpPr>
          <p:cNvPr id="535555" name="Slide Number Placeholder 3"/>
          <p:cNvSpPr>
            <a:spLocks noGrp="1"/>
          </p:cNvSpPr>
          <p:nvPr>
            <p:ph type="sldNum" sz="quarter" idx="5"/>
          </p:nvPr>
        </p:nvSpPr>
        <p:spPr>
          <a:noFill/>
        </p:spPr>
        <p:txBody>
          <a:bodyPr/>
          <a:lstStyle/>
          <a:p>
            <a:fld id="{77BE6D01-1E34-49C5-8C56-DF14BBC3F93C}" type="slidenum">
              <a:rPr lang="en-US" smtClean="0">
                <a:latin typeface="Arial" charset="0"/>
              </a:rPr>
              <a:pPr/>
              <a:t>43</a:t>
            </a:fld>
            <a:endParaRPr lang="en-US" smtClean="0">
              <a:latin typeface="Arial" charset="0"/>
            </a:endParaRPr>
          </a:p>
        </p:txBody>
      </p:sp>
      <p:sp>
        <p:nvSpPr>
          <p:cNvPr id="5" name="Date Placeholder 4"/>
          <p:cNvSpPr>
            <a:spLocks noGrp="1"/>
          </p:cNvSpPr>
          <p:nvPr>
            <p:ph type="dt" idx="10"/>
          </p:nvPr>
        </p:nvSpPr>
        <p:spPr/>
        <p:txBody>
          <a:bodyPr/>
          <a:lstStyle/>
          <a:p>
            <a:pPr>
              <a:defRPr/>
            </a:pPr>
            <a:fld id="{016E65F4-6D62-4578-AC88-3DEB90C4F6B0}" type="datetime8">
              <a:rPr lang="en-US" smtClean="0"/>
              <a:pPr>
                <a:defRPr/>
              </a:pPr>
              <a:t>5/2/2010 2:43 PM</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p:spPr>
        <p:txBody>
          <a:bodyPr/>
          <a:lstStyle/>
          <a:p>
            <a:pPr eaLnBrk="1" hangingPunct="1">
              <a:spcBef>
                <a:spcPct val="0"/>
              </a:spcBef>
            </a:pPr>
            <a:endParaRPr lang="en-US" smtClean="0">
              <a:ea typeface="ヒラギノ角ゴ Pro W3"/>
            </a:endParaRPr>
          </a:p>
        </p:txBody>
      </p:sp>
      <p:sp>
        <p:nvSpPr>
          <p:cNvPr id="19459" name="Slide Number Placeholder 3"/>
          <p:cNvSpPr>
            <a:spLocks noGrp="1"/>
          </p:cNvSpPr>
          <p:nvPr>
            <p:ph type="sldNum" sz="quarter" idx="5"/>
          </p:nvPr>
        </p:nvSpPr>
        <p:spPr>
          <a:noFill/>
        </p:spPr>
        <p:txBody>
          <a:bodyPr/>
          <a:lstStyle/>
          <a:p>
            <a:fld id="{613DE8BA-8E1B-4768-8343-CEBF2332071B}" type="slidenum">
              <a:rPr lang="en-US" smtClean="0">
                <a:latin typeface="Arial" charset="0"/>
              </a:rPr>
              <a:pPr/>
              <a:t>4</a:t>
            </a:fld>
            <a:endParaRPr lang="en-US" smtClean="0">
              <a:latin typeface="Arial" charset="0"/>
            </a:endParaRPr>
          </a:p>
        </p:txBody>
      </p:sp>
      <p:sp>
        <p:nvSpPr>
          <p:cNvPr id="5" name="Date Placeholder 4"/>
          <p:cNvSpPr>
            <a:spLocks noGrp="1"/>
          </p:cNvSpPr>
          <p:nvPr>
            <p:ph type="dt" idx="10"/>
          </p:nvPr>
        </p:nvSpPr>
        <p:spPr/>
        <p:txBody>
          <a:bodyPr/>
          <a:lstStyle/>
          <a:p>
            <a:pPr>
              <a:defRPr/>
            </a:pPr>
            <a:fld id="{143AE1FB-4A38-4B6E-A4A6-205663723204}" type="datetime8">
              <a:rPr lang="en-US" smtClean="0"/>
              <a:pPr>
                <a:defRPr/>
              </a:pPr>
              <a:t>5/2/2010 2:43 PM</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Image Placeholder 1"/>
          <p:cNvSpPr>
            <a:spLocks noGrp="1" noRot="1" noChangeAspect="1" noTextEdit="1"/>
          </p:cNvSpPr>
          <p:nvPr>
            <p:ph type="sldImg"/>
          </p:nvPr>
        </p:nvSpPr>
        <p:spPr>
          <a:ln/>
        </p:spPr>
      </p:sp>
      <p:sp>
        <p:nvSpPr>
          <p:cNvPr id="655363" name="Notes Placeholder 2"/>
          <p:cNvSpPr>
            <a:spLocks noGrp="1"/>
          </p:cNvSpPr>
          <p:nvPr>
            <p:ph type="body" idx="1"/>
          </p:nvPr>
        </p:nvSpPr>
        <p:spPr>
          <a:noFill/>
          <a:ln/>
        </p:spPr>
        <p:txBody>
          <a:bodyPr/>
          <a:lstStyle/>
          <a:p>
            <a:r>
              <a:rPr lang="en-US" smtClean="0">
                <a:ea typeface="ヒラギノ角ゴ Pro W3"/>
              </a:rPr>
              <a:t>The 300 experiment compendium contains n =253 samples with p = 6136 variables. We set </a:t>
            </a:r>
            <a:r>
              <a:rPr lang="el-GR" smtClean="0">
                <a:ea typeface="ヒラギノ角ゴ Pro W3"/>
              </a:rPr>
              <a:t>λ = 0.0313</a:t>
            </a:r>
            <a:r>
              <a:rPr lang="en-US" smtClean="0">
                <a:ea typeface="ヒラギノ角ゴ Pro W3"/>
              </a:rPr>
              <a:t>, which leads to all but 270</a:t>
            </a:r>
          </a:p>
          <a:p>
            <a:r>
              <a:rPr lang="en-US" smtClean="0">
                <a:ea typeface="ヒラギノ角ゴ Pro W3"/>
              </a:rPr>
              <a:t>of the variables are estimated to be independent from all the rest.</a:t>
            </a:r>
          </a:p>
          <a:p>
            <a:endParaRPr lang="en-US" smtClean="0">
              <a:ea typeface="ヒラギノ角ゴ Pro W3"/>
            </a:endParaRPr>
          </a:p>
          <a:p>
            <a:r>
              <a:rPr lang="en-US" smtClean="0">
                <a:ea typeface="ヒラギノ角ゴ Pro W3"/>
              </a:rPr>
              <a:t>The second figure shows a cluster of genes that is unconnected to</a:t>
            </a:r>
          </a:p>
          <a:p>
            <a:r>
              <a:rPr lang="en-US" smtClean="0">
                <a:ea typeface="ヒラギノ角ゴ Pro W3"/>
              </a:rPr>
              <a:t>the remaining genes in this estimate. According to Gene Ontology [see Consortium, 2000],</a:t>
            </a:r>
          </a:p>
          <a:p>
            <a:r>
              <a:rPr lang="en-US" smtClean="0">
                <a:ea typeface="ヒラギノ角ゴ Pro W3"/>
              </a:rPr>
              <a:t>these genes are associated with iron homeostasis. The probability that a gene has been false</a:t>
            </a:r>
          </a:p>
          <a:p>
            <a:r>
              <a:rPr lang="en-US" smtClean="0">
                <a:ea typeface="ヒラギノ角ゴ Pro W3"/>
              </a:rPr>
              <a:t>included in this cluster is at most 0.05.</a:t>
            </a:r>
          </a:p>
          <a:p>
            <a:endParaRPr lang="en-US" smtClean="0">
              <a:ea typeface="ヒラギノ角ゴ Pro W3"/>
            </a:endParaRPr>
          </a:p>
        </p:txBody>
      </p:sp>
      <p:sp>
        <p:nvSpPr>
          <p:cNvPr id="655364" name="Slide Number Placeholder 3"/>
          <p:cNvSpPr txBox="1">
            <a:spLocks noGrp="1"/>
          </p:cNvSpPr>
          <p:nvPr/>
        </p:nvSpPr>
        <p:spPr bwMode="auto">
          <a:xfrm>
            <a:off x="4144618" y="9120813"/>
            <a:ext cx="3170583" cy="480387"/>
          </a:xfrm>
          <a:prstGeom prst="rect">
            <a:avLst/>
          </a:prstGeom>
          <a:noFill/>
          <a:ln w="9525">
            <a:noFill/>
            <a:miter lim="800000"/>
            <a:headEnd/>
            <a:tailEnd/>
          </a:ln>
        </p:spPr>
        <p:txBody>
          <a:bodyPr lIns="96610" tIns="48306" rIns="96610" bIns="48306" anchor="b"/>
          <a:lstStyle/>
          <a:p>
            <a:pPr algn="r" eaLnBrk="0" hangingPunct="0"/>
            <a:fld id="{61505D1F-668E-41CE-9F91-82F3999FAEE5}" type="slidenum">
              <a:rPr lang="en-US" sz="1200"/>
              <a:pPr algn="r" eaLnBrk="0" hangingPunct="0"/>
              <a:t>44</a:t>
            </a:fld>
            <a:endParaRPr lang="en-US" sz="1200" dirty="0"/>
          </a:p>
        </p:txBody>
      </p:sp>
      <p:sp>
        <p:nvSpPr>
          <p:cNvPr id="5" name="Date Placeholder 4"/>
          <p:cNvSpPr>
            <a:spLocks noGrp="1"/>
          </p:cNvSpPr>
          <p:nvPr>
            <p:ph type="dt" idx="10"/>
          </p:nvPr>
        </p:nvSpPr>
        <p:spPr/>
        <p:txBody>
          <a:bodyPr/>
          <a:lstStyle/>
          <a:p>
            <a:pPr>
              <a:defRPr/>
            </a:pPr>
            <a:fld id="{47521CE4-D5D5-4145-940E-A580697B617C}" type="datetime8">
              <a:rPr lang="en-US" smtClean="0"/>
              <a:pPr>
                <a:defRPr/>
              </a:pPr>
              <a:t>5/2/2010 2:43 PM</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6B7EE5E-1666-4C83-8CDB-99C56D978887}" type="slidenum">
              <a:rPr lang="en-US"/>
              <a:pPr/>
              <a:t>51</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Slide Image Placeholder 1"/>
          <p:cNvSpPr>
            <a:spLocks noGrp="1" noRot="1" noChangeAspect="1"/>
          </p:cNvSpPr>
          <p:nvPr>
            <p:ph type="sldImg"/>
          </p:nvPr>
        </p:nvSpPr>
        <p:spPr>
          <a:ln/>
        </p:spPr>
      </p:sp>
      <p:sp>
        <p:nvSpPr>
          <p:cNvPr id="552962" name="Notes Placeholder 2"/>
          <p:cNvSpPr>
            <a:spLocks noGrp="1"/>
          </p:cNvSpPr>
          <p:nvPr>
            <p:ph type="body" idx="1"/>
          </p:nvPr>
        </p:nvSpPr>
        <p:spPr>
          <a:noFill/>
          <a:ln/>
        </p:spPr>
        <p:txBody>
          <a:bodyPr/>
          <a:lstStyle/>
          <a:p>
            <a:r>
              <a:rPr lang="en-US" smtClean="0">
                <a:ea typeface="ヒラギノ角ゴ Pro W3"/>
              </a:rPr>
              <a:t>Next, we introduce the first five methods.</a:t>
            </a:r>
          </a:p>
        </p:txBody>
      </p:sp>
      <p:sp>
        <p:nvSpPr>
          <p:cNvPr id="552963" name="Slide Number Placeholder 3"/>
          <p:cNvSpPr>
            <a:spLocks noGrp="1"/>
          </p:cNvSpPr>
          <p:nvPr>
            <p:ph type="sldNum" sz="quarter" idx="5"/>
          </p:nvPr>
        </p:nvSpPr>
        <p:spPr>
          <a:noFill/>
        </p:spPr>
        <p:txBody>
          <a:bodyPr/>
          <a:lstStyle/>
          <a:p>
            <a:fld id="{F0AE679A-E297-40ED-8999-D8838EFA5205}" type="slidenum">
              <a:rPr lang="en-US" smtClean="0">
                <a:latin typeface="Arial" charset="0"/>
              </a:rPr>
              <a:pPr/>
              <a:t>65</a:t>
            </a:fld>
            <a:endParaRPr lang="en-US" smtClean="0">
              <a:latin typeface="Arial" charset="0"/>
            </a:endParaRPr>
          </a:p>
        </p:txBody>
      </p:sp>
      <p:sp>
        <p:nvSpPr>
          <p:cNvPr id="5" name="Date Placeholder 4"/>
          <p:cNvSpPr>
            <a:spLocks noGrp="1"/>
          </p:cNvSpPr>
          <p:nvPr>
            <p:ph type="dt" idx="10"/>
          </p:nvPr>
        </p:nvSpPr>
        <p:spPr/>
        <p:txBody>
          <a:bodyPr/>
          <a:lstStyle/>
          <a:p>
            <a:pPr>
              <a:defRPr/>
            </a:pPr>
            <a:fld id="{7D0906FA-A3CF-431A-A9F6-C7EA1F13EECC}" type="datetime8">
              <a:rPr lang="en-US" smtClean="0"/>
              <a:pPr>
                <a:defRPr/>
              </a:pPr>
              <a:t>5/2/2010 2:43 PM</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Slide Image Placeholder 1"/>
          <p:cNvSpPr>
            <a:spLocks noGrp="1" noRot="1" noChangeAspect="1"/>
          </p:cNvSpPr>
          <p:nvPr>
            <p:ph type="sldImg"/>
          </p:nvPr>
        </p:nvSpPr>
        <p:spPr>
          <a:ln/>
        </p:spPr>
      </p:sp>
      <p:sp>
        <p:nvSpPr>
          <p:cNvPr id="558082" name="Notes Placeholder 2"/>
          <p:cNvSpPr>
            <a:spLocks noGrp="1"/>
          </p:cNvSpPr>
          <p:nvPr>
            <p:ph type="body" idx="1"/>
          </p:nvPr>
        </p:nvSpPr>
        <p:spPr>
          <a:noFill/>
          <a:ln/>
        </p:spPr>
        <p:txBody>
          <a:bodyPr/>
          <a:lstStyle/>
          <a:p>
            <a:r>
              <a:rPr lang="en-US" smtClean="0">
                <a:ea typeface="ヒラギノ角ゴ Pro W3"/>
              </a:rPr>
              <a:t>In the large scale case, we usually prefer the first-order methods, those using the (sub)gradient and functional value only.</a:t>
            </a:r>
          </a:p>
        </p:txBody>
      </p:sp>
      <p:sp>
        <p:nvSpPr>
          <p:cNvPr id="558083" name="Slide Number Placeholder 3"/>
          <p:cNvSpPr>
            <a:spLocks noGrp="1"/>
          </p:cNvSpPr>
          <p:nvPr>
            <p:ph type="sldNum" sz="quarter" idx="5"/>
          </p:nvPr>
        </p:nvSpPr>
        <p:spPr>
          <a:noFill/>
        </p:spPr>
        <p:txBody>
          <a:bodyPr/>
          <a:lstStyle/>
          <a:p>
            <a:fld id="{FB143A19-6026-4995-B7B2-84D10093DEC3}" type="slidenum">
              <a:rPr lang="en-US" smtClean="0">
                <a:latin typeface="Arial" charset="0"/>
              </a:rPr>
              <a:pPr/>
              <a:t>69</a:t>
            </a:fld>
            <a:endParaRPr lang="en-US" smtClean="0">
              <a:latin typeface="Arial" charset="0"/>
            </a:endParaRPr>
          </a:p>
        </p:txBody>
      </p:sp>
      <p:sp>
        <p:nvSpPr>
          <p:cNvPr id="5" name="Date Placeholder 4"/>
          <p:cNvSpPr>
            <a:spLocks noGrp="1"/>
          </p:cNvSpPr>
          <p:nvPr>
            <p:ph type="dt" idx="10"/>
          </p:nvPr>
        </p:nvSpPr>
        <p:spPr/>
        <p:txBody>
          <a:bodyPr/>
          <a:lstStyle/>
          <a:p>
            <a:pPr>
              <a:defRPr/>
            </a:pPr>
            <a:fld id="{753A0AA7-722F-43CF-8706-A6C3D02977F4}" type="datetime8">
              <a:rPr lang="en-US" smtClean="0"/>
              <a:pPr>
                <a:defRPr/>
              </a:pPr>
              <a:t>5/2/2010 2:43 PM</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Slide Image Placeholder 1"/>
          <p:cNvSpPr>
            <a:spLocks noGrp="1" noRot="1" noChangeAspect="1"/>
          </p:cNvSpPr>
          <p:nvPr>
            <p:ph type="sldImg"/>
          </p:nvPr>
        </p:nvSpPr>
        <p:spPr>
          <a:ln/>
        </p:spPr>
      </p:sp>
      <p:sp>
        <p:nvSpPr>
          <p:cNvPr id="569346" name="Notes Placeholder 2"/>
          <p:cNvSpPr>
            <a:spLocks noGrp="1"/>
          </p:cNvSpPr>
          <p:nvPr>
            <p:ph type="body" idx="1"/>
          </p:nvPr>
        </p:nvSpPr>
        <p:spPr>
          <a:noFill/>
          <a:ln/>
        </p:spPr>
        <p:txBody>
          <a:bodyPr/>
          <a:lstStyle/>
          <a:p>
            <a:r>
              <a:rPr lang="en-US" smtClean="0">
                <a:ea typeface="ヒラギノ角ゴ Pro W3"/>
              </a:rPr>
              <a:t>D: the diameter of the domain G.</a:t>
            </a:r>
          </a:p>
        </p:txBody>
      </p:sp>
      <p:sp>
        <p:nvSpPr>
          <p:cNvPr id="569347" name="Slide Number Placeholder 3"/>
          <p:cNvSpPr>
            <a:spLocks noGrp="1"/>
          </p:cNvSpPr>
          <p:nvPr>
            <p:ph type="sldNum" sz="quarter" idx="5"/>
          </p:nvPr>
        </p:nvSpPr>
        <p:spPr>
          <a:noFill/>
        </p:spPr>
        <p:txBody>
          <a:bodyPr/>
          <a:lstStyle/>
          <a:p>
            <a:fld id="{1A8F2FAB-450C-488D-8099-9DFF0DF5382B}" type="slidenum">
              <a:rPr lang="en-US" smtClean="0">
                <a:latin typeface="Arial" charset="0"/>
              </a:rPr>
              <a:pPr/>
              <a:t>78</a:t>
            </a:fld>
            <a:endParaRPr lang="en-US" smtClean="0">
              <a:latin typeface="Arial" charset="0"/>
            </a:endParaRPr>
          </a:p>
        </p:txBody>
      </p:sp>
      <p:sp>
        <p:nvSpPr>
          <p:cNvPr id="5" name="Date Placeholder 4"/>
          <p:cNvSpPr>
            <a:spLocks noGrp="1"/>
          </p:cNvSpPr>
          <p:nvPr>
            <p:ph type="dt" idx="10"/>
          </p:nvPr>
        </p:nvSpPr>
        <p:spPr/>
        <p:txBody>
          <a:bodyPr/>
          <a:lstStyle/>
          <a:p>
            <a:pPr>
              <a:defRPr/>
            </a:pPr>
            <a:fld id="{F2BCCAFB-1DF3-40CF-8698-CFD19FBCC673}" type="datetime8">
              <a:rPr lang="en-US" smtClean="0"/>
              <a:pPr>
                <a:defRPr/>
              </a:pPr>
              <a:t>5/2/2010 2:43 PM</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Slide Image Placeholder 1"/>
          <p:cNvSpPr>
            <a:spLocks noGrp="1" noRot="1" noChangeAspect="1"/>
          </p:cNvSpPr>
          <p:nvPr>
            <p:ph type="sldImg"/>
          </p:nvPr>
        </p:nvSpPr>
        <p:spPr>
          <a:ln/>
        </p:spPr>
      </p:sp>
      <p:sp>
        <p:nvSpPr>
          <p:cNvPr id="574466" name="Notes Placeholder 2"/>
          <p:cNvSpPr>
            <a:spLocks noGrp="1"/>
          </p:cNvSpPr>
          <p:nvPr>
            <p:ph type="body" idx="1"/>
          </p:nvPr>
        </p:nvSpPr>
        <p:spPr>
          <a:noFill/>
          <a:ln/>
        </p:spPr>
        <p:txBody>
          <a:bodyPr/>
          <a:lstStyle/>
          <a:p>
            <a:r>
              <a:rPr lang="en-US" smtClean="0">
                <a:ea typeface="ヒラギノ角ゴ Pro W3"/>
              </a:rPr>
              <a:t>10^2 vs. 10^4</a:t>
            </a:r>
          </a:p>
        </p:txBody>
      </p:sp>
      <p:sp>
        <p:nvSpPr>
          <p:cNvPr id="574467" name="Slide Number Placeholder 3"/>
          <p:cNvSpPr>
            <a:spLocks noGrp="1"/>
          </p:cNvSpPr>
          <p:nvPr>
            <p:ph type="sldNum" sz="quarter" idx="5"/>
          </p:nvPr>
        </p:nvSpPr>
        <p:spPr>
          <a:noFill/>
        </p:spPr>
        <p:txBody>
          <a:bodyPr/>
          <a:lstStyle/>
          <a:p>
            <a:fld id="{82D55F90-C852-49FB-8723-75B5E9ED6288}" type="slidenum">
              <a:rPr lang="en-US" smtClean="0">
                <a:latin typeface="Arial" charset="0"/>
              </a:rPr>
              <a:pPr/>
              <a:t>82</a:t>
            </a:fld>
            <a:endParaRPr lang="en-US" smtClean="0">
              <a:latin typeface="Arial" charset="0"/>
            </a:endParaRPr>
          </a:p>
        </p:txBody>
      </p:sp>
      <p:sp>
        <p:nvSpPr>
          <p:cNvPr id="5" name="Date Placeholder 4"/>
          <p:cNvSpPr>
            <a:spLocks noGrp="1"/>
          </p:cNvSpPr>
          <p:nvPr>
            <p:ph type="dt" idx="10"/>
          </p:nvPr>
        </p:nvSpPr>
        <p:spPr/>
        <p:txBody>
          <a:bodyPr/>
          <a:lstStyle/>
          <a:p>
            <a:pPr>
              <a:defRPr/>
            </a:pPr>
            <a:fld id="{3344880E-E406-4D1E-8BCD-4A25F82FCA92}" type="datetime8">
              <a:rPr lang="en-US" smtClean="0"/>
              <a:pPr>
                <a:defRPr/>
              </a:pPr>
              <a:t>5/2/2010 2:43 PM</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Slide Image Placeholder 1"/>
          <p:cNvSpPr>
            <a:spLocks noGrp="1" noRot="1" noChangeAspect="1"/>
          </p:cNvSpPr>
          <p:nvPr>
            <p:ph type="sldImg"/>
          </p:nvPr>
        </p:nvSpPr>
        <p:spPr>
          <a:ln/>
        </p:spPr>
      </p:sp>
      <p:sp>
        <p:nvSpPr>
          <p:cNvPr id="576514" name="Notes Placeholder 2"/>
          <p:cNvSpPr>
            <a:spLocks noGrp="1"/>
          </p:cNvSpPr>
          <p:nvPr>
            <p:ph type="body" idx="1"/>
          </p:nvPr>
        </p:nvSpPr>
        <p:spPr>
          <a:noFill/>
          <a:ln/>
        </p:spPr>
        <p:txBody>
          <a:bodyPr/>
          <a:lstStyle/>
          <a:p>
            <a:r>
              <a:rPr lang="en-US" smtClean="0">
                <a:ea typeface="ヒラギノ角ゴ Pro W3"/>
              </a:rPr>
              <a:t>We shall discuss the computation of the proximal operator for the penalties discussed in this tutorial later.</a:t>
            </a:r>
          </a:p>
        </p:txBody>
      </p:sp>
      <p:sp>
        <p:nvSpPr>
          <p:cNvPr id="576515" name="Slide Number Placeholder 3"/>
          <p:cNvSpPr>
            <a:spLocks noGrp="1"/>
          </p:cNvSpPr>
          <p:nvPr>
            <p:ph type="sldNum" sz="quarter" idx="5"/>
          </p:nvPr>
        </p:nvSpPr>
        <p:spPr>
          <a:noFill/>
        </p:spPr>
        <p:txBody>
          <a:bodyPr/>
          <a:lstStyle/>
          <a:p>
            <a:fld id="{16FCC0D2-26D9-4C3C-B00A-F0F5416FDEB0}" type="slidenum">
              <a:rPr lang="en-US" smtClean="0">
                <a:latin typeface="Arial" charset="0"/>
              </a:rPr>
              <a:pPr/>
              <a:t>83</a:t>
            </a:fld>
            <a:endParaRPr lang="en-US" smtClean="0">
              <a:latin typeface="Arial" charset="0"/>
            </a:endParaRPr>
          </a:p>
        </p:txBody>
      </p:sp>
      <p:sp>
        <p:nvSpPr>
          <p:cNvPr id="5" name="Date Placeholder 4"/>
          <p:cNvSpPr>
            <a:spLocks noGrp="1"/>
          </p:cNvSpPr>
          <p:nvPr>
            <p:ph type="dt" idx="10"/>
          </p:nvPr>
        </p:nvSpPr>
        <p:spPr/>
        <p:txBody>
          <a:bodyPr/>
          <a:lstStyle/>
          <a:p>
            <a:pPr>
              <a:defRPr/>
            </a:pPr>
            <a:fld id="{2AD26C4C-B820-4250-9670-73EA0A28A0D6}" type="datetime8">
              <a:rPr lang="en-US" smtClean="0"/>
              <a:pPr>
                <a:defRPr/>
              </a:pPr>
              <a:t>5/2/2010 2:43 PM</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Slide Image Placeholder 1"/>
          <p:cNvSpPr>
            <a:spLocks noGrp="1" noRot="1" noChangeAspect="1"/>
          </p:cNvSpPr>
          <p:nvPr>
            <p:ph type="sldImg"/>
          </p:nvPr>
        </p:nvSpPr>
        <p:spPr>
          <a:ln/>
        </p:spPr>
      </p:sp>
      <p:sp>
        <p:nvSpPr>
          <p:cNvPr id="578562" name="Notes Placeholder 2"/>
          <p:cNvSpPr>
            <a:spLocks noGrp="1"/>
          </p:cNvSpPr>
          <p:nvPr>
            <p:ph type="body" idx="1"/>
          </p:nvPr>
        </p:nvSpPr>
        <p:spPr>
          <a:noFill/>
          <a:ln/>
        </p:spPr>
        <p:txBody>
          <a:bodyPr/>
          <a:lstStyle/>
          <a:p>
            <a:endParaRPr lang="en-US" smtClean="0">
              <a:ea typeface="ヒラギノ角ゴ Pro W3"/>
            </a:endParaRPr>
          </a:p>
        </p:txBody>
      </p:sp>
      <p:sp>
        <p:nvSpPr>
          <p:cNvPr id="578563" name="Slide Number Placeholder 3"/>
          <p:cNvSpPr>
            <a:spLocks noGrp="1"/>
          </p:cNvSpPr>
          <p:nvPr>
            <p:ph type="sldNum" sz="quarter" idx="5"/>
          </p:nvPr>
        </p:nvSpPr>
        <p:spPr>
          <a:noFill/>
        </p:spPr>
        <p:txBody>
          <a:bodyPr/>
          <a:lstStyle/>
          <a:p>
            <a:fld id="{9F631C14-315F-4895-B126-C00D0B11A9F1}" type="slidenum">
              <a:rPr lang="en-US" smtClean="0">
                <a:latin typeface="Arial" charset="0"/>
              </a:rPr>
              <a:pPr/>
              <a:t>84</a:t>
            </a:fld>
            <a:endParaRPr lang="en-US" smtClean="0">
              <a:latin typeface="Arial" charset="0"/>
            </a:endParaRPr>
          </a:p>
        </p:txBody>
      </p:sp>
      <p:sp>
        <p:nvSpPr>
          <p:cNvPr id="5" name="Date Placeholder 4"/>
          <p:cNvSpPr>
            <a:spLocks noGrp="1"/>
          </p:cNvSpPr>
          <p:nvPr>
            <p:ph type="dt" idx="10"/>
          </p:nvPr>
        </p:nvSpPr>
        <p:spPr/>
        <p:txBody>
          <a:bodyPr/>
          <a:lstStyle/>
          <a:p>
            <a:pPr>
              <a:defRPr/>
            </a:pPr>
            <a:fld id="{770552A1-1FEB-4E23-816C-25DBAF1EAFC7}" type="datetime8">
              <a:rPr lang="en-US" smtClean="0"/>
              <a:pPr>
                <a:defRPr/>
              </a:pPr>
              <a:t>5/2/2010 2:43 PM</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Slide Image Placeholder 1"/>
          <p:cNvSpPr>
            <a:spLocks noGrp="1" noRot="1" noChangeAspect="1"/>
          </p:cNvSpPr>
          <p:nvPr>
            <p:ph type="sldImg"/>
          </p:nvPr>
        </p:nvSpPr>
        <p:spPr>
          <a:ln/>
        </p:spPr>
      </p:sp>
      <p:sp>
        <p:nvSpPr>
          <p:cNvPr id="582658" name="Notes Placeholder 2"/>
          <p:cNvSpPr>
            <a:spLocks noGrp="1"/>
          </p:cNvSpPr>
          <p:nvPr>
            <p:ph type="body" idx="1"/>
          </p:nvPr>
        </p:nvSpPr>
        <p:spPr>
          <a:noFill/>
          <a:ln/>
        </p:spPr>
        <p:txBody>
          <a:bodyPr/>
          <a:lstStyle/>
          <a:p>
            <a:endParaRPr lang="en-US" smtClean="0">
              <a:ea typeface="ヒラギノ角ゴ Pro W3"/>
            </a:endParaRPr>
          </a:p>
        </p:txBody>
      </p:sp>
      <p:sp>
        <p:nvSpPr>
          <p:cNvPr id="582659" name="Slide Number Placeholder 3"/>
          <p:cNvSpPr>
            <a:spLocks noGrp="1"/>
          </p:cNvSpPr>
          <p:nvPr>
            <p:ph type="sldNum" sz="quarter" idx="5"/>
          </p:nvPr>
        </p:nvSpPr>
        <p:spPr>
          <a:noFill/>
        </p:spPr>
        <p:txBody>
          <a:bodyPr/>
          <a:lstStyle/>
          <a:p>
            <a:fld id="{71B8A3C2-9AA1-41AD-AF37-7207EF812A31}" type="slidenum">
              <a:rPr lang="en-US" smtClean="0">
                <a:latin typeface="Arial" charset="0"/>
              </a:rPr>
              <a:pPr/>
              <a:t>85</a:t>
            </a:fld>
            <a:endParaRPr lang="en-US" smtClean="0">
              <a:latin typeface="Arial" charset="0"/>
            </a:endParaRPr>
          </a:p>
        </p:txBody>
      </p:sp>
      <p:sp>
        <p:nvSpPr>
          <p:cNvPr id="5" name="Date Placeholder 4"/>
          <p:cNvSpPr>
            <a:spLocks noGrp="1"/>
          </p:cNvSpPr>
          <p:nvPr>
            <p:ph type="dt" idx="10"/>
          </p:nvPr>
        </p:nvSpPr>
        <p:spPr/>
        <p:txBody>
          <a:bodyPr/>
          <a:lstStyle/>
          <a:p>
            <a:pPr>
              <a:defRPr/>
            </a:pPr>
            <a:fld id="{C9830162-0E89-4FA3-A0A2-01A897C8A9AD}" type="datetime8">
              <a:rPr lang="en-US" smtClean="0"/>
              <a:pPr>
                <a:defRPr/>
              </a:pPr>
              <a:t>5/2/2010 2:43 PM</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Left</a:t>
            </a:r>
            <a:r>
              <a:rPr lang="en-US" baseline="0" dirty="0" smtClean="0"/>
              <a:t> figure: q=1.5 achieves the best performance</a:t>
            </a:r>
          </a:p>
          <a:p>
            <a:r>
              <a:rPr lang="en-US" baseline="0" dirty="0" smtClean="0"/>
              <a:t>Right: q=1.5, 1.75, 2, and 2.33 achieves comparable performance.</a:t>
            </a:r>
            <a:endParaRPr lang="en-US" dirty="0"/>
          </a:p>
        </p:txBody>
      </p:sp>
      <p:sp>
        <p:nvSpPr>
          <p:cNvPr id="4" name="Date Placeholder 3"/>
          <p:cNvSpPr>
            <a:spLocks noGrp="1"/>
          </p:cNvSpPr>
          <p:nvPr>
            <p:ph type="dt" idx="10"/>
          </p:nvPr>
        </p:nvSpPr>
        <p:spPr/>
        <p:txBody>
          <a:bodyPr/>
          <a:lstStyle/>
          <a:p>
            <a:pPr>
              <a:defRPr/>
            </a:pPr>
            <a:fld id="{5855516E-638C-481A-BE31-CCB1665506EA}" type="datetime8">
              <a:rPr lang="en-US" smtClean="0"/>
              <a:pPr>
                <a:defRPr/>
              </a:pPr>
              <a:t>5/2/2010 2:43 PM</a:t>
            </a:fld>
            <a:endParaRPr lang="en-US"/>
          </a:p>
        </p:txBody>
      </p:sp>
      <p:sp>
        <p:nvSpPr>
          <p:cNvPr id="5" name="Slide Number Placeholder 4"/>
          <p:cNvSpPr>
            <a:spLocks noGrp="1"/>
          </p:cNvSpPr>
          <p:nvPr>
            <p:ph type="sldNum" sz="quarter" idx="11"/>
          </p:nvPr>
        </p:nvSpPr>
        <p:spPr/>
        <p:txBody>
          <a:bodyPr/>
          <a:lstStyle/>
          <a:p>
            <a:pPr>
              <a:defRPr/>
            </a:pPr>
            <a:fld id="{EDA8E220-5D58-4B16-BD6A-86955C245E77}" type="slidenum">
              <a:rPr lang="en-US" smtClean="0"/>
              <a:pPr>
                <a:defRPr/>
              </a:pPr>
              <a:t>94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spcBef>
                <a:spcPct val="0"/>
              </a:spcBef>
            </a:pPr>
            <a:r>
              <a:rPr lang="en-US" smtClean="0">
                <a:latin typeface="Arial" pitchFamily="34" charset="0"/>
                <a:ea typeface="ヒラギノ角ゴ Pro W3"/>
              </a:rPr>
              <a:t>Original megapixel image with pixel values in the range [0,255] and its wavelet transform coefficients (arranged</a:t>
            </a:r>
          </a:p>
          <a:p>
            <a:pPr eaLnBrk="1" hangingPunct="1">
              <a:spcBef>
                <a:spcPct val="0"/>
              </a:spcBef>
            </a:pPr>
            <a:r>
              <a:rPr lang="en-US" smtClean="0">
                <a:latin typeface="Arial" pitchFamily="34" charset="0"/>
                <a:ea typeface="ヒラギノ角ゴ Pro W3"/>
              </a:rPr>
              <a:t>in a random order for enhanced visibility). Relatively few wavelet coefficients capture most of the signal energy. Many</a:t>
            </a:r>
          </a:p>
          <a:p>
            <a:pPr eaLnBrk="1" hangingPunct="1">
              <a:spcBef>
                <a:spcPct val="0"/>
              </a:spcBef>
            </a:pPr>
            <a:r>
              <a:rPr lang="en-US" smtClean="0">
                <a:latin typeface="Arial" pitchFamily="34" charset="0"/>
                <a:ea typeface="ヒラギノ角ゴ Pro W3"/>
              </a:rPr>
              <a:t>such images are highly compressible and the rightmost image shows the reconstruction obtained by zeroing out all the</a:t>
            </a:r>
          </a:p>
          <a:p>
            <a:pPr eaLnBrk="1" hangingPunct="1">
              <a:spcBef>
                <a:spcPct val="0"/>
              </a:spcBef>
            </a:pPr>
            <a:r>
              <a:rPr lang="en-US" smtClean="0">
                <a:latin typeface="Arial" pitchFamily="34" charset="0"/>
                <a:ea typeface="ヒラギノ角ゴ Pro W3"/>
              </a:rPr>
              <a:t>coefficients in the wavelet expansion but the 25,000 largest (pixel values below 0 and above 255 are set to 0 and 255</a:t>
            </a:r>
          </a:p>
          <a:p>
            <a:pPr eaLnBrk="1" hangingPunct="1">
              <a:spcBef>
                <a:spcPct val="0"/>
              </a:spcBef>
            </a:pPr>
            <a:r>
              <a:rPr lang="en-US" smtClean="0">
                <a:latin typeface="Arial" pitchFamily="34" charset="0"/>
                <a:ea typeface="ヒラギノ角ゴ Pro W3"/>
              </a:rPr>
              <a:t>respectively). The difference with the original picture is hardly noticeable.</a:t>
            </a:r>
          </a:p>
        </p:txBody>
      </p:sp>
      <p:sp>
        <p:nvSpPr>
          <p:cNvPr id="41988" name="Slide Number Placeholder 3"/>
          <p:cNvSpPr>
            <a:spLocks noGrp="1"/>
          </p:cNvSpPr>
          <p:nvPr>
            <p:ph type="sldNum" sz="quarter" idx="5"/>
          </p:nvPr>
        </p:nvSpPr>
        <p:spPr>
          <a:noFill/>
        </p:spPr>
        <p:txBody>
          <a:bodyPr/>
          <a:lstStyle/>
          <a:p>
            <a:fld id="{0A23F9B7-D6A9-4020-876B-EF4A4B12759B}" type="slidenum">
              <a:rPr lang="en-US" smtClean="0"/>
              <a:pPr/>
              <a:t>5</a:t>
            </a:fld>
            <a:endParaRPr lang="en-US" smtClean="0"/>
          </a:p>
        </p:txBody>
      </p:sp>
      <p:sp>
        <p:nvSpPr>
          <p:cNvPr id="5" name="Date Placeholder 4"/>
          <p:cNvSpPr>
            <a:spLocks noGrp="1"/>
          </p:cNvSpPr>
          <p:nvPr>
            <p:ph type="dt" idx="10"/>
          </p:nvPr>
        </p:nvSpPr>
        <p:spPr/>
        <p:txBody>
          <a:bodyPr/>
          <a:lstStyle/>
          <a:p>
            <a:pPr>
              <a:defRPr/>
            </a:pPr>
            <a:fld id="{FD1C3F16-313C-4C33-A29D-6A2250213391}" type="datetime8">
              <a:rPr lang="en-US" smtClean="0"/>
              <a:pPr>
                <a:defRPr/>
              </a:pPr>
              <a:t>5/2/2010 2:43 PM</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p:spPr>
        <p:txBody>
          <a:bodyPr/>
          <a:lstStyle/>
          <a:p>
            <a:endParaRPr lang="en-US" smtClean="0">
              <a:ea typeface="ヒラギノ角ゴ Pro W3"/>
            </a:endParaRPr>
          </a:p>
        </p:txBody>
      </p:sp>
      <p:sp>
        <p:nvSpPr>
          <p:cNvPr id="38915" name="Slide Number Placeholder 3"/>
          <p:cNvSpPr>
            <a:spLocks noGrp="1"/>
          </p:cNvSpPr>
          <p:nvPr>
            <p:ph type="sldNum" sz="quarter" idx="5"/>
          </p:nvPr>
        </p:nvSpPr>
        <p:spPr>
          <a:noFill/>
        </p:spPr>
        <p:txBody>
          <a:bodyPr/>
          <a:lstStyle/>
          <a:p>
            <a:fld id="{8BAD78B7-DC3E-41B4-9BF6-6F31642F21CF}" type="slidenum">
              <a:rPr lang="en-US" smtClean="0">
                <a:latin typeface="Arial" charset="0"/>
              </a:rPr>
              <a:pPr/>
              <a:t>104</a:t>
            </a:fld>
            <a:endParaRPr lang="en-US" smtClean="0">
              <a:latin typeface="Arial" charset="0"/>
            </a:endParaRPr>
          </a:p>
        </p:txBody>
      </p:sp>
      <p:sp>
        <p:nvSpPr>
          <p:cNvPr id="5" name="Date Placeholder 4"/>
          <p:cNvSpPr>
            <a:spLocks noGrp="1"/>
          </p:cNvSpPr>
          <p:nvPr>
            <p:ph type="dt" idx="10"/>
          </p:nvPr>
        </p:nvSpPr>
        <p:spPr/>
        <p:txBody>
          <a:bodyPr/>
          <a:lstStyle/>
          <a:p>
            <a:pPr>
              <a:defRPr/>
            </a:pPr>
            <a:fld id="{0528F1E8-3292-4BDB-906D-A8D3D13603F5}" type="datetime8">
              <a:rPr lang="en-US" smtClean="0"/>
              <a:pPr>
                <a:defRPr/>
              </a:pPr>
              <a:t>5/2/2010 2:43 PM</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eaLnBrk="1" hangingPunct="1">
              <a:spcBef>
                <a:spcPct val="0"/>
              </a:spcBef>
            </a:pPr>
            <a:r>
              <a:rPr lang="en-US" smtClean="0">
                <a:latin typeface="Arial" pitchFamily="34" charset="0"/>
                <a:ea typeface="ヒラギノ角ゴ Pro W3"/>
              </a:rPr>
              <a:t>Original megapixel image with pixel values in the range [0,255] and its wavelet transform coefficients (arranged</a:t>
            </a:r>
          </a:p>
          <a:p>
            <a:pPr eaLnBrk="1" hangingPunct="1">
              <a:spcBef>
                <a:spcPct val="0"/>
              </a:spcBef>
            </a:pPr>
            <a:r>
              <a:rPr lang="en-US" smtClean="0">
                <a:latin typeface="Arial" pitchFamily="34" charset="0"/>
                <a:ea typeface="ヒラギノ角ゴ Pro W3"/>
              </a:rPr>
              <a:t>in a random order for enhanced visibility). Relatively few wavelet coefficients capture most of the signal energy. Many</a:t>
            </a:r>
          </a:p>
          <a:p>
            <a:pPr eaLnBrk="1" hangingPunct="1">
              <a:spcBef>
                <a:spcPct val="0"/>
              </a:spcBef>
            </a:pPr>
            <a:r>
              <a:rPr lang="en-US" smtClean="0">
                <a:latin typeface="Arial" pitchFamily="34" charset="0"/>
                <a:ea typeface="ヒラギノ角ゴ Pro W3"/>
              </a:rPr>
              <a:t>such images are highly compressible and the rightmost image shows the reconstruction obtained by zeroing out all the</a:t>
            </a:r>
          </a:p>
          <a:p>
            <a:pPr eaLnBrk="1" hangingPunct="1">
              <a:spcBef>
                <a:spcPct val="0"/>
              </a:spcBef>
            </a:pPr>
            <a:r>
              <a:rPr lang="en-US" smtClean="0">
                <a:latin typeface="Arial" pitchFamily="34" charset="0"/>
                <a:ea typeface="ヒラギノ角ゴ Pro W3"/>
              </a:rPr>
              <a:t>coefficients in the wavelet expansion but the 25,000 largest (pixel values below 0 and above 255 are set to 0 and 255</a:t>
            </a:r>
          </a:p>
          <a:p>
            <a:pPr eaLnBrk="1" hangingPunct="1">
              <a:spcBef>
                <a:spcPct val="0"/>
              </a:spcBef>
            </a:pPr>
            <a:r>
              <a:rPr lang="en-US" smtClean="0">
                <a:latin typeface="Arial" pitchFamily="34" charset="0"/>
                <a:ea typeface="ヒラギノ角ゴ Pro W3"/>
              </a:rPr>
              <a:t>respectively). The difference with the original picture is hardly noticeable.</a:t>
            </a:r>
          </a:p>
        </p:txBody>
      </p:sp>
      <p:sp>
        <p:nvSpPr>
          <p:cNvPr id="45060" name="Slide Number Placeholder 3"/>
          <p:cNvSpPr>
            <a:spLocks noGrp="1"/>
          </p:cNvSpPr>
          <p:nvPr>
            <p:ph type="sldNum" sz="quarter" idx="5"/>
          </p:nvPr>
        </p:nvSpPr>
        <p:spPr>
          <a:noFill/>
        </p:spPr>
        <p:txBody>
          <a:bodyPr/>
          <a:lstStyle/>
          <a:p>
            <a:fld id="{5BD7B136-BFF4-496F-8DBE-9DB490235D73}" type="slidenum">
              <a:rPr lang="en-US" smtClean="0"/>
              <a:pPr/>
              <a:t>6</a:t>
            </a:fld>
            <a:endParaRPr lang="en-US" smtClean="0"/>
          </a:p>
        </p:txBody>
      </p:sp>
      <p:sp>
        <p:nvSpPr>
          <p:cNvPr id="5" name="Date Placeholder 4"/>
          <p:cNvSpPr>
            <a:spLocks noGrp="1"/>
          </p:cNvSpPr>
          <p:nvPr>
            <p:ph type="dt" idx="10"/>
          </p:nvPr>
        </p:nvSpPr>
        <p:spPr/>
        <p:txBody>
          <a:bodyPr/>
          <a:lstStyle/>
          <a:p>
            <a:pPr>
              <a:defRPr/>
            </a:pPr>
            <a:fld id="{6AA32B32-CEF7-485C-8DBA-479717EB7FEA}" type="datetime8">
              <a:rPr lang="en-US" smtClean="0"/>
              <a:pPr>
                <a:defRPr/>
              </a:pPr>
              <a:t>5/2/2010 2:43 PM</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pPr eaLnBrk="1" hangingPunct="1">
              <a:spcBef>
                <a:spcPct val="0"/>
              </a:spcBef>
            </a:pPr>
            <a:r>
              <a:rPr lang="en-US" smtClean="0">
                <a:latin typeface="Arial" pitchFamily="34" charset="0"/>
                <a:ea typeface="ヒラギノ角ゴ Pro W3"/>
              </a:rPr>
              <a:t>Original megapixel image with pixel values in the range [0,255] and its wavelet transform coefficients (arranged</a:t>
            </a:r>
          </a:p>
          <a:p>
            <a:pPr eaLnBrk="1" hangingPunct="1">
              <a:spcBef>
                <a:spcPct val="0"/>
              </a:spcBef>
            </a:pPr>
            <a:r>
              <a:rPr lang="en-US" smtClean="0">
                <a:latin typeface="Arial" pitchFamily="34" charset="0"/>
                <a:ea typeface="ヒラギノ角ゴ Pro W3"/>
              </a:rPr>
              <a:t>in a random order for enhanced visibility). Relatively few wavelet coefficients capture most of the signal energy. Many</a:t>
            </a:r>
          </a:p>
          <a:p>
            <a:pPr eaLnBrk="1" hangingPunct="1">
              <a:spcBef>
                <a:spcPct val="0"/>
              </a:spcBef>
            </a:pPr>
            <a:r>
              <a:rPr lang="en-US" smtClean="0">
                <a:latin typeface="Arial" pitchFamily="34" charset="0"/>
                <a:ea typeface="ヒラギノ角ゴ Pro W3"/>
              </a:rPr>
              <a:t>such images are highly compressible and the rightmost image shows the reconstruction obtained by zeroing out all the</a:t>
            </a:r>
          </a:p>
          <a:p>
            <a:pPr eaLnBrk="1" hangingPunct="1">
              <a:spcBef>
                <a:spcPct val="0"/>
              </a:spcBef>
            </a:pPr>
            <a:r>
              <a:rPr lang="en-US" smtClean="0">
                <a:latin typeface="Arial" pitchFamily="34" charset="0"/>
                <a:ea typeface="ヒラギノ角ゴ Pro W3"/>
              </a:rPr>
              <a:t>coefficients in the wavelet expansion but the 25,000 largest (pixel values below 0 and above 255 are set to 0 and 255</a:t>
            </a:r>
          </a:p>
          <a:p>
            <a:pPr eaLnBrk="1" hangingPunct="1">
              <a:spcBef>
                <a:spcPct val="0"/>
              </a:spcBef>
            </a:pPr>
            <a:r>
              <a:rPr lang="en-US" smtClean="0">
                <a:latin typeface="Arial" pitchFamily="34" charset="0"/>
                <a:ea typeface="ヒラギノ角ゴ Pro W3"/>
              </a:rPr>
              <a:t>respectively). The difference with the original picture is hardly noticeable.</a:t>
            </a:r>
          </a:p>
        </p:txBody>
      </p:sp>
      <p:sp>
        <p:nvSpPr>
          <p:cNvPr id="40964" name="Slide Number Placeholder 3"/>
          <p:cNvSpPr>
            <a:spLocks noGrp="1"/>
          </p:cNvSpPr>
          <p:nvPr>
            <p:ph type="sldNum" sz="quarter" idx="5"/>
          </p:nvPr>
        </p:nvSpPr>
        <p:spPr>
          <a:noFill/>
        </p:spPr>
        <p:txBody>
          <a:bodyPr/>
          <a:lstStyle/>
          <a:p>
            <a:fld id="{632C51AB-92B4-4135-AD82-7A0E0DC04396}" type="slidenum">
              <a:rPr lang="en-US" smtClean="0"/>
              <a:pPr/>
              <a:t>7</a:t>
            </a:fld>
            <a:endParaRPr lang="en-US" smtClean="0"/>
          </a:p>
        </p:txBody>
      </p:sp>
      <p:sp>
        <p:nvSpPr>
          <p:cNvPr id="5" name="Date Placeholder 4"/>
          <p:cNvSpPr>
            <a:spLocks noGrp="1"/>
          </p:cNvSpPr>
          <p:nvPr>
            <p:ph type="dt" idx="10"/>
          </p:nvPr>
        </p:nvSpPr>
        <p:spPr/>
        <p:txBody>
          <a:bodyPr/>
          <a:lstStyle/>
          <a:p>
            <a:pPr>
              <a:defRPr/>
            </a:pPr>
            <a:fld id="{2D988E75-8AFE-4174-B387-31D7DCD8751B}" type="datetime8">
              <a:rPr lang="en-US" smtClean="0"/>
              <a:pPr>
                <a:defRPr/>
              </a:pPr>
              <a:t>5/2/2010 2:43 PM</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a typeface="ヒラギノ角ゴ Pro W3"/>
            </a:endParaRPr>
          </a:p>
        </p:txBody>
      </p:sp>
      <p:sp>
        <p:nvSpPr>
          <p:cNvPr id="53252" name="Slide Number Placeholder 3"/>
          <p:cNvSpPr>
            <a:spLocks noGrp="1"/>
          </p:cNvSpPr>
          <p:nvPr>
            <p:ph type="sldNum" sz="quarter" idx="5"/>
          </p:nvPr>
        </p:nvSpPr>
        <p:spPr>
          <a:noFill/>
        </p:spPr>
        <p:txBody>
          <a:bodyPr/>
          <a:lstStyle/>
          <a:p>
            <a:fld id="{F1E9E052-9D8F-478F-9478-8C11DC0288EB}" type="slidenum">
              <a:rPr lang="en-US" smtClean="0"/>
              <a:pPr/>
              <a:t>8</a:t>
            </a:fld>
            <a:endParaRPr lang="en-US" smtClean="0"/>
          </a:p>
        </p:txBody>
      </p:sp>
      <p:sp>
        <p:nvSpPr>
          <p:cNvPr id="5" name="Date Placeholder 4"/>
          <p:cNvSpPr>
            <a:spLocks noGrp="1"/>
          </p:cNvSpPr>
          <p:nvPr>
            <p:ph type="dt" idx="10"/>
          </p:nvPr>
        </p:nvSpPr>
        <p:spPr/>
        <p:txBody>
          <a:bodyPr/>
          <a:lstStyle/>
          <a:p>
            <a:pPr>
              <a:defRPr/>
            </a:pPr>
            <a:fld id="{8484E2DC-05E2-48E5-83AD-CFFF79CE01B9}" type="datetime8">
              <a:rPr lang="en-US" smtClean="0"/>
              <a:pPr>
                <a:defRPr/>
              </a:pPr>
              <a:t>5/2/2010 2:43 PM</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a:ln/>
        </p:spPr>
      </p:sp>
      <p:sp>
        <p:nvSpPr>
          <p:cNvPr id="664579" name="Notes Placeholder 2"/>
          <p:cNvSpPr>
            <a:spLocks noGrp="1"/>
          </p:cNvSpPr>
          <p:nvPr>
            <p:ph type="body" idx="1"/>
          </p:nvPr>
        </p:nvSpPr>
        <p:spPr>
          <a:noFill/>
          <a:ln/>
        </p:spPr>
        <p:txBody>
          <a:bodyPr/>
          <a:lstStyle/>
          <a:p>
            <a:r>
              <a:rPr lang="en-US" smtClean="0">
                <a:latin typeface="Times New Roman" pitchFamily="18" charset="0"/>
                <a:ea typeface="ヒラギノ角ゴ Pro W3"/>
                <a:cs typeface="Times New Roman" pitchFamily="18" charset="0"/>
              </a:rPr>
              <a:t>Non-differentiability is key for inducing sparsity</a:t>
            </a:r>
          </a:p>
        </p:txBody>
      </p:sp>
      <p:sp>
        <p:nvSpPr>
          <p:cNvPr id="664580" name="Slide Number Placeholder 3"/>
          <p:cNvSpPr txBox="1">
            <a:spLocks noGrp="1"/>
          </p:cNvSpPr>
          <p:nvPr/>
        </p:nvSpPr>
        <p:spPr bwMode="auto">
          <a:xfrm>
            <a:off x="4144618" y="9120813"/>
            <a:ext cx="3170583" cy="480387"/>
          </a:xfrm>
          <a:prstGeom prst="rect">
            <a:avLst/>
          </a:prstGeom>
          <a:noFill/>
          <a:ln w="9525">
            <a:noFill/>
            <a:miter lim="800000"/>
            <a:headEnd/>
            <a:tailEnd/>
          </a:ln>
        </p:spPr>
        <p:txBody>
          <a:bodyPr lIns="96610" tIns="48306" rIns="96610" bIns="48306" anchor="b"/>
          <a:lstStyle/>
          <a:p>
            <a:pPr algn="r" eaLnBrk="0" hangingPunct="0"/>
            <a:fld id="{129748E9-4F0C-414A-B60E-39C73F642A53}" type="slidenum">
              <a:rPr lang="en-US" sz="1200"/>
              <a:pPr algn="r" eaLnBrk="0" hangingPunct="0"/>
              <a:t>11</a:t>
            </a:fld>
            <a:endParaRPr lang="en-US" sz="1200" dirty="0"/>
          </a:p>
        </p:txBody>
      </p:sp>
      <p:sp>
        <p:nvSpPr>
          <p:cNvPr id="5" name="Date Placeholder 4"/>
          <p:cNvSpPr>
            <a:spLocks noGrp="1"/>
          </p:cNvSpPr>
          <p:nvPr>
            <p:ph type="dt" idx="10"/>
          </p:nvPr>
        </p:nvSpPr>
        <p:spPr/>
        <p:txBody>
          <a:bodyPr/>
          <a:lstStyle/>
          <a:p>
            <a:pPr>
              <a:defRPr/>
            </a:pPr>
            <a:fld id="{74A38530-25DB-410C-9080-5B50008022A3}" type="datetime8">
              <a:rPr lang="en-US" smtClean="0"/>
              <a:pPr>
                <a:defRPr/>
              </a:pPr>
              <a:t>5/2/2010 2:43 PM</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a:ln/>
        </p:spPr>
      </p:sp>
      <p:sp>
        <p:nvSpPr>
          <p:cNvPr id="666627" name="Notes Placeholder 2"/>
          <p:cNvSpPr>
            <a:spLocks noGrp="1"/>
          </p:cNvSpPr>
          <p:nvPr>
            <p:ph type="body" idx="1"/>
          </p:nvPr>
        </p:nvSpPr>
        <p:spPr>
          <a:noFill/>
          <a:ln/>
        </p:spPr>
        <p:txBody>
          <a:bodyPr/>
          <a:lstStyle/>
          <a:p>
            <a:endParaRPr lang="en-US" smtClean="0">
              <a:latin typeface="Times New Roman" pitchFamily="18" charset="0"/>
              <a:ea typeface="ヒラギノ角ゴ Pro W3"/>
              <a:cs typeface="Times New Roman" pitchFamily="18" charset="0"/>
            </a:endParaRPr>
          </a:p>
        </p:txBody>
      </p:sp>
      <p:sp>
        <p:nvSpPr>
          <p:cNvPr id="666628" name="Slide Number Placeholder 3"/>
          <p:cNvSpPr txBox="1">
            <a:spLocks noGrp="1"/>
          </p:cNvSpPr>
          <p:nvPr/>
        </p:nvSpPr>
        <p:spPr bwMode="auto">
          <a:xfrm>
            <a:off x="4144618" y="9120813"/>
            <a:ext cx="3170583" cy="480387"/>
          </a:xfrm>
          <a:prstGeom prst="rect">
            <a:avLst/>
          </a:prstGeom>
          <a:noFill/>
          <a:ln w="9525">
            <a:noFill/>
            <a:miter lim="800000"/>
            <a:headEnd/>
            <a:tailEnd/>
          </a:ln>
        </p:spPr>
        <p:txBody>
          <a:bodyPr lIns="96610" tIns="48306" rIns="96610" bIns="48306" anchor="b"/>
          <a:lstStyle/>
          <a:p>
            <a:pPr algn="r" eaLnBrk="0" hangingPunct="0"/>
            <a:fld id="{1D188D04-136F-4C3E-A596-CABA5B490218}" type="slidenum">
              <a:rPr lang="en-US" sz="1200"/>
              <a:pPr algn="r" eaLnBrk="0" hangingPunct="0"/>
              <a:t>12</a:t>
            </a:fld>
            <a:endParaRPr lang="en-US" sz="1200" dirty="0"/>
          </a:p>
        </p:txBody>
      </p:sp>
      <p:sp>
        <p:nvSpPr>
          <p:cNvPr id="5" name="Date Placeholder 4"/>
          <p:cNvSpPr>
            <a:spLocks noGrp="1"/>
          </p:cNvSpPr>
          <p:nvPr>
            <p:ph type="dt" idx="10"/>
          </p:nvPr>
        </p:nvSpPr>
        <p:spPr/>
        <p:txBody>
          <a:bodyPr/>
          <a:lstStyle/>
          <a:p>
            <a:pPr>
              <a:defRPr/>
            </a:pPr>
            <a:fld id="{C3561727-7EAB-431A-8DB1-53A0F72A23B9}" type="datetime8">
              <a:rPr lang="en-US" smtClean="0"/>
              <a:pPr>
                <a:defRPr/>
              </a:pPr>
              <a:t>5/2/2010 2:43 PM</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Slide Image Placeholder 1"/>
          <p:cNvSpPr>
            <a:spLocks noGrp="1" noRot="1" noChangeAspect="1" noTextEdit="1"/>
          </p:cNvSpPr>
          <p:nvPr>
            <p:ph type="sldImg"/>
          </p:nvPr>
        </p:nvSpPr>
        <p:spPr>
          <a:ln/>
        </p:spPr>
      </p:sp>
      <p:sp>
        <p:nvSpPr>
          <p:cNvPr id="668675" name="Notes Placeholder 2"/>
          <p:cNvSpPr>
            <a:spLocks noGrp="1"/>
          </p:cNvSpPr>
          <p:nvPr>
            <p:ph type="body" idx="1"/>
          </p:nvPr>
        </p:nvSpPr>
        <p:spPr>
          <a:noFill/>
          <a:ln/>
        </p:spPr>
        <p:txBody>
          <a:bodyPr/>
          <a:lstStyle/>
          <a:p>
            <a:r>
              <a:rPr lang="en-US" smtClean="0">
                <a:latin typeface="Times New Roman" pitchFamily="18" charset="0"/>
                <a:ea typeface="ヒラギノ角ゴ Pro W3"/>
                <a:cs typeface="Times New Roman" pitchFamily="18" charset="0"/>
              </a:rPr>
              <a:t>Non-differentiability is key for inducing sparsity</a:t>
            </a:r>
          </a:p>
        </p:txBody>
      </p:sp>
      <p:sp>
        <p:nvSpPr>
          <p:cNvPr id="668676" name="Slide Number Placeholder 3"/>
          <p:cNvSpPr txBox="1">
            <a:spLocks noGrp="1"/>
          </p:cNvSpPr>
          <p:nvPr/>
        </p:nvSpPr>
        <p:spPr bwMode="auto">
          <a:xfrm>
            <a:off x="4144618" y="9120813"/>
            <a:ext cx="3170583" cy="480387"/>
          </a:xfrm>
          <a:prstGeom prst="rect">
            <a:avLst/>
          </a:prstGeom>
          <a:noFill/>
          <a:ln w="9525">
            <a:noFill/>
            <a:miter lim="800000"/>
            <a:headEnd/>
            <a:tailEnd/>
          </a:ln>
        </p:spPr>
        <p:txBody>
          <a:bodyPr lIns="96610" tIns="48306" rIns="96610" bIns="48306" anchor="b"/>
          <a:lstStyle/>
          <a:p>
            <a:pPr algn="r" eaLnBrk="0" hangingPunct="0"/>
            <a:fld id="{410E55C0-1717-4A14-A0CC-5D83EE19718D}" type="slidenum">
              <a:rPr lang="en-US" sz="1200"/>
              <a:pPr algn="r" eaLnBrk="0" hangingPunct="0"/>
              <a:t>13</a:t>
            </a:fld>
            <a:endParaRPr lang="en-US" sz="1200" dirty="0"/>
          </a:p>
        </p:txBody>
      </p:sp>
      <p:sp>
        <p:nvSpPr>
          <p:cNvPr id="5" name="Date Placeholder 4"/>
          <p:cNvSpPr>
            <a:spLocks noGrp="1"/>
          </p:cNvSpPr>
          <p:nvPr>
            <p:ph type="dt" idx="10"/>
          </p:nvPr>
        </p:nvSpPr>
        <p:spPr/>
        <p:txBody>
          <a:bodyPr/>
          <a:lstStyle/>
          <a:p>
            <a:pPr>
              <a:defRPr/>
            </a:pPr>
            <a:fld id="{ECCC7448-4A78-4EC1-BCD3-8D0EB0E05A99}" type="datetime8">
              <a:rPr lang="en-US" smtClean="0"/>
              <a:pPr>
                <a:defRPr/>
              </a:pPr>
              <a:t>5/2/2010 2:43 PM</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C0CA7D2B-5DE0-46F8-B011-D61091E13B2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A4BE7062-6904-464B-8B99-31BE8A0E64E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74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89B788F-2067-4BB5-881E-4B5E4DE218D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3663"/>
            <a:ext cx="80772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219200"/>
            <a:ext cx="4191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219200"/>
            <a:ext cx="4191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019800"/>
            <a:ext cx="4800600" cy="228600"/>
          </a:xfrm>
        </p:spPr>
        <p:txBody>
          <a:bodyPr/>
          <a:lstStyle>
            <a:lvl1pPr>
              <a:defRPr>
                <a:solidFill>
                  <a:schemeClr val="tx1"/>
                </a:solidFill>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93663"/>
            <a:ext cx="8077200" cy="762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304800" y="1219200"/>
            <a:ext cx="8534400" cy="4800600"/>
          </a:xfrm>
        </p:spPr>
        <p:txBody>
          <a:bodyPr/>
          <a:lstStyle/>
          <a:p>
            <a:pPr lvl="0"/>
            <a:endParaRPr lang="en-US" noProof="0"/>
          </a:p>
        </p:txBody>
      </p:sp>
      <p:sp>
        <p:nvSpPr>
          <p:cNvPr id="4" name="Footer Placeholder 3"/>
          <p:cNvSpPr>
            <a:spLocks noGrp="1"/>
          </p:cNvSpPr>
          <p:nvPr>
            <p:ph type="ftr" sz="quarter" idx="10"/>
          </p:nvPr>
        </p:nvSpPr>
        <p:spPr>
          <a:xfrm>
            <a:off x="457200" y="6019800"/>
            <a:ext cx="4800600" cy="228600"/>
          </a:xfrm>
        </p:spPr>
        <p:txBody>
          <a:bodyPr/>
          <a:lstStyle>
            <a:lvl1pPr>
              <a:defRPr>
                <a:solidFill>
                  <a:schemeClr val="tx1"/>
                </a:solidFill>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533400"/>
            <a:ext cx="82296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219200"/>
            <a:ext cx="4038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19200"/>
            <a:ext cx="4038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848100"/>
            <a:ext cx="4038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848100"/>
            <a:ext cx="4038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922DBDC-6B65-4594-A6FD-0A0C2930546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69FD3D1A-0D38-4598-866C-717764701D9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D44230A-720A-419B-AC54-B575D8FC4CE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1586EF80-F17A-4EAB-93B7-911AA8F4737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BAD8816D-825E-424F-B834-F43AC5E6F14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45B31B12-2EF4-40D3-B4B6-FB92CAE87D4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5D9D0CCC-2E49-4597-A4B0-FD09FA69C93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4C26CBF-5453-4300-8007-4501ACF0D80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2C512F83-4DA2-4C9D-A71B-0BB13BFDEA6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34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4821" name="Rectangle 5"/>
          <p:cNvSpPr>
            <a:spLocks noGrp="1" noChangeArrowheads="1"/>
          </p:cNvSpPr>
          <p:nvPr>
            <p:ph type="ftr" sz="quarter" idx="3"/>
          </p:nvPr>
        </p:nvSpPr>
        <p:spPr bwMode="auto">
          <a:xfrm>
            <a:off x="1600200" y="6400800"/>
            <a:ext cx="7086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defRPr>
            </a:lvl1pPr>
          </a:lstStyle>
          <a:p>
            <a:pPr>
              <a:defRPr/>
            </a:pPr>
            <a:endParaRPr lang="en-US"/>
          </a:p>
        </p:txBody>
      </p:sp>
      <p:sp>
        <p:nvSpPr>
          <p:cNvPr id="34822" name="Rectangle 6"/>
          <p:cNvSpPr>
            <a:spLocks noGrp="1" noChangeArrowheads="1"/>
          </p:cNvSpPr>
          <p:nvPr>
            <p:ph type="sldNum" sz="quarter" idx="4"/>
          </p:nvPr>
        </p:nvSpPr>
        <p:spPr bwMode="auto">
          <a:xfrm>
            <a:off x="457200" y="6394450"/>
            <a:ext cx="10668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defRPr>
            </a:lvl1pPr>
          </a:lstStyle>
          <a:p>
            <a:pPr>
              <a:defRPr/>
            </a:pPr>
            <a:fld id="{DEEECA59-8113-4F7D-9ED7-B8B01A23C973}" type="slidenum">
              <a:rPr lang="en-US"/>
              <a:pPr>
                <a:defRPr/>
              </a:pPr>
              <a:t>‹#›</a:t>
            </a:fld>
            <a:endParaRPr lang="en-US"/>
          </a:p>
        </p:txBody>
      </p:sp>
      <p:sp>
        <p:nvSpPr>
          <p:cNvPr id="34823" name="Rectangle 7"/>
          <p:cNvSpPr>
            <a:spLocks noChangeArrowheads="1"/>
          </p:cNvSpPr>
          <p:nvPr/>
        </p:nvSpPr>
        <p:spPr bwMode="auto">
          <a:xfrm>
            <a:off x="0" y="6705600"/>
            <a:ext cx="9144000" cy="152400"/>
          </a:xfrm>
          <a:prstGeom prst="rect">
            <a:avLst/>
          </a:prstGeom>
          <a:solidFill>
            <a:srgbClr val="A40045"/>
          </a:solidFill>
          <a:ln w="9525">
            <a:solidFill>
              <a:schemeClr val="tx1"/>
            </a:solidFill>
            <a:miter lim="800000"/>
            <a:headEnd/>
            <a:tailEnd/>
          </a:ln>
        </p:spPr>
        <p:txBody>
          <a:bodyPr wrap="none" anchor="ctr"/>
          <a:lstStyle/>
          <a:p>
            <a:pPr>
              <a:defRPr/>
            </a:pPr>
            <a:endParaRPr lang="en-US">
              <a:solidFill>
                <a:srgbClr val="000000"/>
              </a:solidFill>
              <a:latin typeface="Arial" pitchFamily="34" charset="0"/>
            </a:endParaRPr>
          </a:p>
        </p:txBody>
      </p:sp>
      <p:sp>
        <p:nvSpPr>
          <p:cNvPr id="34824" name="Rectangle 8"/>
          <p:cNvSpPr>
            <a:spLocks noChangeArrowheads="1"/>
          </p:cNvSpPr>
          <p:nvPr/>
        </p:nvSpPr>
        <p:spPr bwMode="auto">
          <a:xfrm>
            <a:off x="0" y="152400"/>
            <a:ext cx="9144000" cy="381000"/>
          </a:xfrm>
          <a:prstGeom prst="rect">
            <a:avLst/>
          </a:prstGeom>
          <a:solidFill>
            <a:srgbClr val="404040"/>
          </a:solidFill>
          <a:ln w="9525">
            <a:noFill/>
            <a:miter lim="800000"/>
            <a:headEnd/>
            <a:tailEnd/>
          </a:ln>
        </p:spPr>
        <p:txBody>
          <a:bodyPr wrap="none" anchor="ctr"/>
          <a:lstStyle/>
          <a:p>
            <a:pPr algn="ctr" eaLnBrk="0" hangingPunct="0">
              <a:defRPr/>
            </a:pPr>
            <a:endParaRPr lang="en-US" sz="2400">
              <a:solidFill>
                <a:srgbClr val="000000"/>
              </a:solidFill>
              <a:latin typeface="Arial" pitchFamily="34" charset="0"/>
            </a:endParaRPr>
          </a:p>
        </p:txBody>
      </p:sp>
      <p:sp>
        <p:nvSpPr>
          <p:cNvPr id="34825" name="Rectangle 9"/>
          <p:cNvSpPr>
            <a:spLocks noChangeArrowheads="1"/>
          </p:cNvSpPr>
          <p:nvPr/>
        </p:nvSpPr>
        <p:spPr bwMode="auto">
          <a:xfrm>
            <a:off x="0" y="0"/>
            <a:ext cx="9144000" cy="457200"/>
          </a:xfrm>
          <a:prstGeom prst="rect">
            <a:avLst/>
          </a:prstGeom>
          <a:solidFill>
            <a:srgbClr val="9F1342"/>
          </a:solidFill>
          <a:ln w="9525">
            <a:noFill/>
            <a:miter lim="800000"/>
            <a:headEnd/>
            <a:tailEnd/>
          </a:ln>
        </p:spPr>
        <p:txBody>
          <a:bodyPr wrap="none" anchor="ctr"/>
          <a:lstStyle/>
          <a:p>
            <a:pPr algn="ctr" eaLnBrk="0" hangingPunct="0">
              <a:defRPr/>
            </a:pPr>
            <a:endParaRPr lang="en-US" sz="2400">
              <a:solidFill>
                <a:srgbClr val="000000"/>
              </a:solidFill>
              <a:latin typeface="Arial" pitchFamily="34" charset="0"/>
            </a:endParaRPr>
          </a:p>
        </p:txBody>
      </p:sp>
      <p:sp>
        <p:nvSpPr>
          <p:cNvPr id="34826" name="Text Box 10"/>
          <p:cNvSpPr txBox="1">
            <a:spLocks noChangeArrowheads="1"/>
          </p:cNvSpPr>
          <p:nvPr/>
        </p:nvSpPr>
        <p:spPr bwMode="auto">
          <a:xfrm>
            <a:off x="4114800" y="76200"/>
            <a:ext cx="4968875" cy="457200"/>
          </a:xfrm>
          <a:prstGeom prst="rect">
            <a:avLst/>
          </a:prstGeom>
          <a:noFill/>
          <a:ln w="9525">
            <a:noFill/>
            <a:miter lim="800000"/>
            <a:headEnd/>
            <a:tailEnd/>
          </a:ln>
        </p:spPr>
        <p:txBody>
          <a:bodyPr>
            <a:spAutoFit/>
          </a:bodyPr>
          <a:lstStyle/>
          <a:p>
            <a:pPr algn="r" eaLnBrk="0" hangingPunct="0">
              <a:defRPr/>
            </a:pPr>
            <a:r>
              <a:rPr lang="en-US" sz="1200" dirty="0" smtClean="0">
                <a:solidFill>
                  <a:srgbClr val="FFFFFF"/>
                </a:solidFill>
                <a:latin typeface="Arial" pitchFamily="34" charset="0"/>
              </a:rPr>
              <a:t>2010 SIAM International Conference on Data Mining </a:t>
            </a:r>
            <a:endParaRPr lang="en-US" sz="1200" b="1" dirty="0">
              <a:solidFill>
                <a:srgbClr val="FFFFFF"/>
              </a:solidFill>
              <a:latin typeface="Arial" pitchFamily="34" charset="0"/>
            </a:endParaRPr>
          </a:p>
          <a:p>
            <a:pPr eaLnBrk="0" hangingPunct="0">
              <a:defRPr/>
            </a:pPr>
            <a:endParaRPr lang="en-US" sz="1200" dirty="0">
              <a:solidFill>
                <a:srgbClr val="000000"/>
              </a:solidFill>
              <a:latin typeface="Arial" pitchFamily="34" charset="0"/>
            </a:endParaRPr>
          </a:p>
        </p:txBody>
      </p:sp>
      <p:sp>
        <p:nvSpPr>
          <p:cNvPr id="34827" name="Line 11"/>
          <p:cNvSpPr>
            <a:spLocks noChangeShapeType="1"/>
          </p:cNvSpPr>
          <p:nvPr/>
        </p:nvSpPr>
        <p:spPr bwMode="auto">
          <a:xfrm>
            <a:off x="5479212" y="304800"/>
            <a:ext cx="3505200" cy="0"/>
          </a:xfrm>
          <a:prstGeom prst="line">
            <a:avLst/>
          </a:prstGeom>
          <a:noFill/>
          <a:ln w="12700">
            <a:solidFill>
              <a:schemeClr val="bg1"/>
            </a:solidFill>
            <a:prstDash val="dash"/>
            <a:round/>
            <a:headEnd/>
            <a:tailEnd/>
          </a:ln>
        </p:spPr>
        <p:txBody>
          <a:bodyPr wrap="none" anchor="ctr"/>
          <a:lstStyle/>
          <a:p>
            <a:pPr>
              <a:defRPr/>
            </a:pPr>
            <a:endParaRPr lang="en-US">
              <a:solidFill>
                <a:srgbClr val="000000"/>
              </a:solidFill>
              <a:ea typeface="ヒラギノ角ゴ Pro W3" pitchFamily="-80" charset="-128"/>
              <a:cs typeface="+mn-cs"/>
            </a:endParaRPr>
          </a:p>
        </p:txBody>
      </p:sp>
      <p:pic>
        <p:nvPicPr>
          <p:cNvPr id="1035" name="Picture 12" descr="Biodesign Logo-CMYKVector"/>
          <p:cNvPicPr>
            <a:picLocks noChangeAspect="1" noChangeArrowheads="1"/>
          </p:cNvPicPr>
          <p:nvPr/>
        </p:nvPicPr>
        <p:blipFill>
          <a:blip r:embed="rId16" cstate="print"/>
          <a:srcRect/>
          <a:stretch>
            <a:fillRect/>
          </a:stretch>
        </p:blipFill>
        <p:spPr bwMode="auto">
          <a:xfrm>
            <a:off x="152400" y="0"/>
            <a:ext cx="1371600" cy="460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a:solidFill>
            <a:srgbClr val="951F34"/>
          </a:solidFill>
          <a:latin typeface="+mj-lt"/>
          <a:ea typeface="+mj-ea"/>
          <a:cs typeface="+mj-cs"/>
        </a:defRPr>
      </a:lvl1pPr>
      <a:lvl2pPr algn="ctr" rtl="0" eaLnBrk="0" fontAlgn="base" hangingPunct="0">
        <a:spcBef>
          <a:spcPct val="0"/>
        </a:spcBef>
        <a:spcAft>
          <a:spcPct val="0"/>
        </a:spcAft>
        <a:defRPr sz="3600" b="1">
          <a:solidFill>
            <a:srgbClr val="951F34"/>
          </a:solidFill>
          <a:latin typeface="Arial" charset="0"/>
        </a:defRPr>
      </a:lvl2pPr>
      <a:lvl3pPr algn="ctr" rtl="0" eaLnBrk="0" fontAlgn="base" hangingPunct="0">
        <a:spcBef>
          <a:spcPct val="0"/>
        </a:spcBef>
        <a:spcAft>
          <a:spcPct val="0"/>
        </a:spcAft>
        <a:defRPr sz="3600" b="1">
          <a:solidFill>
            <a:srgbClr val="951F34"/>
          </a:solidFill>
          <a:latin typeface="Arial" charset="0"/>
        </a:defRPr>
      </a:lvl3pPr>
      <a:lvl4pPr algn="ctr" rtl="0" eaLnBrk="0" fontAlgn="base" hangingPunct="0">
        <a:spcBef>
          <a:spcPct val="0"/>
        </a:spcBef>
        <a:spcAft>
          <a:spcPct val="0"/>
        </a:spcAft>
        <a:defRPr sz="3600" b="1">
          <a:solidFill>
            <a:srgbClr val="951F34"/>
          </a:solidFill>
          <a:latin typeface="Arial" charset="0"/>
        </a:defRPr>
      </a:lvl4pPr>
      <a:lvl5pPr algn="ctr" rtl="0" eaLnBrk="0" fontAlgn="base" hangingPunct="0">
        <a:spcBef>
          <a:spcPct val="0"/>
        </a:spcBef>
        <a:spcAft>
          <a:spcPct val="0"/>
        </a:spcAft>
        <a:defRPr sz="3600" b="1">
          <a:solidFill>
            <a:srgbClr val="951F34"/>
          </a:solidFill>
          <a:latin typeface="Arial" charset="0"/>
        </a:defRPr>
      </a:lvl5pPr>
      <a:lvl6pPr marL="457200" algn="ctr" rtl="0" fontAlgn="base">
        <a:spcBef>
          <a:spcPct val="0"/>
        </a:spcBef>
        <a:spcAft>
          <a:spcPct val="0"/>
        </a:spcAft>
        <a:defRPr sz="3600" b="1">
          <a:solidFill>
            <a:srgbClr val="951F34"/>
          </a:solidFill>
          <a:latin typeface="Arial" charset="0"/>
        </a:defRPr>
      </a:lvl6pPr>
      <a:lvl7pPr marL="914400" algn="ctr" rtl="0" fontAlgn="base">
        <a:spcBef>
          <a:spcPct val="0"/>
        </a:spcBef>
        <a:spcAft>
          <a:spcPct val="0"/>
        </a:spcAft>
        <a:defRPr sz="3600" b="1">
          <a:solidFill>
            <a:srgbClr val="951F34"/>
          </a:solidFill>
          <a:latin typeface="Arial" charset="0"/>
        </a:defRPr>
      </a:lvl7pPr>
      <a:lvl8pPr marL="1371600" algn="ctr" rtl="0" fontAlgn="base">
        <a:spcBef>
          <a:spcPct val="0"/>
        </a:spcBef>
        <a:spcAft>
          <a:spcPct val="0"/>
        </a:spcAft>
        <a:defRPr sz="3600" b="1">
          <a:solidFill>
            <a:srgbClr val="951F34"/>
          </a:solidFill>
          <a:latin typeface="Arial" charset="0"/>
        </a:defRPr>
      </a:lvl8pPr>
      <a:lvl9pPr marL="1828800" algn="ctr" rtl="0" fontAlgn="base">
        <a:spcBef>
          <a:spcPct val="0"/>
        </a:spcBef>
        <a:spcAft>
          <a:spcPct val="0"/>
        </a:spcAft>
        <a:defRPr sz="3600" b="1">
          <a:solidFill>
            <a:srgbClr val="951F34"/>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 Id="rId9" Type="http://schemas.openxmlformats.org/officeDocument/2006/relationships/image" Target="../media/image1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2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image" Target="../media/image83.png"/><Relationship Id="rId4" Type="http://schemas.openxmlformats.org/officeDocument/2006/relationships/oleObject" Target="../embeddings/oleObject4.bin"/><Relationship Id="rId9"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122.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5.png"/><Relationship Id="rId7"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41.png"/></Relationships>
</file>

<file path=ppt/slides/_rels/slide8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33.png"/><Relationship Id="rId9" Type="http://schemas.openxmlformats.org/officeDocument/2006/relationships/image" Target="../media/image1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39.png"/><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55.wmf"/><Relationship Id="rId7" Type="http://schemas.openxmlformats.org/officeDocument/2006/relationships/image" Target="../media/image159.wmf"/><Relationship Id="rId2" Type="http://schemas.openxmlformats.org/officeDocument/2006/relationships/image" Target="../media/image154.wmf"/><Relationship Id="rId1" Type="http://schemas.openxmlformats.org/officeDocument/2006/relationships/slideLayout" Target="../slideLayouts/slideLayout2.xml"/><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png"/><Relationship Id="rId7" Type="http://schemas.openxmlformats.org/officeDocument/2006/relationships/image" Target="../media/image170.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97.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0" y="762000"/>
            <a:ext cx="9144000" cy="1524000"/>
          </a:xfrm>
        </p:spPr>
        <p:txBody>
          <a:bodyPr/>
          <a:lstStyle/>
          <a:p>
            <a:r>
              <a:rPr lang="en-US" dirty="0" smtClean="0">
                <a:latin typeface="Times New Roman" pitchFamily="18" charset="0"/>
                <a:cs typeface="Times New Roman" pitchFamily="18" charset="0"/>
              </a:rPr>
              <a:t>Mining Sparse Representations: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Formulations, Algorithms, and Applications</a:t>
            </a:r>
            <a:endParaRPr lang="en-US" altLang="zh-CN" b="0" dirty="0" smtClean="0">
              <a:latin typeface="Times New Roman" pitchFamily="18" charset="0"/>
              <a:ea typeface="宋体"/>
              <a:cs typeface="Times New Roman" pitchFamily="18" charset="0"/>
            </a:endParaRPr>
          </a:p>
        </p:txBody>
      </p:sp>
      <p:sp>
        <p:nvSpPr>
          <p:cNvPr id="17410" name="Rectangle 3"/>
          <p:cNvSpPr>
            <a:spLocks noGrp="1" noChangeArrowheads="1"/>
          </p:cNvSpPr>
          <p:nvPr>
            <p:ph type="subTitle" idx="1"/>
          </p:nvPr>
        </p:nvSpPr>
        <p:spPr>
          <a:xfrm>
            <a:off x="0" y="2438400"/>
            <a:ext cx="9144000" cy="1828800"/>
          </a:xfrm>
        </p:spPr>
        <p:txBody>
          <a:bodyPr/>
          <a:lstStyle/>
          <a:p>
            <a:pPr eaLnBrk="1" hangingPunct="1"/>
            <a:r>
              <a:rPr lang="en-US" dirty="0" smtClean="0">
                <a:latin typeface="Times New Roman" pitchFamily="18" charset="0"/>
                <a:cs typeface="Times New Roman" pitchFamily="18" charset="0"/>
              </a:rPr>
              <a:t>Jun Liu, </a:t>
            </a:r>
            <a:r>
              <a:rPr lang="en-US" dirty="0" err="1" smtClean="0">
                <a:latin typeface="Times New Roman" pitchFamily="18" charset="0"/>
                <a:cs typeface="Times New Roman" pitchFamily="18" charset="0"/>
              </a:rPr>
              <a:t>Shuiwang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Jieping</a:t>
            </a:r>
            <a:r>
              <a:rPr lang="en-US" dirty="0" smtClean="0">
                <a:latin typeface="Times New Roman" pitchFamily="18" charset="0"/>
                <a:cs typeface="Times New Roman" pitchFamily="18" charset="0"/>
              </a:rPr>
              <a:t> Ye</a:t>
            </a:r>
          </a:p>
          <a:p>
            <a:r>
              <a:rPr lang="en-US" altLang="zh-CN" sz="2400" dirty="0" smtClean="0">
                <a:latin typeface="Times New Roman" pitchFamily="18" charset="0"/>
                <a:ea typeface="宋体"/>
                <a:cs typeface="Times New Roman" pitchFamily="18" charset="0"/>
              </a:rPr>
              <a:t>Computer Science and Engineering</a:t>
            </a:r>
          </a:p>
          <a:p>
            <a:r>
              <a:rPr lang="en-US" altLang="zh-CN" sz="2400" dirty="0" smtClean="0">
                <a:latin typeface="Times New Roman" pitchFamily="18" charset="0"/>
                <a:ea typeface="宋体"/>
                <a:cs typeface="Times New Roman" pitchFamily="18" charset="0"/>
              </a:rPr>
              <a:t>The </a:t>
            </a:r>
            <a:r>
              <a:rPr lang="en-US" altLang="zh-CN" sz="2400" dirty="0" err="1" smtClean="0">
                <a:latin typeface="Times New Roman" pitchFamily="18" charset="0"/>
                <a:ea typeface="宋体"/>
                <a:cs typeface="Times New Roman" pitchFamily="18" charset="0"/>
              </a:rPr>
              <a:t>Biodesign</a:t>
            </a:r>
            <a:r>
              <a:rPr lang="en-US" altLang="zh-CN" sz="2400" dirty="0" smtClean="0">
                <a:latin typeface="Times New Roman" pitchFamily="18" charset="0"/>
                <a:ea typeface="宋体"/>
                <a:cs typeface="Times New Roman" pitchFamily="18" charset="0"/>
              </a:rPr>
              <a:t> Institute </a:t>
            </a:r>
            <a:endParaRPr lang="en-US" altLang="zh-CN" sz="2400" baseline="30000" dirty="0" smtClean="0">
              <a:latin typeface="Times New Roman" pitchFamily="18" charset="0"/>
              <a:ea typeface="宋体"/>
              <a:cs typeface="Times New Roman" pitchFamily="18" charset="0"/>
            </a:endParaRPr>
          </a:p>
          <a:p>
            <a:r>
              <a:rPr lang="en-US" altLang="zh-CN" sz="2400" dirty="0" smtClean="0">
                <a:latin typeface="Times New Roman" pitchFamily="18" charset="0"/>
                <a:ea typeface="宋体"/>
                <a:cs typeface="Times New Roman" pitchFamily="18" charset="0"/>
              </a:rPr>
              <a:t>Arizona State University</a:t>
            </a:r>
          </a:p>
        </p:txBody>
      </p:sp>
      <p:pic>
        <p:nvPicPr>
          <p:cNvPr id="17411" name="Picture 4" descr="PPT_Photo Bar"/>
          <p:cNvPicPr>
            <a:picLocks noChangeAspect="1" noChangeArrowheads="1"/>
          </p:cNvPicPr>
          <p:nvPr/>
        </p:nvPicPr>
        <p:blipFill>
          <a:blip r:embed="rId2" cstate="print"/>
          <a:srcRect/>
          <a:stretch>
            <a:fillRect/>
          </a:stretch>
        </p:blipFill>
        <p:spPr bwMode="auto">
          <a:xfrm>
            <a:off x="381000" y="4724400"/>
            <a:ext cx="8486775" cy="18288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C0CA7D2B-5DE0-46F8-B011-D61091E13B24}" type="slidenum">
              <a:rPr lang="en-US" smtClean="0">
                <a:latin typeface="Times New Roman" pitchFamily="18" charset="0"/>
                <a:cs typeface="Times New Roman" pitchFamily="18" charset="0"/>
              </a:rPr>
              <a:pPr>
                <a:defRPr/>
              </a:pPr>
              <a:t>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smtClean="0">
                <a:latin typeface="Times New Roman" pitchFamily="18" charset="0"/>
                <a:cs typeface="Times New Roman" pitchFamily="18" charset="0"/>
              </a:rPr>
              <a:t>The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Norm Penalty</a:t>
            </a:r>
          </a:p>
        </p:txBody>
      </p:sp>
      <p:sp>
        <p:nvSpPr>
          <p:cNvPr id="3" name="Content Placeholder 2"/>
          <p:cNvSpPr>
            <a:spLocks noGrp="1"/>
          </p:cNvSpPr>
          <p:nvPr>
            <p:ph idx="1"/>
          </p:nvPr>
        </p:nvSpPr>
        <p:spPr>
          <a:xfrm>
            <a:off x="609600" y="2743200"/>
            <a:ext cx="8229600" cy="3352800"/>
          </a:xfrm>
        </p:spPr>
        <p:txBody>
          <a:bodyPr/>
          <a:lstStyle/>
          <a:p>
            <a:pPr>
              <a:defRPr/>
            </a:pPr>
            <a:r>
              <a:rPr lang="en-US" dirty="0" smtClean="0">
                <a:latin typeface="Times New Roman" pitchFamily="18" charset="0"/>
                <a:cs typeface="Times New Roman" pitchFamily="18" charset="0"/>
              </a:rPr>
              <a:t>penalty</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baseline="-25000" dirty="0" err="1" smtClean="0">
                <a:latin typeface="Times New Roman" pitchFamily="18" charset="0"/>
                <a:cs typeface="Times New Roman" pitchFamily="18" charset="0"/>
              </a:rPr>
              <a:t>i</a:t>
            </a:r>
            <a:r>
              <a:rPr lang="en-US" dirty="0" err="1"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x</a:t>
            </a:r>
            <a:r>
              <a:rPr lang="en-US" i="1"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defRPr/>
            </a:pPr>
            <a:r>
              <a:rPr lang="en-US" sz="2400"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lvl="1">
              <a:defRPr/>
            </a:pPr>
            <a:r>
              <a:rPr lang="en-US" dirty="0" smtClean="0">
                <a:latin typeface="Times New Roman" pitchFamily="18" charset="0"/>
                <a:cs typeface="Times New Roman" pitchFamily="18" charset="0"/>
              </a:rPr>
              <a:t>Valid norm</a:t>
            </a:r>
          </a:p>
          <a:p>
            <a:pPr lvl="1">
              <a:defRPr/>
            </a:pPr>
            <a:r>
              <a:rPr lang="en-US" sz="2400" dirty="0" smtClean="0">
                <a:latin typeface="Times New Roman" pitchFamily="18" charset="0"/>
                <a:cs typeface="Times New Roman" pitchFamily="18" charset="0"/>
              </a:rPr>
              <a:t>Convex</a:t>
            </a:r>
          </a:p>
          <a:p>
            <a:pPr lvl="1">
              <a:defRPr/>
            </a:pPr>
            <a:r>
              <a:rPr lang="en-US" sz="2400" dirty="0" smtClean="0">
                <a:latin typeface="Times New Roman" pitchFamily="18" charset="0"/>
                <a:cs typeface="Times New Roman" pitchFamily="18" charset="0"/>
              </a:rPr>
              <a:t>Computationally tractable</a:t>
            </a:r>
          </a:p>
          <a:p>
            <a:pPr lvl="1">
              <a:defRPr/>
            </a:pPr>
            <a:r>
              <a:rPr lang="en-US" sz="2400" dirty="0" err="1" smtClean="0">
                <a:latin typeface="Times New Roman" pitchFamily="18" charset="0"/>
                <a:cs typeface="Times New Roman" pitchFamily="18" charset="0"/>
              </a:rPr>
              <a:t>Sparsity</a:t>
            </a:r>
            <a:r>
              <a:rPr lang="en-US" sz="2400" dirty="0" smtClean="0">
                <a:latin typeface="Times New Roman" pitchFamily="18" charset="0"/>
                <a:cs typeface="Times New Roman" pitchFamily="18" charset="0"/>
              </a:rPr>
              <a:t> induced norm</a:t>
            </a:r>
          </a:p>
          <a:p>
            <a:pPr lvl="1">
              <a:defRPr/>
            </a:pPr>
            <a:r>
              <a:rPr lang="en-US" dirty="0" smtClean="0">
                <a:latin typeface="Times New Roman" pitchFamily="18" charset="0"/>
                <a:cs typeface="Times New Roman" pitchFamily="18" charset="0"/>
              </a:rPr>
              <a:t>Theoretical properties</a:t>
            </a:r>
          </a:p>
          <a:p>
            <a:pPr lvl="1">
              <a:defRPr/>
            </a:pPr>
            <a:r>
              <a:rPr lang="en-US" sz="2400" dirty="0" smtClean="0">
                <a:latin typeface="Times New Roman" pitchFamily="18" charset="0"/>
                <a:cs typeface="Times New Roman" pitchFamily="18" charset="0"/>
              </a:rPr>
              <a:t>Various Extensions</a:t>
            </a:r>
          </a:p>
        </p:txBody>
      </p:sp>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a:t>
            </a:fld>
            <a:endParaRPr lang="en-US">
              <a:latin typeface="Times New Roman" pitchFamily="18" charset="0"/>
              <a:cs typeface="Times New Roman" pitchFamily="18" charset="0"/>
            </a:endParaRPr>
          </a:p>
        </p:txBody>
      </p:sp>
      <p:grpSp>
        <p:nvGrpSpPr>
          <p:cNvPr id="10" name="Group 9"/>
          <p:cNvGrpSpPr/>
          <p:nvPr/>
        </p:nvGrpSpPr>
        <p:grpSpPr>
          <a:xfrm>
            <a:off x="634041" y="1600200"/>
            <a:ext cx="8229600" cy="914400"/>
            <a:chOff x="1191882" y="1347159"/>
            <a:chExt cx="6428118" cy="914400"/>
          </a:xfrm>
        </p:grpSpPr>
        <p:sp>
          <p:nvSpPr>
            <p:cNvPr id="8" name="Rectangle 6"/>
            <p:cNvSpPr txBox="1">
              <a:spLocks noChangeArrowheads="1"/>
            </p:cNvSpPr>
            <p:nvPr/>
          </p:nvSpPr>
          <p:spPr bwMode="auto">
            <a:xfrm>
              <a:off x="1191882" y="1347159"/>
              <a:ext cx="6324600" cy="91440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32773" name="TextBox 5"/>
            <p:cNvSpPr txBox="1">
              <a:spLocks noChangeArrowheads="1"/>
            </p:cNvSpPr>
            <p:nvPr/>
          </p:nvSpPr>
          <p:spPr bwMode="auto">
            <a:xfrm>
              <a:off x="1219200" y="1371600"/>
              <a:ext cx="6400800" cy="830997"/>
            </a:xfrm>
            <a:prstGeom prst="rect">
              <a:avLst/>
            </a:prstGeom>
            <a:noFill/>
            <a:ln w="9525">
              <a:noFill/>
              <a:miter lim="800000"/>
              <a:headEnd/>
              <a:tailEnd/>
            </a:ln>
          </p:spPr>
          <p:txBody>
            <a:bodyPr wrap="square">
              <a:spAutoFit/>
            </a:bodyPr>
            <a:lstStyle/>
            <a:p>
              <a:r>
                <a:rPr lang="en-US" sz="2400" b="1" dirty="0">
                  <a:solidFill>
                    <a:schemeClr val="bg1"/>
                  </a:solidFill>
                  <a:latin typeface="Times New Roman" pitchFamily="18" charset="0"/>
                  <a:cs typeface="Times New Roman" pitchFamily="18" charset="0"/>
                </a:rPr>
                <a:t>In this tutorial, we </a:t>
              </a:r>
              <a:r>
                <a:rPr lang="en-US" sz="2400" b="1" dirty="0" smtClean="0">
                  <a:solidFill>
                    <a:schemeClr val="bg1"/>
                  </a:solidFill>
                  <a:latin typeface="Times New Roman" pitchFamily="18" charset="0"/>
                  <a:cs typeface="Times New Roman" pitchFamily="18" charset="0"/>
                </a:rPr>
                <a:t>focus on sparse learning based </a:t>
              </a:r>
              <a:r>
                <a:rPr lang="en-US" sz="2400" b="1" dirty="0">
                  <a:solidFill>
                    <a:schemeClr val="bg1"/>
                  </a:solidFill>
                  <a:latin typeface="Times New Roman" pitchFamily="18" charset="0"/>
                  <a:cs typeface="Times New Roman" pitchFamily="18" charset="0"/>
                </a:rPr>
                <a:t>on L</a:t>
              </a:r>
              <a:r>
                <a:rPr lang="en-US" sz="2400" b="1" baseline="-25000" dirty="0">
                  <a:solidFill>
                    <a:schemeClr val="bg1"/>
                  </a:solidFill>
                  <a:latin typeface="Times New Roman" pitchFamily="18" charset="0"/>
                  <a:cs typeface="Times New Roman" pitchFamily="18" charset="0"/>
                </a:rPr>
                <a:t>1</a:t>
              </a:r>
              <a:r>
                <a:rPr lang="en-US" sz="2400" b="1" dirty="0">
                  <a:solidFill>
                    <a:schemeClr val="bg1"/>
                  </a:solidFill>
                  <a:latin typeface="Times New Roman" pitchFamily="18" charset="0"/>
                  <a:cs typeface="Times New Roman" pitchFamily="18" charset="0"/>
                </a:rPr>
                <a:t> and its </a:t>
              </a:r>
              <a:r>
                <a:rPr lang="en-US" sz="2400" b="1" dirty="0" smtClean="0">
                  <a:solidFill>
                    <a:schemeClr val="bg1"/>
                  </a:solidFill>
                  <a:latin typeface="Times New Roman" pitchFamily="18" charset="0"/>
                  <a:cs typeface="Times New Roman" pitchFamily="18" charset="0"/>
                </a:rPr>
                <a:t>extensions:</a:t>
              </a:r>
              <a:endParaRPr lang="en-US" sz="2400" b="1" dirty="0">
                <a:solidFill>
                  <a:schemeClr val="bg1"/>
                </a:solidFill>
                <a:latin typeface="Times New Roman" pitchFamily="18" charset="0"/>
                <a:cs typeface="Times New Roman" pitchFamily="18" charset="0"/>
              </a:endParaRPr>
            </a:p>
          </p:txBody>
        </p:sp>
      </p:grpSp>
      <p:grpSp>
        <p:nvGrpSpPr>
          <p:cNvPr id="16" name="Group 15"/>
          <p:cNvGrpSpPr/>
          <p:nvPr/>
        </p:nvGrpSpPr>
        <p:grpSpPr>
          <a:xfrm>
            <a:off x="5053641" y="3048000"/>
            <a:ext cx="3923582" cy="2216988"/>
            <a:chOff x="5053641" y="3048000"/>
            <a:chExt cx="3923582" cy="2216988"/>
          </a:xfrm>
        </p:grpSpPr>
        <p:sp>
          <p:nvSpPr>
            <p:cNvPr id="11" name="Rectangle 10"/>
            <p:cNvSpPr/>
            <p:nvPr/>
          </p:nvSpPr>
          <p:spPr>
            <a:xfrm>
              <a:off x="5147094" y="4572000"/>
              <a:ext cx="3092513" cy="523220"/>
            </a:xfrm>
            <a:prstGeom prst="rect">
              <a:avLst/>
            </a:prstGeom>
          </p:spPr>
          <p:txBody>
            <a:bodyPr wrap="none">
              <a:spAutoFit/>
            </a:bodyPr>
            <a:lstStyle/>
            <a:p>
              <a:r>
                <a:rPr lang="en-US" sz="2800" dirty="0" smtClean="0">
                  <a:latin typeface="Times New Roman" pitchFamily="18" charset="0"/>
                  <a:cs typeface="Times New Roman" pitchFamily="18" charset="0"/>
                </a:rPr>
                <a:t>min  loss(</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 + </a:t>
              </a:r>
              <a:r>
                <a:rPr lang="el-GR" sz="2800" dirty="0" smtClean="0">
                  <a:latin typeface="Times New Roman" pitchFamily="18" charset="0"/>
                  <a:cs typeface="Times New Roman" pitchFamily="18" charset="0"/>
                </a:rPr>
                <a:t>λ</a:t>
              </a: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a:t>
              </a:r>
              <a:r>
                <a:rPr lang="en-US" sz="2800" baseline="-25000" dirty="0" smtClean="0">
                  <a:latin typeface="Times New Roman" pitchFamily="18" charset="0"/>
                  <a:cs typeface="Times New Roman" pitchFamily="18" charset="0"/>
                </a:rPr>
                <a:t>1</a:t>
              </a:r>
              <a:endParaRPr lang="en-US" sz="2800" dirty="0"/>
            </a:p>
          </p:txBody>
        </p:sp>
        <p:sp>
          <p:nvSpPr>
            <p:cNvPr id="12" name="Rectangle 11"/>
            <p:cNvSpPr/>
            <p:nvPr/>
          </p:nvSpPr>
          <p:spPr>
            <a:xfrm>
              <a:off x="5147094" y="3124200"/>
              <a:ext cx="3212739" cy="523220"/>
            </a:xfrm>
            <a:prstGeom prst="rect">
              <a:avLst/>
            </a:prstGeom>
          </p:spPr>
          <p:txBody>
            <a:bodyPr wrap="none">
              <a:spAutoFit/>
            </a:bodyPr>
            <a:lstStyle/>
            <a:p>
              <a:r>
                <a:rPr lang="en-US" sz="2800" dirty="0" smtClean="0">
                  <a:latin typeface="Times New Roman" pitchFamily="18" charset="0"/>
                  <a:cs typeface="Times New Roman" pitchFamily="18" charset="0"/>
                </a:rPr>
                <a:t>min  loss(</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 + </a:t>
              </a:r>
              <a:r>
                <a:rPr lang="el-GR" sz="2800" dirty="0" smtClean="0">
                  <a:latin typeface="Times New Roman" pitchFamily="18" charset="0"/>
                  <a:cs typeface="Times New Roman" pitchFamily="18" charset="0"/>
                </a:rPr>
                <a:t>λ</a:t>
              </a: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a:t>
              </a:r>
              <a:r>
                <a:rPr lang="en-US" sz="2800" baseline="-25000" dirty="0" smtClean="0">
                  <a:latin typeface="Times New Roman" pitchFamily="18" charset="0"/>
                  <a:cs typeface="Times New Roman" pitchFamily="18" charset="0"/>
                </a:rPr>
                <a:t>0</a:t>
              </a:r>
              <a:endParaRPr lang="en-US" sz="2800" dirty="0"/>
            </a:p>
          </p:txBody>
        </p:sp>
        <p:sp>
          <p:nvSpPr>
            <p:cNvPr id="13" name="Rectangle 12"/>
            <p:cNvSpPr/>
            <p:nvPr/>
          </p:nvSpPr>
          <p:spPr>
            <a:xfrm>
              <a:off x="5053641" y="3048000"/>
              <a:ext cx="3124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4" name="Rectangle 13"/>
            <p:cNvSpPr/>
            <p:nvPr/>
          </p:nvSpPr>
          <p:spPr>
            <a:xfrm>
              <a:off x="5060829" y="4502988"/>
              <a:ext cx="3124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15" name="Picture 7"/>
            <p:cNvPicPr>
              <a:picLocks noChangeAspect="1" noChangeArrowheads="1"/>
            </p:cNvPicPr>
            <p:nvPr/>
          </p:nvPicPr>
          <p:blipFill>
            <a:blip r:embed="rId2" cstate="print"/>
            <a:srcRect/>
            <a:stretch>
              <a:fillRect/>
            </a:stretch>
          </p:blipFill>
          <p:spPr bwMode="auto">
            <a:xfrm flipH="1">
              <a:off x="8212346" y="3276600"/>
              <a:ext cx="764877" cy="16002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ox(in)">
                                      <p:cBhvr>
                                        <p:cTn id="20" dur="500"/>
                                        <p:tgtEl>
                                          <p:spTgt spid="3">
                                            <p:txEl>
                                              <p:pRg st="2" end="2"/>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ox(in)">
                                      <p:cBhvr>
                                        <p:cTn id="23" dur="500"/>
                                        <p:tgtEl>
                                          <p:spTgt spid="3">
                                            <p:txEl>
                                              <p:pRg st="3" end="3"/>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ox(in)">
                                      <p:cBhvr>
                                        <p:cTn id="26" dur="500"/>
                                        <p:tgtEl>
                                          <p:spTgt spid="3">
                                            <p:txEl>
                                              <p:pRg st="4" end="4"/>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ox(in)">
                                      <p:cBhvr>
                                        <p:cTn id="29" dur="500"/>
                                        <p:tgtEl>
                                          <p:spTgt spid="3">
                                            <p:txEl>
                                              <p:pRg st="5" end="5"/>
                                            </p:txEl>
                                          </p:spTgt>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ox(in)">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8" name="Picture 2"/>
          <p:cNvPicPr>
            <a:picLocks noChangeAspect="1" noChangeArrowheads="1"/>
          </p:cNvPicPr>
          <p:nvPr/>
        </p:nvPicPr>
        <p:blipFill>
          <a:blip r:embed="rId2" cstate="print"/>
          <a:srcRect/>
          <a:stretch>
            <a:fillRect/>
          </a:stretch>
        </p:blipFill>
        <p:spPr bwMode="auto">
          <a:xfrm>
            <a:off x="252242" y="2606566"/>
            <a:ext cx="8382000" cy="3581400"/>
          </a:xfrm>
          <a:prstGeom prst="rect">
            <a:avLst/>
          </a:prstGeom>
          <a:noFill/>
          <a:ln w="9525">
            <a:noFill/>
            <a:miter lim="800000"/>
            <a:headEnd/>
            <a:tailEnd/>
          </a:ln>
          <a:effectLst/>
        </p:spPr>
      </p:pic>
      <p:sp>
        <p:nvSpPr>
          <p:cNvPr id="6" name="Rectangle 5"/>
          <p:cNvSpPr/>
          <p:nvPr/>
        </p:nvSpPr>
        <p:spPr>
          <a:xfrm>
            <a:off x="2209800" y="3276601"/>
            <a:ext cx="1752600" cy="381000"/>
          </a:xfrm>
          <a:prstGeom prst="rec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SLEP: Sparse Learning with Efficient Projections</a:t>
            </a:r>
            <a:endParaRPr lang="en-US" sz="2800" dirty="0">
              <a:latin typeface="Times New Roman" pitchFamily="18" charset="0"/>
              <a:cs typeface="Times New Roman" pitchFamily="18" charset="0"/>
            </a:endParaRPr>
          </a:p>
        </p:txBody>
      </p:sp>
      <p:sp>
        <p:nvSpPr>
          <p:cNvPr id="4" name="Rectangle 6"/>
          <p:cNvSpPr txBox="1">
            <a:spLocks noChangeArrowheads="1"/>
          </p:cNvSpPr>
          <p:nvPr/>
        </p:nvSpPr>
        <p:spPr bwMode="auto">
          <a:xfrm>
            <a:off x="609600" y="1447800"/>
            <a:ext cx="7696200" cy="838200"/>
          </a:xfrm>
          <a:prstGeom prst="rect">
            <a:avLst/>
          </a:prstGeom>
          <a:solidFill>
            <a:srgbClr val="005B00"/>
          </a:solidFill>
          <a:ln w="254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sz="2400" dirty="0" smtClean="0">
                <a:latin typeface="Times New Roman" pitchFamily="18" charset="0"/>
                <a:cs typeface="Times New Roman" pitchFamily="18" charset="0"/>
              </a:rPr>
              <a:t>Liu, </a:t>
            </a:r>
            <a:r>
              <a:rPr lang="en-US" sz="2400" dirty="0" err="1" smtClean="0">
                <a:latin typeface="Times New Roman" pitchFamily="18" charset="0"/>
                <a:cs typeface="Times New Roman" pitchFamily="18" charset="0"/>
              </a:rPr>
              <a:t>Ji</a:t>
            </a:r>
            <a:r>
              <a:rPr lang="en-US" sz="2400" dirty="0" smtClean="0">
                <a:latin typeface="Times New Roman" pitchFamily="18" charset="0"/>
                <a:cs typeface="Times New Roman" pitchFamily="18" charset="0"/>
              </a:rPr>
              <a:t>, and Ye (2009) SLEP: A Sparse Learning Package</a:t>
            </a:r>
          </a:p>
          <a:p>
            <a:pPr algn="ctr"/>
            <a:r>
              <a:rPr lang="en-US" sz="2400" dirty="0" smtClean="0">
                <a:latin typeface="Times New Roman" pitchFamily="18" charset="0"/>
                <a:cs typeface="Times New Roman" pitchFamily="18" charset="0"/>
              </a:rPr>
              <a:t>http://www.public.asu.edu/~jye02/Software/SLEP/</a:t>
            </a:r>
          </a:p>
        </p:txBody>
      </p:sp>
      <p:grpSp>
        <p:nvGrpSpPr>
          <p:cNvPr id="5" name="Group 8"/>
          <p:cNvGrpSpPr/>
          <p:nvPr/>
        </p:nvGrpSpPr>
        <p:grpSpPr>
          <a:xfrm>
            <a:off x="0" y="15240"/>
            <a:ext cx="2895600" cy="365760"/>
            <a:chOff x="0" y="15240"/>
            <a:chExt cx="2895600" cy="365760"/>
          </a:xfrm>
        </p:grpSpPr>
        <p:sp>
          <p:nvSpPr>
            <p:cNvPr id="10" name="Rectangle 9"/>
            <p:cNvSpPr/>
            <p:nvPr/>
          </p:nvSpPr>
          <p:spPr>
            <a:xfrm>
              <a:off x="76200" y="15240"/>
              <a:ext cx="2819400" cy="365760"/>
            </a:xfrm>
            <a:prstGeom prst="rect">
              <a:avLst/>
            </a:prstGeom>
            <a:solidFill>
              <a:srgbClr val="9E2240"/>
            </a:solidFill>
            <a:ln w="19050">
              <a:solidFill>
                <a:srgbClr val="9F2145"/>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b="1" dirty="0" smtClean="0">
                  <a:solidFill>
                    <a:schemeClr val="bg1"/>
                  </a:solidFill>
                  <a:latin typeface="Times New Roman" pitchFamily="18" charset="0"/>
                  <a:cs typeface="Times New Roman" pitchFamily="18" charset="0"/>
                </a:rPr>
                <a:t>Computer Science &amp; Engineering</a:t>
              </a:r>
              <a:endParaRPr lang="en-US" sz="1500" b="1" dirty="0">
                <a:solidFill>
                  <a:schemeClr val="bg1"/>
                </a:solidFill>
                <a:latin typeface="Times New Roman" pitchFamily="18" charset="0"/>
                <a:cs typeface="Times New Roman" pitchFamily="18" charset="0"/>
              </a:endParaRPr>
            </a:p>
          </p:txBody>
        </p:sp>
        <p:cxnSp>
          <p:nvCxnSpPr>
            <p:cNvPr id="11" name="Straight Connector 10"/>
            <p:cNvCxnSpPr/>
            <p:nvPr/>
          </p:nvCxnSpPr>
          <p:spPr>
            <a:xfrm>
              <a:off x="0" y="304800"/>
              <a:ext cx="2819400" cy="1588"/>
            </a:xfrm>
            <a:prstGeom prst="line">
              <a:avLst/>
            </a:prstGeom>
            <a:ln w="19050">
              <a:solidFill>
                <a:schemeClr val="bg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100</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Functions Provided in SLEP</a:t>
            </a:r>
            <a:endParaRPr lang="en-US" dirty="0"/>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101</a:t>
            </a:fld>
            <a:endParaRPr lang="en-US"/>
          </a:p>
        </p:txBody>
      </p:sp>
      <p:sp>
        <p:nvSpPr>
          <p:cNvPr id="7" name="Content Placeholder 2"/>
          <p:cNvSpPr>
            <a:spLocks noGrp="1"/>
          </p:cNvSpPr>
          <p:nvPr>
            <p:ph idx="1"/>
          </p:nvPr>
        </p:nvSpPr>
        <p:spPr>
          <a:xfrm>
            <a:off x="457200" y="1219200"/>
            <a:ext cx="8229600" cy="5105400"/>
          </a:xfrm>
        </p:spPr>
        <p:txBody>
          <a:bodyPr/>
          <a:lstStyle/>
          <a:p>
            <a:r>
              <a:rPr lang="en-US" dirty="0" smtClean="0">
                <a:latin typeface="Times New Roman" pitchFamily="18" charset="0"/>
                <a:cs typeface="Times New Roman" pitchFamily="18" charset="0"/>
              </a:rPr>
              <a:t>L</a:t>
            </a:r>
            <a:r>
              <a:rPr lang="en-US" baseline="-25000" dirty="0" smtClean="0">
                <a:latin typeface="Times New Roman" pitchFamily="18" charset="0"/>
                <a:cs typeface="Times New Roman" pitchFamily="18" charset="0"/>
              </a:rPr>
              <a:t>1</a:t>
            </a:r>
          </a:p>
          <a:p>
            <a:pPr>
              <a:buNone/>
            </a:pPr>
            <a:r>
              <a:rPr lang="en-US" sz="2000" baseline="-25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Lasso, Logistic Regression</a:t>
            </a:r>
          </a:p>
          <a:p>
            <a:r>
              <a:rPr lang="en-US" dirty="0" smtClean="0">
                <a:latin typeface="Times New Roman" pitchFamily="18" charset="0"/>
                <a:cs typeface="Times New Roman" pitchFamily="18" charset="0"/>
              </a:rPr>
              <a:t>Trace Norm</a:t>
            </a:r>
          </a:p>
          <a:p>
            <a:pPr>
              <a:buNone/>
            </a:pPr>
            <a:r>
              <a:rPr lang="en-US" sz="2000" dirty="0" smtClean="0">
                <a:latin typeface="Times New Roman" pitchFamily="18" charset="0"/>
                <a:cs typeface="Times New Roman" pitchFamily="18" charset="0"/>
              </a:rPr>
              <a:t>       Multi-task learning, primal-dual optimization</a:t>
            </a:r>
          </a:p>
          <a:p>
            <a:r>
              <a:rPr lang="en-US" dirty="0" smtClean="0">
                <a:latin typeface="Times New Roman" pitchFamily="18" charset="0"/>
                <a:cs typeface="Times New Roman" pitchFamily="18" charset="0"/>
              </a:rPr>
              <a:t>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      Group Lasso, </a:t>
            </a:r>
            <a:r>
              <a:rPr lang="en-US" sz="2000" dirty="0" err="1" smtClean="0">
                <a:latin typeface="Times New Roman" pitchFamily="18" charset="0"/>
                <a:cs typeface="Times New Roman" pitchFamily="18" charset="0"/>
              </a:rPr>
              <a:t>mutli</a:t>
            </a:r>
            <a:r>
              <a:rPr lang="en-US" sz="2000" dirty="0" smtClean="0">
                <a:latin typeface="Times New Roman" pitchFamily="18" charset="0"/>
                <a:cs typeface="Times New Roman" pitchFamily="18" charset="0"/>
              </a:rPr>
              <a:t>-task learning, multi-class classification</a:t>
            </a:r>
          </a:p>
          <a:p>
            <a:r>
              <a:rPr lang="en-US" dirty="0" smtClean="0">
                <a:latin typeface="Times New Roman" pitchFamily="18" charset="0"/>
                <a:cs typeface="Times New Roman" pitchFamily="18" charset="0"/>
              </a:rPr>
              <a:t>Fused Lasso</a:t>
            </a:r>
          </a:p>
          <a:p>
            <a:pPr>
              <a:buNone/>
            </a:pPr>
            <a:r>
              <a:rPr lang="en-US" sz="2000" dirty="0" smtClean="0">
                <a:latin typeface="Times New Roman" pitchFamily="18" charset="0"/>
                <a:cs typeface="Times New Roman" pitchFamily="18" charset="0"/>
              </a:rPr>
              <a:t>     Fused Lasso, fused Lasso signal </a:t>
            </a:r>
            <a:r>
              <a:rPr lang="en-US" sz="2000" dirty="0" err="1" smtClean="0">
                <a:latin typeface="Times New Roman" pitchFamily="18" charset="0"/>
                <a:cs typeface="Times New Roman" pitchFamily="18" charset="0"/>
              </a:rPr>
              <a:t>approximator</a:t>
            </a:r>
            <a:endParaRPr lang="en-US" sz="2000"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Sparse Inverse Covariance Estimation</a:t>
            </a:r>
          </a:p>
          <a:p>
            <a:pPr>
              <a:buNone/>
            </a:pPr>
            <a:r>
              <a:rPr lang="en-US" sz="2000" dirty="0" smtClean="0">
                <a:latin typeface="Times New Roman" pitchFamily="18" charset="0"/>
                <a:cs typeface="Times New Roman" pitchFamily="18" charset="0"/>
              </a:rPr>
              <a:t>     L1 regularized inverse covariance estimation</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b="1" dirty="0" smtClean="0">
                <a:solidFill>
                  <a:srgbClr val="FF0000"/>
                </a:solidFill>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102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Title 1"/>
          <p:cNvSpPr>
            <a:spLocks noGrp="1"/>
          </p:cNvSpPr>
          <p:nvPr>
            <p:ph type="title"/>
          </p:nvPr>
        </p:nvSpPr>
        <p:spPr/>
        <p:txBody>
          <a:bodyPr/>
          <a:lstStyle/>
          <a:p>
            <a:r>
              <a:rPr lang="en-US" dirty="0" smtClean="0">
                <a:latin typeface="Times New Roman" pitchFamily="18" charset="0"/>
                <a:cs typeface="Times New Roman" pitchFamily="18" charset="0"/>
              </a:rPr>
              <a:t>New </a:t>
            </a:r>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Inducing Penalties?</a:t>
            </a:r>
          </a:p>
        </p:txBody>
      </p:sp>
      <p:sp>
        <p:nvSpPr>
          <p:cNvPr id="620546" name="TextBox 3"/>
          <p:cNvSpPr txBox="1">
            <a:spLocks noChangeArrowheads="1"/>
          </p:cNvSpPr>
          <p:nvPr/>
        </p:nvSpPr>
        <p:spPr bwMode="auto">
          <a:xfrm>
            <a:off x="2743200" y="1219200"/>
            <a:ext cx="3352800" cy="369888"/>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pic>
        <p:nvPicPr>
          <p:cNvPr id="620547" name="Picture 3"/>
          <p:cNvPicPr>
            <a:picLocks noChangeAspect="1" noChangeArrowheads="1"/>
          </p:cNvPicPr>
          <p:nvPr/>
        </p:nvPicPr>
        <p:blipFill>
          <a:blip r:embed="rId2" cstate="print"/>
          <a:srcRect/>
          <a:stretch>
            <a:fillRect/>
          </a:stretch>
        </p:blipFill>
        <p:spPr bwMode="auto">
          <a:xfrm>
            <a:off x="3276600" y="2438400"/>
            <a:ext cx="685800" cy="2657475"/>
          </a:xfrm>
          <a:prstGeom prst="rect">
            <a:avLst/>
          </a:prstGeom>
          <a:noFill/>
          <a:ln w="9525">
            <a:noFill/>
            <a:miter lim="800000"/>
            <a:headEnd/>
            <a:tailEnd/>
          </a:ln>
        </p:spPr>
      </p:pic>
      <p:pic>
        <p:nvPicPr>
          <p:cNvPr id="620548" name="Picture 6"/>
          <p:cNvPicPr>
            <a:picLocks noChangeAspect="1" noChangeArrowheads="1"/>
          </p:cNvPicPr>
          <p:nvPr/>
        </p:nvPicPr>
        <p:blipFill>
          <a:blip r:embed="rId3" cstate="print"/>
          <a:srcRect/>
          <a:stretch>
            <a:fillRect/>
          </a:stretch>
        </p:blipFill>
        <p:spPr bwMode="auto">
          <a:xfrm>
            <a:off x="1600200" y="2286000"/>
            <a:ext cx="698500" cy="2971800"/>
          </a:xfrm>
          <a:prstGeom prst="rect">
            <a:avLst/>
          </a:prstGeom>
          <a:noFill/>
          <a:ln w="9525">
            <a:noFill/>
            <a:miter lim="800000"/>
            <a:headEnd/>
            <a:tailEnd/>
          </a:ln>
        </p:spPr>
      </p:pic>
      <p:pic>
        <p:nvPicPr>
          <p:cNvPr id="620549" name="Picture 1"/>
          <p:cNvPicPr>
            <a:picLocks noChangeAspect="1" noChangeArrowheads="1"/>
          </p:cNvPicPr>
          <p:nvPr/>
        </p:nvPicPr>
        <p:blipFill>
          <a:blip r:embed="rId4" cstate="print"/>
          <a:srcRect/>
          <a:stretch>
            <a:fillRect/>
          </a:stretch>
        </p:blipFill>
        <p:spPr bwMode="auto">
          <a:xfrm>
            <a:off x="4953000" y="2362200"/>
            <a:ext cx="2752725" cy="2762250"/>
          </a:xfrm>
          <a:prstGeom prst="rect">
            <a:avLst/>
          </a:prstGeom>
          <a:noFill/>
          <a:ln w="9525">
            <a:noFill/>
            <a:miter lim="800000"/>
            <a:headEnd/>
            <a:tailEnd/>
          </a:ln>
        </p:spPr>
      </p:pic>
      <p:cxnSp>
        <p:nvCxnSpPr>
          <p:cNvPr id="18" name="Straight Arrow Connector 17"/>
          <p:cNvCxnSpPr/>
          <p:nvPr/>
        </p:nvCxnSpPr>
        <p:spPr>
          <a:xfrm>
            <a:off x="3733800" y="3352800"/>
            <a:ext cx="12192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19"/>
          <p:cNvCxnSpPr/>
          <p:nvPr/>
        </p:nvCxnSpPr>
        <p:spPr>
          <a:xfrm rot="5400000">
            <a:off x="3315494" y="5447506"/>
            <a:ext cx="6858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p:nvPr/>
        </p:nvCxnSpPr>
        <p:spPr>
          <a:xfrm rot="10800000">
            <a:off x="2743200" y="3505200"/>
            <a:ext cx="8382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620553" name="TextBox 27"/>
          <p:cNvSpPr txBox="1">
            <a:spLocks noChangeArrowheads="1"/>
          </p:cNvSpPr>
          <p:nvPr/>
        </p:nvSpPr>
        <p:spPr bwMode="auto">
          <a:xfrm>
            <a:off x="3200400" y="2057400"/>
            <a:ext cx="1066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Sparse</a:t>
            </a:r>
          </a:p>
        </p:txBody>
      </p:sp>
      <p:sp>
        <p:nvSpPr>
          <p:cNvPr id="620554" name="TextBox 29"/>
          <p:cNvSpPr txBox="1">
            <a:spLocks noChangeArrowheads="1"/>
          </p:cNvSpPr>
          <p:nvPr/>
        </p:nvSpPr>
        <p:spPr bwMode="auto">
          <a:xfrm>
            <a:off x="1295400" y="5334000"/>
            <a:ext cx="16002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Fused Lasso</a:t>
            </a:r>
          </a:p>
        </p:txBody>
      </p:sp>
      <p:sp>
        <p:nvSpPr>
          <p:cNvPr id="620555" name="TextBox 34"/>
          <p:cNvSpPr txBox="1">
            <a:spLocks noChangeArrowheads="1"/>
          </p:cNvSpPr>
          <p:nvPr/>
        </p:nvSpPr>
        <p:spPr bwMode="auto">
          <a:xfrm>
            <a:off x="4953000" y="5181600"/>
            <a:ext cx="2971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Sparse inverse covariance </a:t>
            </a:r>
          </a:p>
        </p:txBody>
      </p:sp>
      <p:sp>
        <p:nvSpPr>
          <p:cNvPr id="13" name="Slide Number Placeholder 1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latin typeface="Times New Roman" pitchFamily="18" charset="0"/>
                <a:cs typeface="Times New Roman" pitchFamily="18" charset="0"/>
              </a:rPr>
              <a:t>Sparse Group Lasso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p:txBody>
      </p:sp>
      <p:pic>
        <p:nvPicPr>
          <p:cNvPr id="37890" name="Picture 5"/>
          <p:cNvPicPr>
            <a:picLocks noChangeAspect="1" noChangeArrowheads="1"/>
          </p:cNvPicPr>
          <p:nvPr/>
        </p:nvPicPr>
        <p:blipFill>
          <a:blip r:embed="rId3" cstate="print"/>
          <a:srcRect/>
          <a:stretch>
            <a:fillRect/>
          </a:stretch>
        </p:blipFill>
        <p:spPr bwMode="auto">
          <a:xfrm>
            <a:off x="152400" y="1905000"/>
            <a:ext cx="3617913" cy="2743200"/>
          </a:xfrm>
          <a:prstGeom prst="rect">
            <a:avLst/>
          </a:prstGeom>
          <a:noFill/>
          <a:ln w="9525">
            <a:noFill/>
            <a:miter lim="800000"/>
            <a:headEnd/>
            <a:tailEnd/>
          </a:ln>
        </p:spPr>
      </p:pic>
      <p:grpSp>
        <p:nvGrpSpPr>
          <p:cNvPr id="2" name="Group 37"/>
          <p:cNvGrpSpPr>
            <a:grpSpLocks/>
          </p:cNvGrpSpPr>
          <p:nvPr/>
        </p:nvGrpSpPr>
        <p:grpSpPr bwMode="auto">
          <a:xfrm>
            <a:off x="1143000" y="4648200"/>
            <a:ext cx="2362200" cy="1600200"/>
            <a:chOff x="6172200" y="4800600"/>
            <a:chExt cx="2362200" cy="1600200"/>
          </a:xfrm>
        </p:grpSpPr>
        <p:cxnSp>
          <p:nvCxnSpPr>
            <p:cNvPr id="31" name="Straight Arrow Connector 30"/>
            <p:cNvCxnSpPr>
              <a:stCxn id="14359" idx="2"/>
            </p:cNvCxnSpPr>
            <p:nvPr/>
          </p:nvCxnSpPr>
          <p:spPr>
            <a:xfrm rot="16200000" flipH="1">
              <a:off x="6714332" y="5076031"/>
              <a:ext cx="685800" cy="134937"/>
            </a:xfrm>
            <a:prstGeom prst="straightConnector1">
              <a:avLst/>
            </a:prstGeom>
            <a:ln w="25400" cmpd="sng">
              <a:tailEnd type="arrow"/>
            </a:ln>
          </p:spPr>
          <p:style>
            <a:lnRef idx="1">
              <a:schemeClr val="accent1"/>
            </a:lnRef>
            <a:fillRef idx="0">
              <a:schemeClr val="accent1"/>
            </a:fillRef>
            <a:effectRef idx="0">
              <a:schemeClr val="accent1"/>
            </a:effectRef>
            <a:fontRef idx="minor">
              <a:schemeClr val="tx1"/>
            </a:fontRef>
          </p:style>
        </p:cxnSp>
        <p:grpSp>
          <p:nvGrpSpPr>
            <p:cNvPr id="3" name="Group 32"/>
            <p:cNvGrpSpPr>
              <a:grpSpLocks/>
            </p:cNvGrpSpPr>
            <p:nvPr/>
          </p:nvGrpSpPr>
          <p:grpSpPr bwMode="auto">
            <a:xfrm>
              <a:off x="6172200" y="5486400"/>
              <a:ext cx="2362200" cy="914400"/>
              <a:chOff x="3048000" y="5486400"/>
              <a:chExt cx="2362200" cy="914400"/>
            </a:xfrm>
          </p:grpSpPr>
          <p:sp>
            <p:nvSpPr>
              <p:cNvPr id="34" name="Rounded Rectangle 33"/>
              <p:cNvSpPr/>
              <p:nvPr/>
            </p:nvSpPr>
            <p:spPr>
              <a:xfrm>
                <a:off x="3048000" y="5486400"/>
                <a:ext cx="22098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37905" name="TextBox 34"/>
              <p:cNvSpPr txBox="1">
                <a:spLocks noChangeArrowheads="1"/>
              </p:cNvSpPr>
              <p:nvPr/>
            </p:nvSpPr>
            <p:spPr bwMode="auto">
              <a:xfrm>
                <a:off x="3048000" y="5715000"/>
                <a:ext cx="23622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Sparse Group Lasso</a:t>
                </a:r>
              </a:p>
            </p:txBody>
          </p:sp>
        </p:grpSp>
      </p:grpSp>
      <p:sp>
        <p:nvSpPr>
          <p:cNvPr id="19" name="TextBox 18"/>
          <p:cNvSpPr txBox="1"/>
          <p:nvPr/>
        </p:nvSpPr>
        <p:spPr>
          <a:xfrm>
            <a:off x="4343400" y="5638800"/>
            <a:ext cx="3778342" cy="707886"/>
          </a:xfrm>
          <a:prstGeom prst="rect">
            <a:avLst/>
          </a:prstGeom>
          <a:noFill/>
        </p:spPr>
        <p:txBody>
          <a:bodyPr wrap="none" rtlCol="0">
            <a:spAutoFit/>
          </a:bodyPr>
          <a:lstStyle/>
          <a:p>
            <a:r>
              <a:rPr lang="en-US" sz="2000" dirty="0" smtClean="0">
                <a:latin typeface="Times New Roman" pitchFamily="18" charset="0"/>
                <a:cs typeface="Times New Roman" pitchFamily="18" charset="0"/>
              </a:rPr>
              <a:t>Application: Multi-Task Learning, </a:t>
            </a:r>
          </a:p>
          <a:p>
            <a:r>
              <a:rPr lang="en-US" sz="2000" dirty="0" smtClean="0">
                <a:latin typeface="Times New Roman" pitchFamily="18" charset="0"/>
                <a:cs typeface="Times New Roman" pitchFamily="18" charset="0"/>
              </a:rPr>
              <a:t>group feature selection</a:t>
            </a:r>
            <a:endParaRPr lang="en-US" sz="2000" dirty="0">
              <a:latin typeface="Times New Roman" pitchFamily="18" charset="0"/>
              <a:cs typeface="Times New Roman" pitchFamily="18" charset="0"/>
            </a:endParaRPr>
          </a:p>
        </p:txBody>
      </p:sp>
      <p:sp>
        <p:nvSpPr>
          <p:cNvPr id="20" name="Slide Number Placeholder 1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104</a:t>
            </a:fld>
            <a:endParaRPr lang="en-US">
              <a:latin typeface="Times New Roman" pitchFamily="18" charset="0"/>
              <a:cs typeface="Times New Roman" pitchFamily="18" charset="0"/>
            </a:endParaRPr>
          </a:p>
        </p:txBody>
      </p:sp>
      <p:pic>
        <p:nvPicPr>
          <p:cNvPr id="1167361" name="Picture 1"/>
          <p:cNvPicPr>
            <a:picLocks noChangeAspect="1" noChangeArrowheads="1"/>
          </p:cNvPicPr>
          <p:nvPr/>
        </p:nvPicPr>
        <p:blipFill>
          <a:blip r:embed="rId4" cstate="print"/>
          <a:srcRect/>
          <a:stretch>
            <a:fillRect/>
          </a:stretch>
        </p:blipFill>
        <p:spPr bwMode="auto">
          <a:xfrm>
            <a:off x="5363272" y="3276600"/>
            <a:ext cx="2713928" cy="881062"/>
          </a:xfrm>
          <a:prstGeom prst="rect">
            <a:avLst/>
          </a:prstGeom>
          <a:noFill/>
          <a:ln w="9525">
            <a:noFill/>
            <a:miter lim="800000"/>
            <a:headEnd/>
            <a:tailEnd/>
          </a:ln>
          <a:effectLst/>
        </p:spPr>
      </p:pic>
      <p:grpSp>
        <p:nvGrpSpPr>
          <p:cNvPr id="4" name="Group 26"/>
          <p:cNvGrpSpPr>
            <a:grpSpLocks/>
          </p:cNvGrpSpPr>
          <p:nvPr/>
        </p:nvGrpSpPr>
        <p:grpSpPr bwMode="auto">
          <a:xfrm>
            <a:off x="838200" y="3505200"/>
            <a:ext cx="7162800" cy="1830388"/>
            <a:chOff x="838200" y="3505200"/>
            <a:chExt cx="7162800" cy="1830388"/>
          </a:xfrm>
        </p:grpSpPr>
        <p:sp>
          <p:nvSpPr>
            <p:cNvPr id="10" name="Rectangle 9"/>
            <p:cNvSpPr/>
            <p:nvPr/>
          </p:nvSpPr>
          <p:spPr>
            <a:xfrm>
              <a:off x="838200" y="3886200"/>
              <a:ext cx="30480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12" name="Elbow Connector 12"/>
            <p:cNvCxnSpPr>
              <a:endCxn id="10" idx="3"/>
            </p:cNvCxnSpPr>
            <p:nvPr/>
          </p:nvCxnSpPr>
          <p:spPr>
            <a:xfrm rot="16200000" flipV="1">
              <a:off x="3524250" y="4362450"/>
              <a:ext cx="1333500" cy="60960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4495800" y="5334000"/>
              <a:ext cx="2286000" cy="1588"/>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rot="5400000">
              <a:off x="6287294" y="4837906"/>
              <a:ext cx="990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6019800" y="3505200"/>
              <a:ext cx="533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8" name="Rectangle 17"/>
            <p:cNvSpPr/>
            <p:nvPr/>
          </p:nvSpPr>
          <p:spPr>
            <a:xfrm>
              <a:off x="7467600" y="3505200"/>
              <a:ext cx="533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21" name="Straight Connector 20"/>
            <p:cNvCxnSpPr/>
            <p:nvPr/>
          </p:nvCxnSpPr>
          <p:spPr>
            <a:xfrm>
              <a:off x="6324600" y="3962400"/>
              <a:ext cx="457200" cy="400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rot="10800000" flipV="1">
              <a:off x="6781800" y="3962400"/>
              <a:ext cx="838200" cy="38100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Title 1"/>
          <p:cNvSpPr>
            <a:spLocks noGrp="1"/>
          </p:cNvSpPr>
          <p:nvPr>
            <p:ph type="title"/>
          </p:nvPr>
        </p:nvSpPr>
        <p:spPr/>
        <p:txBody>
          <a:bodyPr/>
          <a:lstStyle/>
          <a:p>
            <a:r>
              <a:rPr lang="en-US" dirty="0" smtClean="0">
                <a:latin typeface="Times New Roman" pitchFamily="18" charset="0"/>
                <a:cs typeface="Times New Roman" pitchFamily="18" charset="0"/>
              </a:rPr>
              <a:t>Overlapping Groups?</a:t>
            </a:r>
          </a:p>
        </p:txBody>
      </p:sp>
      <p:sp>
        <p:nvSpPr>
          <p:cNvPr id="621570" name="TextBox 3"/>
          <p:cNvSpPr txBox="1">
            <a:spLocks noChangeArrowheads="1"/>
          </p:cNvSpPr>
          <p:nvPr/>
        </p:nvSpPr>
        <p:spPr bwMode="auto">
          <a:xfrm>
            <a:off x="2743200" y="1219200"/>
            <a:ext cx="3352800" cy="369888"/>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pic>
        <p:nvPicPr>
          <p:cNvPr id="621571" name="Picture 3"/>
          <p:cNvPicPr>
            <a:picLocks noChangeAspect="1" noChangeArrowheads="1"/>
          </p:cNvPicPr>
          <p:nvPr/>
        </p:nvPicPr>
        <p:blipFill>
          <a:blip r:embed="rId2" cstate="print"/>
          <a:srcRect/>
          <a:stretch>
            <a:fillRect/>
          </a:stretch>
        </p:blipFill>
        <p:spPr bwMode="auto">
          <a:xfrm>
            <a:off x="4267200" y="2133600"/>
            <a:ext cx="685800" cy="2657475"/>
          </a:xfrm>
          <a:prstGeom prst="rect">
            <a:avLst/>
          </a:prstGeom>
          <a:noFill/>
          <a:ln w="9525">
            <a:noFill/>
            <a:miter lim="800000"/>
            <a:headEnd/>
            <a:tailEnd/>
          </a:ln>
        </p:spPr>
      </p:pic>
      <p:pic>
        <p:nvPicPr>
          <p:cNvPr id="621572" name="Picture 5"/>
          <p:cNvPicPr>
            <a:picLocks noChangeAspect="1" noChangeArrowheads="1"/>
          </p:cNvPicPr>
          <p:nvPr/>
        </p:nvPicPr>
        <p:blipFill>
          <a:blip r:embed="rId3" cstate="print"/>
          <a:srcRect/>
          <a:stretch>
            <a:fillRect/>
          </a:stretch>
        </p:blipFill>
        <p:spPr bwMode="auto">
          <a:xfrm>
            <a:off x="76200" y="1905000"/>
            <a:ext cx="3617913" cy="2743200"/>
          </a:xfrm>
          <a:prstGeom prst="rect">
            <a:avLst/>
          </a:prstGeom>
          <a:noFill/>
          <a:ln w="9525">
            <a:noFill/>
            <a:miter lim="800000"/>
            <a:headEnd/>
            <a:tailEnd/>
          </a:ln>
        </p:spPr>
      </p:pic>
      <p:cxnSp>
        <p:nvCxnSpPr>
          <p:cNvPr id="18" name="Straight Arrow Connector 17"/>
          <p:cNvCxnSpPr/>
          <p:nvPr/>
        </p:nvCxnSpPr>
        <p:spPr>
          <a:xfrm>
            <a:off x="4724400" y="3048000"/>
            <a:ext cx="6858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p:nvPr/>
        </p:nvCxnSpPr>
        <p:spPr>
          <a:xfrm rot="10800000">
            <a:off x="3733800" y="3200400"/>
            <a:ext cx="8382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621575" name="TextBox 27"/>
          <p:cNvSpPr txBox="1">
            <a:spLocks noChangeArrowheads="1"/>
          </p:cNvSpPr>
          <p:nvPr/>
        </p:nvSpPr>
        <p:spPr bwMode="auto">
          <a:xfrm>
            <a:off x="4191000" y="1752600"/>
            <a:ext cx="1066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Sparse</a:t>
            </a:r>
          </a:p>
        </p:txBody>
      </p:sp>
      <p:sp>
        <p:nvSpPr>
          <p:cNvPr id="621576" name="TextBox 28"/>
          <p:cNvSpPr txBox="1">
            <a:spLocks noChangeArrowheads="1"/>
          </p:cNvSpPr>
          <p:nvPr/>
        </p:nvSpPr>
        <p:spPr bwMode="auto">
          <a:xfrm>
            <a:off x="990600" y="4724400"/>
            <a:ext cx="23622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Sparse group Lasso</a:t>
            </a:r>
          </a:p>
        </p:txBody>
      </p:sp>
      <p:pic>
        <p:nvPicPr>
          <p:cNvPr id="621577" name="Picture 4"/>
          <p:cNvPicPr>
            <a:picLocks noChangeAspect="1" noChangeArrowheads="1"/>
          </p:cNvPicPr>
          <p:nvPr/>
        </p:nvPicPr>
        <p:blipFill>
          <a:blip r:embed="rId4" cstate="print"/>
          <a:srcRect/>
          <a:stretch>
            <a:fillRect/>
          </a:stretch>
        </p:blipFill>
        <p:spPr bwMode="auto">
          <a:xfrm>
            <a:off x="5410200" y="2057400"/>
            <a:ext cx="3581400" cy="2716213"/>
          </a:xfrm>
          <a:prstGeom prst="rect">
            <a:avLst/>
          </a:prstGeom>
          <a:noFill/>
          <a:ln w="9525">
            <a:noFill/>
            <a:miter lim="800000"/>
            <a:headEnd/>
            <a:tailEnd/>
          </a:ln>
        </p:spPr>
      </p:pic>
      <p:sp>
        <p:nvSpPr>
          <p:cNvPr id="621578" name="TextBox 16"/>
          <p:cNvSpPr txBox="1">
            <a:spLocks noChangeArrowheads="1"/>
          </p:cNvSpPr>
          <p:nvPr/>
        </p:nvSpPr>
        <p:spPr bwMode="auto">
          <a:xfrm>
            <a:off x="6400800" y="4876800"/>
            <a:ext cx="23622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Group Lasso</a:t>
            </a:r>
          </a:p>
        </p:txBody>
      </p:sp>
      <p:sp>
        <p:nvSpPr>
          <p:cNvPr id="13" name="Slide Number Placeholder 1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105</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37"/>
          <p:cNvSpPr>
            <a:spLocks noGrp="1" noChangeArrowheads="1"/>
          </p:cNvSpPr>
          <p:nvPr>
            <p:ph type="title" sz="quarter"/>
          </p:nvPr>
        </p:nvSpPr>
        <p:spPr>
          <a:xfrm>
            <a:off x="381000" y="685800"/>
            <a:ext cx="8229600" cy="609600"/>
          </a:xfrm>
        </p:spPr>
        <p:txBody>
          <a:bodyPr/>
          <a:lstStyle/>
          <a:p>
            <a:r>
              <a:rPr lang="en-US" altLang="zh-CN" sz="3200" smtClean="0">
                <a:latin typeface="Times New Roman" pitchFamily="18" charset="0"/>
                <a:ea typeface="宋体" pitchFamily="2" charset="-122"/>
                <a:cs typeface="Times New Roman" pitchFamily="18" charset="0"/>
              </a:rPr>
              <a:t>Group Sparsity with Tree Structure</a:t>
            </a:r>
            <a:br>
              <a:rPr lang="en-US" altLang="zh-CN" sz="3200" smtClean="0">
                <a:latin typeface="Times New Roman" pitchFamily="18" charset="0"/>
                <a:ea typeface="宋体" pitchFamily="2" charset="-122"/>
                <a:cs typeface="Times New Roman" pitchFamily="18" charset="0"/>
              </a:rPr>
            </a:br>
            <a:r>
              <a:rPr lang="en-US" altLang="zh-CN" sz="2000" smtClean="0">
                <a:latin typeface="Times New Roman" pitchFamily="18" charset="0"/>
                <a:ea typeface="宋体" pitchFamily="2" charset="-122"/>
                <a:cs typeface="Times New Roman" pitchFamily="18" charset="0"/>
              </a:rPr>
              <a:t>(Zhao et al., 2008; Janatton et al., 2009; Kim and Xing, 2010)</a:t>
            </a:r>
          </a:p>
        </p:txBody>
      </p:sp>
      <p:graphicFrame>
        <p:nvGraphicFramePr>
          <p:cNvPr id="56383" name="Object 63"/>
          <p:cNvGraphicFramePr>
            <a:graphicFrameLocks noChangeAspect="1"/>
          </p:cNvGraphicFramePr>
          <p:nvPr>
            <p:ph sz="quarter" idx="1"/>
          </p:nvPr>
        </p:nvGraphicFramePr>
        <p:xfrm>
          <a:off x="533400" y="1524000"/>
          <a:ext cx="228600" cy="5105400"/>
        </p:xfrm>
        <a:graphic>
          <a:graphicData uri="http://schemas.openxmlformats.org/presentationml/2006/ole">
            <p:oleObj spid="_x0000_s935938" name="Visio" r:id="rId3" imgW="391668" imgH="5431536" progId="">
              <p:embed/>
            </p:oleObj>
          </a:graphicData>
        </a:graphic>
      </p:graphicFrame>
      <p:graphicFrame>
        <p:nvGraphicFramePr>
          <p:cNvPr id="56380" name="Object 60"/>
          <p:cNvGraphicFramePr>
            <a:graphicFrameLocks noChangeAspect="1"/>
          </p:cNvGraphicFramePr>
          <p:nvPr>
            <p:ph sz="quarter" idx="2"/>
          </p:nvPr>
        </p:nvGraphicFramePr>
        <p:xfrm>
          <a:off x="4724400" y="1371600"/>
          <a:ext cx="1066800" cy="1066800"/>
        </p:xfrm>
        <a:graphic>
          <a:graphicData uri="http://schemas.openxmlformats.org/presentationml/2006/ole">
            <p:oleObj spid="_x0000_s935939" name="Visio" r:id="rId4" imgW="931774" imgH="931774" progId="">
              <p:embed/>
            </p:oleObj>
          </a:graphicData>
        </a:graphic>
      </p:graphicFrame>
      <p:graphicFrame>
        <p:nvGraphicFramePr>
          <p:cNvPr id="56375" name="Object 55"/>
          <p:cNvGraphicFramePr>
            <a:graphicFrameLocks noChangeAspect="1"/>
          </p:cNvGraphicFramePr>
          <p:nvPr>
            <p:ph sz="quarter" idx="3"/>
          </p:nvPr>
        </p:nvGraphicFramePr>
        <p:xfrm>
          <a:off x="3346450" y="2352675"/>
          <a:ext cx="3740150" cy="1838325"/>
        </p:xfrm>
        <a:graphic>
          <a:graphicData uri="http://schemas.openxmlformats.org/presentationml/2006/ole">
            <p:oleObj spid="_x0000_s935940" name="Visio" r:id="rId5" imgW="3739591" imgH="1837639" progId="">
              <p:embed/>
            </p:oleObj>
          </a:graphicData>
        </a:graphic>
      </p:graphicFrame>
      <p:sp>
        <p:nvSpPr>
          <p:cNvPr id="56368" name="Line 48"/>
          <p:cNvSpPr>
            <a:spLocks noChangeShapeType="1"/>
          </p:cNvSpPr>
          <p:nvPr/>
        </p:nvSpPr>
        <p:spPr bwMode="auto">
          <a:xfrm>
            <a:off x="1143000" y="1524000"/>
            <a:ext cx="0" cy="5105400"/>
          </a:xfrm>
          <a:prstGeom prst="line">
            <a:avLst/>
          </a:prstGeom>
          <a:noFill/>
          <a:ln w="2857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56369" name="Line 49"/>
          <p:cNvSpPr>
            <a:spLocks noChangeShapeType="1"/>
          </p:cNvSpPr>
          <p:nvPr/>
        </p:nvSpPr>
        <p:spPr bwMode="auto">
          <a:xfrm>
            <a:off x="1524000" y="1524000"/>
            <a:ext cx="0" cy="1981200"/>
          </a:xfrm>
          <a:prstGeom prst="line">
            <a:avLst/>
          </a:prstGeom>
          <a:noFill/>
          <a:ln w="2857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56370" name="Line 50"/>
          <p:cNvSpPr>
            <a:spLocks noChangeShapeType="1"/>
          </p:cNvSpPr>
          <p:nvPr/>
        </p:nvSpPr>
        <p:spPr bwMode="auto">
          <a:xfrm>
            <a:off x="1524000" y="3581400"/>
            <a:ext cx="0" cy="1295400"/>
          </a:xfrm>
          <a:prstGeom prst="line">
            <a:avLst/>
          </a:prstGeom>
          <a:noFill/>
          <a:ln w="28575">
            <a:solidFill>
              <a:schemeClr val="accent2"/>
            </a:solidFill>
            <a:round/>
            <a:headEnd/>
            <a:tailEnd/>
          </a:ln>
        </p:spPr>
        <p:txBody>
          <a:bodyPr/>
          <a:lstStyle/>
          <a:p>
            <a:endParaRPr lang="en-US">
              <a:latin typeface="Times New Roman" pitchFamily="18" charset="0"/>
              <a:cs typeface="Times New Roman" pitchFamily="18" charset="0"/>
            </a:endParaRPr>
          </a:p>
        </p:txBody>
      </p:sp>
      <p:sp>
        <p:nvSpPr>
          <p:cNvPr id="56371" name="Line 51"/>
          <p:cNvSpPr>
            <a:spLocks noChangeShapeType="1"/>
          </p:cNvSpPr>
          <p:nvPr/>
        </p:nvSpPr>
        <p:spPr bwMode="auto">
          <a:xfrm>
            <a:off x="1524000" y="4953000"/>
            <a:ext cx="0" cy="1676400"/>
          </a:xfrm>
          <a:prstGeom prst="line">
            <a:avLst/>
          </a:prstGeom>
          <a:noFill/>
          <a:ln w="28575">
            <a:solidFill>
              <a:srgbClr val="9F1342"/>
            </a:solidFill>
            <a:round/>
            <a:headEnd/>
            <a:tailEnd/>
          </a:ln>
        </p:spPr>
        <p:txBody>
          <a:bodyPr/>
          <a:lstStyle/>
          <a:p>
            <a:endParaRPr lang="en-US">
              <a:latin typeface="Times New Roman" pitchFamily="18" charset="0"/>
              <a:cs typeface="Times New Roman" pitchFamily="18" charset="0"/>
            </a:endParaRPr>
          </a:p>
        </p:txBody>
      </p:sp>
      <p:sp>
        <p:nvSpPr>
          <p:cNvPr id="56385" name="Line 65"/>
          <p:cNvSpPr>
            <a:spLocks noChangeShapeType="1"/>
          </p:cNvSpPr>
          <p:nvPr/>
        </p:nvSpPr>
        <p:spPr bwMode="auto">
          <a:xfrm>
            <a:off x="1828800" y="1524000"/>
            <a:ext cx="0" cy="914400"/>
          </a:xfrm>
          <a:prstGeom prst="line">
            <a:avLst/>
          </a:prstGeom>
          <a:noFill/>
          <a:ln w="28575">
            <a:solidFill>
              <a:srgbClr val="008000"/>
            </a:solidFill>
            <a:round/>
            <a:headEnd/>
            <a:tailEnd/>
          </a:ln>
        </p:spPr>
        <p:txBody>
          <a:bodyPr/>
          <a:lstStyle/>
          <a:p>
            <a:endParaRPr lang="en-US">
              <a:latin typeface="Times New Roman" pitchFamily="18" charset="0"/>
              <a:cs typeface="Times New Roman" pitchFamily="18" charset="0"/>
            </a:endParaRPr>
          </a:p>
        </p:txBody>
      </p:sp>
      <p:sp>
        <p:nvSpPr>
          <p:cNvPr id="56386" name="Line 66"/>
          <p:cNvSpPr>
            <a:spLocks noChangeShapeType="1"/>
          </p:cNvSpPr>
          <p:nvPr/>
        </p:nvSpPr>
        <p:spPr bwMode="auto">
          <a:xfrm>
            <a:off x="1828800" y="2514600"/>
            <a:ext cx="0" cy="990600"/>
          </a:xfrm>
          <a:prstGeom prst="line">
            <a:avLst/>
          </a:prstGeom>
          <a:noFill/>
          <a:ln w="2857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56387" name="Line 67"/>
          <p:cNvSpPr>
            <a:spLocks noChangeShapeType="1"/>
          </p:cNvSpPr>
          <p:nvPr/>
        </p:nvSpPr>
        <p:spPr bwMode="auto">
          <a:xfrm>
            <a:off x="1828800" y="3581400"/>
            <a:ext cx="0" cy="609600"/>
          </a:xfrm>
          <a:prstGeom prst="line">
            <a:avLst/>
          </a:prstGeom>
          <a:noFill/>
          <a:ln w="28575">
            <a:solidFill>
              <a:srgbClr val="3333CC"/>
            </a:solidFill>
            <a:round/>
            <a:headEnd/>
            <a:tailEnd/>
          </a:ln>
        </p:spPr>
        <p:txBody>
          <a:bodyPr/>
          <a:lstStyle/>
          <a:p>
            <a:endParaRPr lang="en-US">
              <a:latin typeface="Times New Roman" pitchFamily="18" charset="0"/>
              <a:cs typeface="Times New Roman" pitchFamily="18" charset="0"/>
            </a:endParaRPr>
          </a:p>
        </p:txBody>
      </p:sp>
      <p:sp>
        <p:nvSpPr>
          <p:cNvPr id="56388" name="Line 68"/>
          <p:cNvSpPr>
            <a:spLocks noChangeShapeType="1"/>
          </p:cNvSpPr>
          <p:nvPr/>
        </p:nvSpPr>
        <p:spPr bwMode="auto">
          <a:xfrm>
            <a:off x="1828800" y="4267200"/>
            <a:ext cx="0" cy="609600"/>
          </a:xfrm>
          <a:prstGeom prst="line">
            <a:avLst/>
          </a:prstGeom>
          <a:noFill/>
          <a:ln w="28575">
            <a:solidFill>
              <a:schemeClr val="tx1"/>
            </a:solidFill>
            <a:round/>
            <a:headEnd/>
            <a:tailEnd/>
          </a:ln>
        </p:spPr>
        <p:txBody>
          <a:bodyPr/>
          <a:lstStyle/>
          <a:p>
            <a:endParaRPr lang="en-US">
              <a:latin typeface="Times New Roman" pitchFamily="18" charset="0"/>
              <a:cs typeface="Times New Roman" pitchFamily="18" charset="0"/>
            </a:endParaRPr>
          </a:p>
        </p:txBody>
      </p:sp>
      <p:graphicFrame>
        <p:nvGraphicFramePr>
          <p:cNvPr id="56390" name="Object 70"/>
          <p:cNvGraphicFramePr>
            <a:graphicFrameLocks noChangeAspect="1"/>
          </p:cNvGraphicFramePr>
          <p:nvPr>
            <p:ph sz="quarter" idx="4"/>
          </p:nvPr>
        </p:nvGraphicFramePr>
        <p:xfrm>
          <a:off x="2971800" y="4114800"/>
          <a:ext cx="1435100" cy="1370013"/>
        </p:xfrm>
        <a:graphic>
          <a:graphicData uri="http://schemas.openxmlformats.org/presentationml/2006/ole">
            <p:oleObj spid="_x0000_s935941" name="Visio" r:id="rId6" imgW="1435608" imgH="1369771" progId="">
              <p:embed/>
            </p:oleObj>
          </a:graphicData>
        </a:graphic>
      </p:graphicFrame>
      <p:graphicFrame>
        <p:nvGraphicFramePr>
          <p:cNvPr id="56392" name="Object 72"/>
          <p:cNvGraphicFramePr>
            <a:graphicFrameLocks noChangeAspect="1"/>
          </p:cNvGraphicFramePr>
          <p:nvPr/>
        </p:nvGraphicFramePr>
        <p:xfrm>
          <a:off x="4572000" y="4114800"/>
          <a:ext cx="1363663" cy="1370013"/>
        </p:xfrm>
        <a:graphic>
          <a:graphicData uri="http://schemas.openxmlformats.org/presentationml/2006/ole">
            <p:oleObj spid="_x0000_s935942" name="Visio" r:id="rId7" imgW="1363675" imgH="1369771" progId="">
              <p:embed/>
            </p:oleObj>
          </a:graphicData>
        </a:graphic>
      </p:graphicFrame>
      <p:graphicFrame>
        <p:nvGraphicFramePr>
          <p:cNvPr id="56393" name="Object 73"/>
          <p:cNvGraphicFramePr>
            <a:graphicFrameLocks noChangeAspect="1"/>
          </p:cNvGraphicFramePr>
          <p:nvPr/>
        </p:nvGraphicFramePr>
        <p:xfrm>
          <a:off x="7924800" y="1447800"/>
          <a:ext cx="228600" cy="5105400"/>
        </p:xfrm>
        <a:graphic>
          <a:graphicData uri="http://schemas.openxmlformats.org/presentationml/2006/ole">
            <p:oleObj spid="_x0000_s935943" name="Visio" r:id="rId8" imgW="391668" imgH="5431536" progId="">
              <p:embed/>
            </p:oleObj>
          </a:graphicData>
        </a:graphic>
      </p:graphicFrame>
      <p:pic>
        <p:nvPicPr>
          <p:cNvPr id="56394" name="Picture 74"/>
          <p:cNvPicPr>
            <a:picLocks noChangeAspect="1" noChangeArrowheads="1"/>
          </p:cNvPicPr>
          <p:nvPr/>
        </p:nvPicPr>
        <p:blipFill>
          <a:blip r:embed="rId9" cstate="print"/>
          <a:srcRect/>
          <a:stretch>
            <a:fillRect/>
          </a:stretch>
        </p:blipFill>
        <p:spPr bwMode="auto">
          <a:xfrm>
            <a:off x="3352800" y="5791200"/>
            <a:ext cx="2276475" cy="428625"/>
          </a:xfrm>
          <a:prstGeom prst="rect">
            <a:avLst/>
          </a:prstGeom>
          <a:noFill/>
          <a:ln w="9525">
            <a:noFill/>
            <a:miter lim="800000"/>
            <a:headEnd/>
            <a:tailEnd/>
          </a:ln>
        </p:spPr>
      </p:pic>
      <p:sp>
        <p:nvSpPr>
          <p:cNvPr id="18" name="Slide Number Placeholder 17"/>
          <p:cNvSpPr>
            <a:spLocks noGrp="1"/>
          </p:cNvSpPr>
          <p:nvPr>
            <p:ph type="sldNum" sz="quarter" idx="11"/>
          </p:nvPr>
        </p:nvSpPr>
        <p:spPr/>
        <p:txBody>
          <a:bodyPr/>
          <a:lstStyle/>
          <a:p>
            <a:pPr>
              <a:defRPr/>
            </a:pPr>
            <a:fld id="{C922DBDC-6B65-4594-A6FD-0A0C29305469}" type="slidenum">
              <a:rPr lang="en-US" smtClean="0">
                <a:latin typeface="Times New Roman" pitchFamily="18" charset="0"/>
                <a:cs typeface="Times New Roman" pitchFamily="18" charset="0"/>
              </a:rPr>
              <a:pPr>
                <a:defRPr/>
              </a:pPr>
              <a:t>106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83"/>
                                        </p:tgtEl>
                                        <p:attrNameLst>
                                          <p:attrName>style.visibility</p:attrName>
                                        </p:attrNameLst>
                                      </p:cBhvr>
                                      <p:to>
                                        <p:strVal val="visible"/>
                                      </p:to>
                                    </p:set>
                                    <p:animEffect transition="in" filter="blinds(horizontal)">
                                      <p:cBhvr>
                                        <p:cTn id="7" dur="500"/>
                                        <p:tgtEl>
                                          <p:spTgt spid="563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68"/>
                                        </p:tgtEl>
                                        <p:attrNameLst>
                                          <p:attrName>style.visibility</p:attrName>
                                        </p:attrNameLst>
                                      </p:cBhvr>
                                      <p:to>
                                        <p:strVal val="visible"/>
                                      </p:to>
                                    </p:set>
                                    <p:animEffect transition="in" filter="blinds(horizontal)">
                                      <p:cBhvr>
                                        <p:cTn id="12" dur="500"/>
                                        <p:tgtEl>
                                          <p:spTgt spid="56368"/>
                                        </p:tgtEl>
                                      </p:cBhvr>
                                    </p:animEffect>
                                  </p:childTnLst>
                                </p:cTn>
                              </p:par>
                              <p:par>
                                <p:cTn id="13" presetID="3" presetClass="entr" presetSubtype="10" fill="hold" nodeType="withEffect">
                                  <p:stCondLst>
                                    <p:cond delay="0"/>
                                  </p:stCondLst>
                                  <p:childTnLst>
                                    <p:set>
                                      <p:cBhvr>
                                        <p:cTn id="14" dur="1" fill="hold">
                                          <p:stCondLst>
                                            <p:cond delay="0"/>
                                          </p:stCondLst>
                                        </p:cTn>
                                        <p:tgtEl>
                                          <p:spTgt spid="56380"/>
                                        </p:tgtEl>
                                        <p:attrNameLst>
                                          <p:attrName>style.visibility</p:attrName>
                                        </p:attrNameLst>
                                      </p:cBhvr>
                                      <p:to>
                                        <p:strVal val="visible"/>
                                      </p:to>
                                    </p:set>
                                    <p:animEffect transition="in" filter="blinds(horizontal)">
                                      <p:cBhvr>
                                        <p:cTn id="15" dur="500"/>
                                        <p:tgtEl>
                                          <p:spTgt spid="5638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6369"/>
                                        </p:tgtEl>
                                        <p:attrNameLst>
                                          <p:attrName>style.visibility</p:attrName>
                                        </p:attrNameLst>
                                      </p:cBhvr>
                                      <p:to>
                                        <p:strVal val="visible"/>
                                      </p:to>
                                    </p:set>
                                    <p:animEffect transition="in" filter="blinds(horizontal)">
                                      <p:cBhvr>
                                        <p:cTn id="20" dur="500"/>
                                        <p:tgtEl>
                                          <p:spTgt spid="5636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6370"/>
                                        </p:tgtEl>
                                        <p:attrNameLst>
                                          <p:attrName>style.visibility</p:attrName>
                                        </p:attrNameLst>
                                      </p:cBhvr>
                                      <p:to>
                                        <p:strVal val="visible"/>
                                      </p:to>
                                    </p:set>
                                    <p:animEffect transition="in" filter="blinds(horizontal)">
                                      <p:cBhvr>
                                        <p:cTn id="23" dur="500"/>
                                        <p:tgtEl>
                                          <p:spTgt spid="5637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6371"/>
                                        </p:tgtEl>
                                        <p:attrNameLst>
                                          <p:attrName>style.visibility</p:attrName>
                                        </p:attrNameLst>
                                      </p:cBhvr>
                                      <p:to>
                                        <p:strVal val="visible"/>
                                      </p:to>
                                    </p:set>
                                    <p:animEffect transition="in" filter="blinds(horizontal)">
                                      <p:cBhvr>
                                        <p:cTn id="26" dur="500"/>
                                        <p:tgtEl>
                                          <p:spTgt spid="56371"/>
                                        </p:tgtEl>
                                      </p:cBhvr>
                                    </p:animEffect>
                                  </p:childTnLst>
                                </p:cTn>
                              </p:par>
                              <p:par>
                                <p:cTn id="27" presetID="3" presetClass="entr" presetSubtype="10" fill="hold" nodeType="withEffect">
                                  <p:stCondLst>
                                    <p:cond delay="0"/>
                                  </p:stCondLst>
                                  <p:childTnLst>
                                    <p:set>
                                      <p:cBhvr>
                                        <p:cTn id="28" dur="1" fill="hold">
                                          <p:stCondLst>
                                            <p:cond delay="0"/>
                                          </p:stCondLst>
                                        </p:cTn>
                                        <p:tgtEl>
                                          <p:spTgt spid="56375"/>
                                        </p:tgtEl>
                                        <p:attrNameLst>
                                          <p:attrName>style.visibility</p:attrName>
                                        </p:attrNameLst>
                                      </p:cBhvr>
                                      <p:to>
                                        <p:strVal val="visible"/>
                                      </p:to>
                                    </p:set>
                                    <p:animEffect transition="in" filter="blinds(horizontal)">
                                      <p:cBhvr>
                                        <p:cTn id="29" dur="500"/>
                                        <p:tgtEl>
                                          <p:spTgt spid="5637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6390"/>
                                        </p:tgtEl>
                                        <p:attrNameLst>
                                          <p:attrName>style.visibility</p:attrName>
                                        </p:attrNameLst>
                                      </p:cBhvr>
                                      <p:to>
                                        <p:strVal val="visible"/>
                                      </p:to>
                                    </p:set>
                                    <p:animEffect transition="in" filter="blinds(horizontal)">
                                      <p:cBhvr>
                                        <p:cTn id="34" dur="500"/>
                                        <p:tgtEl>
                                          <p:spTgt spid="5639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6385"/>
                                        </p:tgtEl>
                                        <p:attrNameLst>
                                          <p:attrName>style.visibility</p:attrName>
                                        </p:attrNameLst>
                                      </p:cBhvr>
                                      <p:to>
                                        <p:strVal val="visible"/>
                                      </p:to>
                                    </p:set>
                                    <p:animEffect transition="in" filter="blinds(horizontal)">
                                      <p:cBhvr>
                                        <p:cTn id="37" dur="500"/>
                                        <p:tgtEl>
                                          <p:spTgt spid="5638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6386"/>
                                        </p:tgtEl>
                                        <p:attrNameLst>
                                          <p:attrName>style.visibility</p:attrName>
                                        </p:attrNameLst>
                                      </p:cBhvr>
                                      <p:to>
                                        <p:strVal val="visible"/>
                                      </p:to>
                                    </p:set>
                                    <p:animEffect transition="in" filter="blinds(horizontal)">
                                      <p:cBhvr>
                                        <p:cTn id="40" dur="500"/>
                                        <p:tgtEl>
                                          <p:spTgt spid="5638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6387"/>
                                        </p:tgtEl>
                                        <p:attrNameLst>
                                          <p:attrName>style.visibility</p:attrName>
                                        </p:attrNameLst>
                                      </p:cBhvr>
                                      <p:to>
                                        <p:strVal val="visible"/>
                                      </p:to>
                                    </p:set>
                                    <p:animEffect transition="in" filter="blinds(horizontal)">
                                      <p:cBhvr>
                                        <p:cTn id="45" dur="500"/>
                                        <p:tgtEl>
                                          <p:spTgt spid="5638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6388"/>
                                        </p:tgtEl>
                                        <p:attrNameLst>
                                          <p:attrName>style.visibility</p:attrName>
                                        </p:attrNameLst>
                                      </p:cBhvr>
                                      <p:to>
                                        <p:strVal val="visible"/>
                                      </p:to>
                                    </p:set>
                                    <p:animEffect transition="in" filter="blinds(horizontal)">
                                      <p:cBhvr>
                                        <p:cTn id="48" dur="500"/>
                                        <p:tgtEl>
                                          <p:spTgt spid="56388"/>
                                        </p:tgtEl>
                                      </p:cBhvr>
                                    </p:animEffect>
                                  </p:childTnLst>
                                </p:cTn>
                              </p:par>
                              <p:par>
                                <p:cTn id="49" presetID="3" presetClass="entr" presetSubtype="10" fill="hold" nodeType="withEffect">
                                  <p:stCondLst>
                                    <p:cond delay="0"/>
                                  </p:stCondLst>
                                  <p:childTnLst>
                                    <p:set>
                                      <p:cBhvr>
                                        <p:cTn id="50" dur="1" fill="hold">
                                          <p:stCondLst>
                                            <p:cond delay="0"/>
                                          </p:stCondLst>
                                        </p:cTn>
                                        <p:tgtEl>
                                          <p:spTgt spid="56392"/>
                                        </p:tgtEl>
                                        <p:attrNameLst>
                                          <p:attrName>style.visibility</p:attrName>
                                        </p:attrNameLst>
                                      </p:cBhvr>
                                      <p:to>
                                        <p:strVal val="visible"/>
                                      </p:to>
                                    </p:set>
                                    <p:animEffect transition="in" filter="blinds(horizontal)">
                                      <p:cBhvr>
                                        <p:cTn id="51" dur="500"/>
                                        <p:tgtEl>
                                          <p:spTgt spid="5639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56394"/>
                                        </p:tgtEl>
                                        <p:attrNameLst>
                                          <p:attrName>style.visibility</p:attrName>
                                        </p:attrNameLst>
                                      </p:cBhvr>
                                      <p:to>
                                        <p:strVal val="visible"/>
                                      </p:to>
                                    </p:set>
                                    <p:animEffect transition="in" filter="blinds(horizontal)">
                                      <p:cBhvr>
                                        <p:cTn id="56" dur="500"/>
                                        <p:tgtEl>
                                          <p:spTgt spid="5639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56393"/>
                                        </p:tgtEl>
                                        <p:attrNameLst>
                                          <p:attrName>style.visibility</p:attrName>
                                        </p:attrNameLst>
                                      </p:cBhvr>
                                      <p:to>
                                        <p:strVal val="visible"/>
                                      </p:to>
                                    </p:set>
                                    <p:animEffect transition="in" filter="blinds(horizontal)">
                                      <p:cBhvr>
                                        <p:cTn id="61" dur="500"/>
                                        <p:tgtEl>
                                          <p:spTgt spid="5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8" grpId="0" animBg="1"/>
      <p:bldP spid="56369" grpId="0" animBg="1"/>
      <p:bldP spid="56370" grpId="0" animBg="1"/>
      <p:bldP spid="56371" grpId="0" animBg="1"/>
      <p:bldP spid="56385" grpId="0" animBg="1"/>
      <p:bldP spid="56386" grpId="0" animBg="1"/>
      <p:bldP spid="56387" grpId="0" animBg="1"/>
      <p:bldP spid="5638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Title 1"/>
          <p:cNvSpPr>
            <a:spLocks noGrp="1"/>
          </p:cNvSpPr>
          <p:nvPr>
            <p:ph type="title"/>
          </p:nvPr>
        </p:nvSpPr>
        <p:spPr/>
        <p:txBody>
          <a:bodyPr/>
          <a:lstStyle/>
          <a:p>
            <a:r>
              <a:rPr lang="en-US" sz="3200" dirty="0" smtClean="0">
                <a:latin typeface="Times New Roman" pitchFamily="18" charset="0"/>
                <a:cs typeface="Times New Roman" pitchFamily="18" charset="0"/>
              </a:rPr>
              <a:t>Efficient Algorithms for Huge-Scale Problems</a:t>
            </a:r>
          </a:p>
        </p:txBody>
      </p:sp>
      <p:sp>
        <p:nvSpPr>
          <p:cNvPr id="622595" name="TextBox 4"/>
          <p:cNvSpPr txBox="1">
            <a:spLocks noChangeArrowheads="1"/>
          </p:cNvSpPr>
          <p:nvPr/>
        </p:nvSpPr>
        <p:spPr bwMode="auto">
          <a:xfrm>
            <a:off x="2514600" y="5334000"/>
            <a:ext cx="43434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Algorithms for p&gt;10</a:t>
            </a:r>
            <a:r>
              <a:rPr lang="en-US" sz="2000" baseline="30000">
                <a:latin typeface="Times New Roman" pitchFamily="18" charset="0"/>
                <a:cs typeface="Times New Roman" pitchFamily="18" charset="0"/>
              </a:rPr>
              <a:t>8</a:t>
            </a:r>
            <a:r>
              <a:rPr lang="en-US" sz="2000">
                <a:latin typeface="Times New Roman" pitchFamily="18" charset="0"/>
                <a:cs typeface="Times New Roman" pitchFamily="18" charset="0"/>
              </a:rPr>
              <a:t>, n&gt;10</a:t>
            </a:r>
            <a:r>
              <a:rPr lang="en-US" sz="2000" baseline="30000">
                <a:latin typeface="Times New Roman" pitchFamily="18" charset="0"/>
                <a:cs typeface="Times New Roman" pitchFamily="18" charset="0"/>
              </a:rPr>
              <a:t>5</a:t>
            </a:r>
            <a:r>
              <a:rPr lang="en-US" sz="2000">
                <a:latin typeface="Times New Roman" pitchFamily="18" charset="0"/>
                <a:cs typeface="Times New Roman" pitchFamily="18" charset="0"/>
              </a:rPr>
              <a:t>?</a:t>
            </a:r>
          </a:p>
        </p:txBody>
      </p:sp>
      <p:sp>
        <p:nvSpPr>
          <p:cNvPr id="622596" name="TextBox 5"/>
          <p:cNvSpPr txBox="1">
            <a:spLocks noChangeArrowheads="1"/>
          </p:cNvSpPr>
          <p:nvPr/>
        </p:nvSpPr>
        <p:spPr bwMode="auto">
          <a:xfrm>
            <a:off x="2514600" y="5848350"/>
            <a:ext cx="52578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It costs  over 1 </a:t>
            </a:r>
            <a:r>
              <a:rPr lang="en-US" sz="2000" b="1">
                <a:latin typeface="Times New Roman" pitchFamily="18" charset="0"/>
                <a:cs typeface="Times New Roman" pitchFamily="18" charset="0"/>
              </a:rPr>
              <a:t>Terabyte </a:t>
            </a:r>
            <a:r>
              <a:rPr lang="en-US" sz="2000">
                <a:latin typeface="Times New Roman" pitchFamily="18" charset="0"/>
                <a:cs typeface="Times New Roman" pitchFamily="18" charset="0"/>
              </a:rPr>
              <a:t>to store the data.</a:t>
            </a:r>
          </a:p>
        </p:txBody>
      </p:sp>
      <p:sp>
        <p:nvSpPr>
          <p:cNvPr id="6" name="Slide Number Placeholder 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107</a:t>
            </a:fld>
            <a:endParaRPr lang="en-US">
              <a:latin typeface="Times New Roman" pitchFamily="18" charset="0"/>
              <a:cs typeface="Times New Roman" pitchFamily="18" charset="0"/>
            </a:endParaRPr>
          </a:p>
        </p:txBody>
      </p:sp>
      <p:grpSp>
        <p:nvGrpSpPr>
          <p:cNvPr id="7" name="Group 6"/>
          <p:cNvGrpSpPr/>
          <p:nvPr/>
        </p:nvGrpSpPr>
        <p:grpSpPr>
          <a:xfrm>
            <a:off x="1295400" y="1600200"/>
            <a:ext cx="6400800" cy="3341132"/>
            <a:chOff x="76200" y="1524000"/>
            <a:chExt cx="6400800" cy="3341132"/>
          </a:xfrm>
        </p:grpSpPr>
        <p:sp>
          <p:nvSpPr>
            <p:cNvPr id="8" name="Rectangle 7"/>
            <p:cNvSpPr/>
            <p:nvPr/>
          </p:nvSpPr>
          <p:spPr>
            <a:xfrm>
              <a:off x="228600" y="1981200"/>
              <a:ext cx="228600" cy="2209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2819400" y="609600"/>
              <a:ext cx="228600" cy="2971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2819400" y="990600"/>
              <a:ext cx="228600" cy="2971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2819400" y="1371600"/>
              <a:ext cx="228600" cy="29718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2819400" y="2209800"/>
              <a:ext cx="228600" cy="2971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2819400" y="2590800"/>
              <a:ext cx="228600" cy="2971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90800" y="29718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15" name="Rectangle 14"/>
            <p:cNvSpPr/>
            <p:nvPr/>
          </p:nvSpPr>
          <p:spPr>
            <a:xfrm rot="10800000">
              <a:off x="5029200" y="1600200"/>
              <a:ext cx="228600" cy="2971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85800" y="26670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17" name="TextBox 16"/>
            <p:cNvSpPr txBox="1"/>
            <p:nvPr/>
          </p:nvSpPr>
          <p:spPr>
            <a:xfrm>
              <a:off x="4495800" y="2667000"/>
              <a:ext cx="685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8" name="Rectangle 17"/>
            <p:cNvSpPr/>
            <p:nvPr/>
          </p:nvSpPr>
          <p:spPr>
            <a:xfrm>
              <a:off x="5943600" y="1905000"/>
              <a:ext cx="228600" cy="22098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486400" y="2667000"/>
              <a:ext cx="685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20" name="TextBox 19"/>
            <p:cNvSpPr txBox="1"/>
            <p:nvPr/>
          </p:nvSpPr>
          <p:spPr>
            <a:xfrm>
              <a:off x="228600" y="1535668"/>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y</a:t>
              </a:r>
              <a:endParaRPr lang="en-US" i="1" dirty="0">
                <a:latin typeface="Times New Roman" pitchFamily="18" charset="0"/>
                <a:cs typeface="Times New Roman" pitchFamily="18" charset="0"/>
              </a:endParaRPr>
            </a:p>
          </p:txBody>
        </p:sp>
        <p:sp>
          <p:nvSpPr>
            <p:cNvPr id="21" name="TextBox 20"/>
            <p:cNvSpPr txBox="1"/>
            <p:nvPr/>
          </p:nvSpPr>
          <p:spPr>
            <a:xfrm>
              <a:off x="2819400" y="15240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A</a:t>
              </a:r>
              <a:endParaRPr lang="en-US" i="1" dirty="0">
                <a:latin typeface="Times New Roman" pitchFamily="18" charset="0"/>
                <a:cs typeface="Times New Roman" pitchFamily="18" charset="0"/>
              </a:endParaRPr>
            </a:p>
          </p:txBody>
        </p:sp>
        <p:sp>
          <p:nvSpPr>
            <p:cNvPr id="22" name="TextBox 21"/>
            <p:cNvSpPr txBox="1"/>
            <p:nvPr/>
          </p:nvSpPr>
          <p:spPr>
            <a:xfrm>
              <a:off x="5943600" y="1535668"/>
              <a:ext cx="3810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z</a:t>
              </a:r>
              <a:endParaRPr lang="en-US" i="1" dirty="0">
                <a:latin typeface="Times New Roman" pitchFamily="18" charset="0"/>
                <a:cs typeface="Times New Roman" pitchFamily="18" charset="0"/>
              </a:endParaRPr>
            </a:p>
          </p:txBody>
        </p:sp>
        <p:sp>
          <p:nvSpPr>
            <p:cNvPr id="23" name="TextBox 22"/>
            <p:cNvSpPr txBox="1"/>
            <p:nvPr/>
          </p:nvSpPr>
          <p:spPr>
            <a:xfrm>
              <a:off x="76200" y="44196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4" name="TextBox 23"/>
            <p:cNvSpPr txBox="1"/>
            <p:nvPr/>
          </p:nvSpPr>
          <p:spPr>
            <a:xfrm>
              <a:off x="2590800" y="4343400"/>
              <a:ext cx="685800" cy="369332"/>
            </a:xfrm>
            <a:prstGeom prst="rect">
              <a:avLst/>
            </a:prstGeom>
            <a:noFill/>
          </p:spPr>
          <p:txBody>
            <a:bodyPr wrap="square" rtlCol="0">
              <a:spAutoFit/>
            </a:bodyPr>
            <a:lstStyle/>
            <a:p>
              <a:r>
                <a:rPr lang="en-US" i="1"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25" name="TextBox 24"/>
            <p:cNvSpPr txBox="1"/>
            <p:nvPr/>
          </p:nvSpPr>
          <p:spPr>
            <a:xfrm>
              <a:off x="5791200" y="44958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grpSp>
      <p:sp>
        <p:nvSpPr>
          <p:cNvPr id="26" name="TextBox 25"/>
          <p:cNvSpPr txBox="1"/>
          <p:nvPr/>
        </p:nvSpPr>
        <p:spPr>
          <a:xfrm>
            <a:off x="6096000" y="47244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7" name="TextBox 26"/>
          <p:cNvSpPr txBox="1"/>
          <p:nvPr/>
        </p:nvSpPr>
        <p:spPr>
          <a:xfrm>
            <a:off x="6248400" y="1307068"/>
            <a:ext cx="3810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x</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00" y="4495800"/>
            <a:ext cx="3627916" cy="923330"/>
          </a:xfrm>
          <a:prstGeom prst="rect">
            <a:avLst/>
          </a:prstGeom>
          <a:noFill/>
        </p:spPr>
        <p:txBody>
          <a:bodyPr wrap="none">
            <a:spAutoFit/>
          </a:bodyPr>
          <a:lstStyle/>
          <a:p>
            <a:pPr algn="ctr">
              <a:defRPr/>
            </a:pPr>
            <a:r>
              <a:rPr lang="en-US"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Thank you!</a:t>
            </a:r>
          </a:p>
        </p:txBody>
      </p:sp>
      <p:sp>
        <p:nvSpPr>
          <p:cNvPr id="3" name="Slide Number Placeholder 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108</a:t>
            </a:fld>
            <a:endParaRPr lang="en-US">
              <a:latin typeface="Times New Roman" pitchFamily="18" charset="0"/>
              <a:cs typeface="Times New Roman" pitchFamily="18" charset="0"/>
            </a:endParaRPr>
          </a:p>
        </p:txBody>
      </p:sp>
      <p:sp>
        <p:nvSpPr>
          <p:cNvPr id="5" name="Content Placeholder 2"/>
          <p:cNvSpPr>
            <a:spLocks noGrp="1"/>
          </p:cNvSpPr>
          <p:nvPr>
            <p:ph idx="1"/>
          </p:nvPr>
        </p:nvSpPr>
        <p:spPr>
          <a:xfrm>
            <a:off x="457200" y="1600200"/>
            <a:ext cx="8229600" cy="1981200"/>
          </a:xfrm>
        </p:spPr>
        <p:txBody>
          <a:bodyPr/>
          <a:lstStyle/>
          <a:p>
            <a:pPr>
              <a:defRPr/>
            </a:pPr>
            <a:r>
              <a:rPr lang="en-US" dirty="0" smtClean="0">
                <a:latin typeface="Times New Roman" pitchFamily="18" charset="0"/>
                <a:cs typeface="Times New Roman" pitchFamily="18" charset="0"/>
              </a:rPr>
              <a:t>National Science Foundation </a:t>
            </a:r>
          </a:p>
          <a:p>
            <a:pPr>
              <a:defRPr/>
            </a:pPr>
            <a:r>
              <a:rPr lang="en-US" dirty="0" smtClean="0">
                <a:latin typeface="Times New Roman" pitchFamily="18" charset="0"/>
                <a:cs typeface="Times New Roman" pitchFamily="18" charset="0"/>
              </a:rPr>
              <a:t>National Geospatial Agency </a:t>
            </a:r>
          </a:p>
          <a:p>
            <a:pPr>
              <a:defRPr/>
            </a:pPr>
            <a:r>
              <a:rPr lang="en-US" dirty="0" smtClean="0">
                <a:latin typeface="Times New Roman" pitchFamily="18" charset="0"/>
                <a:cs typeface="Times New Roman" pitchFamily="18" charset="0"/>
              </a:rPr>
              <a:t>Office of the Director of National Intelligence </a:t>
            </a:r>
          </a:p>
          <a:p>
            <a:pPr>
              <a:defRPr/>
            </a:pPr>
            <a:endParaRPr lang="en-US" sz="2400" dirty="0" smtClean="0">
              <a:latin typeface="Times New Roman" pitchFamily="18" charset="0"/>
              <a:cs typeface="Times New Roman" pitchFamily="18" charset="0"/>
            </a:endParaRPr>
          </a:p>
          <a:p>
            <a:pPr>
              <a:defRPr/>
            </a:pPr>
            <a:endParaRPr lang="en-US" sz="2400" dirty="0" smtClean="0">
              <a:latin typeface="Times New Roman" pitchFamily="18" charset="0"/>
              <a:cs typeface="Times New Roman" pitchFamily="18" charset="0"/>
            </a:endParaRPr>
          </a:p>
        </p:txBody>
      </p:sp>
      <p:sp>
        <p:nvSpPr>
          <p:cNvPr id="6" name="Title 1"/>
          <p:cNvSpPr>
            <a:spLocks noGrp="1"/>
          </p:cNvSpPr>
          <p:nvPr>
            <p:ph type="title"/>
          </p:nvPr>
        </p:nvSpPr>
        <p:spPr>
          <a:xfrm>
            <a:off x="457200" y="533400"/>
            <a:ext cx="8229600" cy="609600"/>
          </a:xfrm>
        </p:spPr>
        <p:txBody>
          <a:bodyPr/>
          <a:lstStyle/>
          <a:p>
            <a:r>
              <a:rPr lang="en-US" dirty="0" smtClean="0">
                <a:latin typeface="Times New Roman" pitchFamily="18" charset="0"/>
                <a:cs typeface="Times New Roman" pitchFamily="18" charset="0"/>
              </a:rPr>
              <a:t>Acknowledgement</a:t>
            </a: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3618" name="Picture 8"/>
          <p:cNvPicPr>
            <a:picLocks noChangeAspect="1" noChangeArrowheads="1"/>
          </p:cNvPicPr>
          <p:nvPr/>
        </p:nvPicPr>
        <p:blipFill>
          <a:blip r:embed="rId2" cstate="print"/>
          <a:srcRect/>
          <a:stretch>
            <a:fillRect/>
          </a:stretch>
        </p:blipFill>
        <p:spPr bwMode="auto">
          <a:xfrm>
            <a:off x="1066800" y="1371600"/>
            <a:ext cx="6224588" cy="49466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109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1"/>
          <p:cNvSpPr>
            <a:spLocks noGrp="1"/>
          </p:cNvSpPr>
          <p:nvPr>
            <p:ph type="title" idx="4294967295"/>
          </p:nvPr>
        </p:nvSpPr>
        <p:spPr/>
        <p:txBody>
          <a:bodyPr/>
          <a:lstStyle/>
          <a:p>
            <a:r>
              <a:rPr lang="en-US" smtClean="0">
                <a:latin typeface="Times New Roman" pitchFamily="18" charset="0"/>
                <a:cs typeface="Times New Roman" pitchFamily="18" charset="0"/>
              </a:rPr>
              <a:t>Why does L</a:t>
            </a:r>
            <a:r>
              <a:rPr lang="en-US" baseline="-25000" smtClean="0">
                <a:latin typeface="Times New Roman" pitchFamily="18" charset="0"/>
                <a:cs typeface="Times New Roman" pitchFamily="18" charset="0"/>
              </a:rPr>
              <a:t>1 </a:t>
            </a:r>
            <a:r>
              <a:rPr lang="en-US" smtClean="0">
                <a:latin typeface="Times New Roman" pitchFamily="18" charset="0"/>
                <a:cs typeface="Times New Roman" pitchFamily="18" charset="0"/>
              </a:rPr>
              <a:t>Induce Sparsity?</a:t>
            </a:r>
          </a:p>
        </p:txBody>
      </p:sp>
      <p:sp>
        <p:nvSpPr>
          <p:cNvPr id="663555" name="Content Placeholder 2"/>
          <p:cNvSpPr>
            <a:spLocks noGrp="1"/>
          </p:cNvSpPr>
          <p:nvPr>
            <p:ph idx="4294967295"/>
          </p:nvPr>
        </p:nvSpPr>
        <p:spPr/>
        <p:txBody>
          <a:bodyPr/>
          <a:lstStyle/>
          <a:p>
            <a:pPr>
              <a:buFontTx/>
              <a:buNone/>
            </a:pPr>
            <a:r>
              <a:rPr lang="en-US" sz="2400" dirty="0" smtClean="0">
                <a:latin typeface="Times New Roman" pitchFamily="18" charset="0"/>
                <a:cs typeface="Times New Roman" pitchFamily="18" charset="0"/>
              </a:rPr>
              <a:t>Analysis in 1D (comparison with L</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a:t>
            </a:r>
          </a:p>
          <a:p>
            <a:pPr>
              <a:buFontTx/>
              <a:buNone/>
            </a:pPr>
            <a:endParaRPr lang="en-US" sz="2400" dirty="0" smtClean="0">
              <a:latin typeface="Times New Roman" pitchFamily="18" charset="0"/>
              <a:cs typeface="Times New Roman" pitchFamily="18" charset="0"/>
            </a:endParaRPr>
          </a:p>
        </p:txBody>
      </p:sp>
      <p:grpSp>
        <p:nvGrpSpPr>
          <p:cNvPr id="2" name="Group 24"/>
          <p:cNvGrpSpPr>
            <a:grpSpLocks/>
          </p:cNvGrpSpPr>
          <p:nvPr/>
        </p:nvGrpSpPr>
        <p:grpSpPr bwMode="auto">
          <a:xfrm>
            <a:off x="1400175" y="2286000"/>
            <a:ext cx="5686425" cy="1924050"/>
            <a:chOff x="1400175" y="2286000"/>
            <a:chExt cx="5686425" cy="1924110"/>
          </a:xfrm>
        </p:grpSpPr>
        <p:grpSp>
          <p:nvGrpSpPr>
            <p:cNvPr id="663557" name="Group 13"/>
            <p:cNvGrpSpPr>
              <a:grpSpLocks/>
            </p:cNvGrpSpPr>
            <p:nvPr/>
          </p:nvGrpSpPr>
          <p:grpSpPr bwMode="auto">
            <a:xfrm>
              <a:off x="1400175" y="2286000"/>
              <a:ext cx="5353050" cy="1485900"/>
              <a:chOff x="1400175" y="2286000"/>
              <a:chExt cx="5353050" cy="1485900"/>
            </a:xfrm>
          </p:grpSpPr>
          <p:pic>
            <p:nvPicPr>
              <p:cNvPr id="663558" name="Picture 2"/>
              <p:cNvPicPr>
                <a:picLocks noChangeAspect="1" noChangeArrowheads="1"/>
              </p:cNvPicPr>
              <p:nvPr/>
            </p:nvPicPr>
            <p:blipFill>
              <a:blip r:embed="rId3" cstate="print"/>
              <a:srcRect/>
              <a:stretch>
                <a:fillRect/>
              </a:stretch>
            </p:blipFill>
            <p:spPr bwMode="auto">
              <a:xfrm>
                <a:off x="4953000" y="2286000"/>
                <a:ext cx="1800225" cy="1485900"/>
              </a:xfrm>
              <a:prstGeom prst="rect">
                <a:avLst/>
              </a:prstGeom>
              <a:noFill/>
              <a:ln w="9525">
                <a:noFill/>
                <a:miter lim="800000"/>
                <a:headEnd/>
                <a:tailEnd/>
              </a:ln>
            </p:spPr>
          </p:pic>
          <p:pic>
            <p:nvPicPr>
              <p:cNvPr id="663559" name="Picture 3"/>
              <p:cNvPicPr>
                <a:picLocks noChangeAspect="1" noChangeArrowheads="1"/>
              </p:cNvPicPr>
              <p:nvPr/>
            </p:nvPicPr>
            <p:blipFill>
              <a:blip r:embed="rId4" cstate="print"/>
              <a:srcRect/>
              <a:stretch>
                <a:fillRect/>
              </a:stretch>
            </p:blipFill>
            <p:spPr bwMode="auto">
              <a:xfrm>
                <a:off x="1400175" y="2286000"/>
                <a:ext cx="1800225" cy="1485900"/>
              </a:xfrm>
              <a:prstGeom prst="rect">
                <a:avLst/>
              </a:prstGeom>
              <a:noFill/>
              <a:ln w="9525">
                <a:noFill/>
                <a:miter lim="800000"/>
                <a:headEnd/>
                <a:tailEnd/>
              </a:ln>
            </p:spPr>
          </p:pic>
        </p:grpSp>
        <p:grpSp>
          <p:nvGrpSpPr>
            <p:cNvPr id="663560" name="Group 14"/>
            <p:cNvGrpSpPr>
              <a:grpSpLocks/>
            </p:cNvGrpSpPr>
            <p:nvPr/>
          </p:nvGrpSpPr>
          <p:grpSpPr bwMode="auto">
            <a:xfrm>
              <a:off x="1524000" y="3810000"/>
              <a:ext cx="5562600" cy="400110"/>
              <a:chOff x="1524000" y="3810000"/>
              <a:chExt cx="5562600" cy="400110"/>
            </a:xfrm>
          </p:grpSpPr>
          <p:sp>
            <p:nvSpPr>
              <p:cNvPr id="663561" name="TextBox 11"/>
              <p:cNvSpPr txBox="1">
                <a:spLocks noChangeArrowheads="1"/>
              </p:cNvSpPr>
              <p:nvPr/>
            </p:nvSpPr>
            <p:spPr bwMode="auto">
              <a:xfrm>
                <a:off x="1524000" y="3810000"/>
                <a:ext cx="2057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0.5×(x-v)</a:t>
                </a:r>
                <a:r>
                  <a:rPr lang="en-US" sz="2000" baseline="30000">
                    <a:latin typeface="Times New Roman" pitchFamily="18" charset="0"/>
                    <a:cs typeface="Times New Roman" pitchFamily="18" charset="0"/>
                  </a:rPr>
                  <a:t>2</a:t>
                </a:r>
                <a:r>
                  <a:rPr lang="en-US" sz="2000">
                    <a:latin typeface="Times New Roman" pitchFamily="18" charset="0"/>
                    <a:cs typeface="Times New Roman" pitchFamily="18" charset="0"/>
                  </a:rPr>
                  <a:t> +</a:t>
                </a:r>
                <a:r>
                  <a:rPr lang="el-GR" sz="2000">
                    <a:latin typeface="Times New Roman" pitchFamily="18" charset="0"/>
                    <a:cs typeface="Times New Roman" pitchFamily="18" charset="0"/>
                  </a:rPr>
                  <a:t> λ</a:t>
                </a:r>
                <a:r>
                  <a:rPr lang="en-US" sz="2000">
                    <a:latin typeface="Times New Roman" pitchFamily="18" charset="0"/>
                    <a:cs typeface="Times New Roman" pitchFamily="18" charset="0"/>
                  </a:rPr>
                  <a:t>|x|</a:t>
                </a:r>
              </a:p>
            </p:txBody>
          </p:sp>
          <p:sp>
            <p:nvSpPr>
              <p:cNvPr id="663562" name="TextBox 12"/>
              <p:cNvSpPr txBox="1">
                <a:spLocks noChangeArrowheads="1"/>
              </p:cNvSpPr>
              <p:nvPr/>
            </p:nvSpPr>
            <p:spPr bwMode="auto">
              <a:xfrm>
                <a:off x="5029200" y="3810000"/>
                <a:ext cx="2057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0.5×(x-v)</a:t>
                </a:r>
                <a:r>
                  <a:rPr lang="en-US" sz="2000" baseline="30000">
                    <a:latin typeface="Times New Roman" pitchFamily="18" charset="0"/>
                    <a:cs typeface="Times New Roman" pitchFamily="18" charset="0"/>
                  </a:rPr>
                  <a:t>2</a:t>
                </a:r>
                <a:r>
                  <a:rPr lang="en-US" sz="2000">
                    <a:latin typeface="Times New Roman" pitchFamily="18" charset="0"/>
                    <a:cs typeface="Times New Roman" pitchFamily="18" charset="0"/>
                  </a:rPr>
                  <a:t> +</a:t>
                </a:r>
                <a:r>
                  <a:rPr lang="el-GR" sz="2000">
                    <a:latin typeface="Times New Roman" pitchFamily="18" charset="0"/>
                    <a:cs typeface="Times New Roman" pitchFamily="18" charset="0"/>
                  </a:rPr>
                  <a:t> λ</a:t>
                </a:r>
                <a:r>
                  <a:rPr lang="en-US" sz="2000">
                    <a:latin typeface="Times New Roman" pitchFamily="18" charset="0"/>
                    <a:cs typeface="Times New Roman" pitchFamily="18" charset="0"/>
                  </a:rPr>
                  <a:t>x</a:t>
                </a:r>
                <a:r>
                  <a:rPr lang="en-US" sz="2000" baseline="30000">
                    <a:latin typeface="Times New Roman" pitchFamily="18" charset="0"/>
                    <a:cs typeface="Times New Roman" pitchFamily="18" charset="0"/>
                  </a:rPr>
                  <a:t>2</a:t>
                </a:r>
              </a:p>
            </p:txBody>
          </p:sp>
        </p:grpSp>
      </p:grpSp>
      <p:grpSp>
        <p:nvGrpSpPr>
          <p:cNvPr id="5" name="Group 21"/>
          <p:cNvGrpSpPr>
            <a:grpSpLocks/>
          </p:cNvGrpSpPr>
          <p:nvPr/>
        </p:nvGrpSpPr>
        <p:grpSpPr bwMode="auto">
          <a:xfrm>
            <a:off x="1371600" y="6019800"/>
            <a:ext cx="5562600" cy="400050"/>
            <a:chOff x="1524000" y="3810000"/>
            <a:chExt cx="5562600" cy="400110"/>
          </a:xfrm>
        </p:grpSpPr>
        <p:sp>
          <p:nvSpPr>
            <p:cNvPr id="663564" name="TextBox 22"/>
            <p:cNvSpPr txBox="1">
              <a:spLocks noChangeArrowheads="1"/>
            </p:cNvSpPr>
            <p:nvPr/>
          </p:nvSpPr>
          <p:spPr bwMode="auto">
            <a:xfrm>
              <a:off x="1524000" y="3810000"/>
              <a:ext cx="25146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Nondifferentiable at 0</a:t>
              </a:r>
            </a:p>
          </p:txBody>
        </p:sp>
        <p:sp>
          <p:nvSpPr>
            <p:cNvPr id="663565" name="TextBox 23"/>
            <p:cNvSpPr txBox="1">
              <a:spLocks noChangeArrowheads="1"/>
            </p:cNvSpPr>
            <p:nvPr/>
          </p:nvSpPr>
          <p:spPr bwMode="auto">
            <a:xfrm>
              <a:off x="5029200" y="3810000"/>
              <a:ext cx="2057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Differentiable at 0</a:t>
              </a:r>
            </a:p>
          </p:txBody>
        </p:sp>
      </p:grpSp>
      <p:grpSp>
        <p:nvGrpSpPr>
          <p:cNvPr id="6" name="Group 26"/>
          <p:cNvGrpSpPr>
            <a:grpSpLocks/>
          </p:cNvGrpSpPr>
          <p:nvPr/>
        </p:nvGrpSpPr>
        <p:grpSpPr bwMode="auto">
          <a:xfrm>
            <a:off x="914400" y="4267200"/>
            <a:ext cx="6553200" cy="1295400"/>
            <a:chOff x="914400" y="4267200"/>
            <a:chExt cx="6553200" cy="1295400"/>
          </a:xfrm>
        </p:grpSpPr>
        <p:grpSp>
          <p:nvGrpSpPr>
            <p:cNvPr id="663567" name="Group 15"/>
            <p:cNvGrpSpPr>
              <a:grpSpLocks/>
            </p:cNvGrpSpPr>
            <p:nvPr/>
          </p:nvGrpSpPr>
          <p:grpSpPr bwMode="auto">
            <a:xfrm>
              <a:off x="1524000" y="4431268"/>
              <a:ext cx="5562600" cy="1015663"/>
              <a:chOff x="1524000" y="3810000"/>
              <a:chExt cx="5562600" cy="1015663"/>
            </a:xfrm>
          </p:grpSpPr>
          <p:sp>
            <p:nvSpPr>
              <p:cNvPr id="663568" name="TextBox 16"/>
              <p:cNvSpPr txBox="1">
                <a:spLocks noChangeArrowheads="1"/>
              </p:cNvSpPr>
              <p:nvPr/>
            </p:nvSpPr>
            <p:spPr bwMode="auto">
              <a:xfrm>
                <a:off x="1524000" y="3810000"/>
                <a:ext cx="2057400" cy="1015663"/>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If v≥</a:t>
                </a:r>
                <a:r>
                  <a:rPr lang="el-GR" sz="2000">
                    <a:latin typeface="Times New Roman" pitchFamily="18" charset="0"/>
                    <a:cs typeface="Times New Roman" pitchFamily="18" charset="0"/>
                  </a:rPr>
                  <a:t> λ</a:t>
                </a:r>
                <a:r>
                  <a:rPr lang="en-US" sz="2000">
                    <a:latin typeface="Times New Roman" pitchFamily="18" charset="0"/>
                    <a:cs typeface="Times New Roman" pitchFamily="18" charset="0"/>
                  </a:rPr>
                  <a:t>,  x=v-</a:t>
                </a:r>
                <a:r>
                  <a:rPr lang="el-GR" sz="2000">
                    <a:latin typeface="Times New Roman" pitchFamily="18" charset="0"/>
                    <a:cs typeface="Times New Roman" pitchFamily="18" charset="0"/>
                  </a:rPr>
                  <a:t> λ</a:t>
                </a:r>
                <a:endParaRPr lang="en-US" sz="2000">
                  <a:latin typeface="Times New Roman" pitchFamily="18" charset="0"/>
                  <a:cs typeface="Times New Roman" pitchFamily="18" charset="0"/>
                </a:endParaRPr>
              </a:p>
              <a:p>
                <a:r>
                  <a:rPr lang="en-US" sz="2000">
                    <a:latin typeface="Times New Roman" pitchFamily="18" charset="0"/>
                    <a:cs typeface="Times New Roman" pitchFamily="18" charset="0"/>
                  </a:rPr>
                  <a:t>If v≤</a:t>
                </a:r>
                <a:r>
                  <a:rPr lang="el-GR" sz="2000">
                    <a:latin typeface="Times New Roman" pitchFamily="18" charset="0"/>
                    <a:cs typeface="Times New Roman" pitchFamily="18" charset="0"/>
                  </a:rPr>
                  <a:t> </a:t>
                </a:r>
                <a:r>
                  <a:rPr lang="en-US" sz="2000">
                    <a:latin typeface="Times New Roman" pitchFamily="18" charset="0"/>
                    <a:cs typeface="Times New Roman" pitchFamily="18" charset="0"/>
                  </a:rPr>
                  <a:t>-</a:t>
                </a:r>
                <a:r>
                  <a:rPr lang="el-GR" sz="2000">
                    <a:latin typeface="Times New Roman" pitchFamily="18" charset="0"/>
                    <a:cs typeface="Times New Roman" pitchFamily="18" charset="0"/>
                  </a:rPr>
                  <a:t>λ</a:t>
                </a:r>
                <a:r>
                  <a:rPr lang="en-US" sz="2000">
                    <a:latin typeface="Times New Roman" pitchFamily="18" charset="0"/>
                    <a:cs typeface="Times New Roman" pitchFamily="18" charset="0"/>
                  </a:rPr>
                  <a:t>, x=v+</a:t>
                </a:r>
                <a:r>
                  <a:rPr lang="el-GR" sz="2000">
                    <a:latin typeface="Times New Roman" pitchFamily="18" charset="0"/>
                    <a:cs typeface="Times New Roman" pitchFamily="18" charset="0"/>
                  </a:rPr>
                  <a:t>λ</a:t>
                </a:r>
                <a:endParaRPr lang="en-US" sz="2000">
                  <a:latin typeface="Times New Roman" pitchFamily="18" charset="0"/>
                  <a:cs typeface="Times New Roman" pitchFamily="18" charset="0"/>
                </a:endParaRPr>
              </a:p>
              <a:p>
                <a:r>
                  <a:rPr lang="en-US" sz="2000">
                    <a:latin typeface="Times New Roman" pitchFamily="18" charset="0"/>
                    <a:cs typeface="Times New Roman" pitchFamily="18" charset="0"/>
                  </a:rPr>
                  <a:t>Else,      x=0</a:t>
                </a:r>
              </a:p>
            </p:txBody>
          </p:sp>
          <p:sp>
            <p:nvSpPr>
              <p:cNvPr id="663569" name="TextBox 17"/>
              <p:cNvSpPr txBox="1">
                <a:spLocks noChangeArrowheads="1"/>
              </p:cNvSpPr>
              <p:nvPr/>
            </p:nvSpPr>
            <p:spPr bwMode="auto">
              <a:xfrm>
                <a:off x="5029200" y="3810000"/>
                <a:ext cx="2057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x=v/(1+2</a:t>
                </a:r>
                <a:r>
                  <a:rPr lang="el-GR" sz="2000">
                    <a:latin typeface="Times New Roman" pitchFamily="18" charset="0"/>
                    <a:cs typeface="Times New Roman" pitchFamily="18" charset="0"/>
                  </a:rPr>
                  <a:t> λ</a:t>
                </a:r>
                <a:r>
                  <a:rPr lang="en-US" sz="2000">
                    <a:latin typeface="Times New Roman" pitchFamily="18" charset="0"/>
                    <a:cs typeface="Times New Roman" pitchFamily="18" charset="0"/>
                  </a:rPr>
                  <a:t>)</a:t>
                </a:r>
              </a:p>
            </p:txBody>
          </p:sp>
        </p:grpSp>
        <p:sp>
          <p:nvSpPr>
            <p:cNvPr id="26" name="Rectangle 25"/>
            <p:cNvSpPr/>
            <p:nvPr/>
          </p:nvSpPr>
          <p:spPr>
            <a:xfrm>
              <a:off x="914400" y="4267200"/>
              <a:ext cx="65532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9" name="Slide Number Placeholder 18"/>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11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1"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4642" name="Picture 3"/>
          <p:cNvPicPr>
            <a:picLocks noChangeAspect="1" noChangeArrowheads="1"/>
          </p:cNvPicPr>
          <p:nvPr/>
        </p:nvPicPr>
        <p:blipFill>
          <a:blip r:embed="rId2" cstate="print"/>
          <a:srcRect/>
          <a:stretch>
            <a:fillRect/>
          </a:stretch>
        </p:blipFill>
        <p:spPr bwMode="auto">
          <a:xfrm>
            <a:off x="762000" y="1371600"/>
            <a:ext cx="7439025" cy="5038725"/>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5666" name="Picture 2"/>
          <p:cNvPicPr>
            <a:picLocks noChangeAspect="1" noChangeArrowheads="1"/>
          </p:cNvPicPr>
          <p:nvPr/>
        </p:nvPicPr>
        <p:blipFill>
          <a:blip r:embed="rId2" cstate="print"/>
          <a:srcRect/>
          <a:stretch>
            <a:fillRect/>
          </a:stretch>
        </p:blipFill>
        <p:spPr bwMode="auto">
          <a:xfrm>
            <a:off x="762000" y="1524000"/>
            <a:ext cx="7391400" cy="45529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89"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6690" name="Picture 2"/>
          <p:cNvPicPr>
            <a:picLocks noChangeAspect="1" noChangeArrowheads="1"/>
          </p:cNvPicPr>
          <p:nvPr/>
        </p:nvPicPr>
        <p:blipFill>
          <a:blip r:embed="rId2" cstate="print"/>
          <a:srcRect/>
          <a:stretch>
            <a:fillRect/>
          </a:stretch>
        </p:blipFill>
        <p:spPr bwMode="auto">
          <a:xfrm>
            <a:off x="1066800" y="1447800"/>
            <a:ext cx="7267575" cy="1143000"/>
          </a:xfrm>
          <a:prstGeom prst="rect">
            <a:avLst/>
          </a:prstGeom>
          <a:noFill/>
          <a:ln w="9525">
            <a:noFill/>
            <a:miter lim="800000"/>
            <a:headEnd/>
            <a:tailEnd/>
          </a:ln>
        </p:spPr>
      </p:pic>
      <p:pic>
        <p:nvPicPr>
          <p:cNvPr id="626691" name="Picture 3"/>
          <p:cNvPicPr>
            <a:picLocks noChangeAspect="1" noChangeArrowheads="1"/>
          </p:cNvPicPr>
          <p:nvPr/>
        </p:nvPicPr>
        <p:blipFill>
          <a:blip r:embed="rId3" cstate="print"/>
          <a:srcRect/>
          <a:stretch>
            <a:fillRect/>
          </a:stretch>
        </p:blipFill>
        <p:spPr bwMode="auto">
          <a:xfrm>
            <a:off x="990600" y="2438400"/>
            <a:ext cx="7410450" cy="424815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pPr>
                <a:defRPr/>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7714" name="Picture 3"/>
          <p:cNvPicPr>
            <a:picLocks noChangeAspect="1" noChangeArrowheads="1"/>
          </p:cNvPicPr>
          <p:nvPr/>
        </p:nvPicPr>
        <p:blipFill>
          <a:blip r:embed="rId2" cstate="print"/>
          <a:srcRect/>
          <a:stretch>
            <a:fillRect/>
          </a:stretch>
        </p:blipFill>
        <p:spPr bwMode="auto">
          <a:xfrm>
            <a:off x="914400" y="1371600"/>
            <a:ext cx="7448550" cy="47625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7"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8738" name="Picture 2"/>
          <p:cNvPicPr>
            <a:picLocks noChangeAspect="1" noChangeArrowheads="1"/>
          </p:cNvPicPr>
          <p:nvPr/>
        </p:nvPicPr>
        <p:blipFill>
          <a:blip r:embed="rId2" cstate="print"/>
          <a:srcRect/>
          <a:stretch>
            <a:fillRect/>
          </a:stretch>
        </p:blipFill>
        <p:spPr bwMode="auto">
          <a:xfrm>
            <a:off x="914400" y="1524000"/>
            <a:ext cx="7334250" cy="45339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1"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(Compressive Sensing and Lasso)</a:t>
            </a:r>
          </a:p>
        </p:txBody>
      </p:sp>
      <p:pic>
        <p:nvPicPr>
          <p:cNvPr id="629762" name="Picture 3"/>
          <p:cNvPicPr>
            <a:picLocks noChangeAspect="1" noChangeArrowheads="1"/>
          </p:cNvPicPr>
          <p:nvPr/>
        </p:nvPicPr>
        <p:blipFill>
          <a:blip r:embed="rId2" cstate="print"/>
          <a:srcRect/>
          <a:stretch>
            <a:fillRect/>
          </a:stretch>
        </p:blipFill>
        <p:spPr bwMode="auto">
          <a:xfrm>
            <a:off x="990600" y="1371600"/>
            <a:ext cx="7515225" cy="52768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0786" name="Picture 7"/>
          <p:cNvPicPr>
            <a:picLocks noChangeAspect="1" noChangeArrowheads="1"/>
          </p:cNvPicPr>
          <p:nvPr/>
        </p:nvPicPr>
        <p:blipFill>
          <a:blip r:embed="rId2" cstate="print"/>
          <a:srcRect/>
          <a:stretch>
            <a:fillRect/>
          </a:stretch>
        </p:blipFill>
        <p:spPr bwMode="auto">
          <a:xfrm>
            <a:off x="990600" y="1447800"/>
            <a:ext cx="6519863" cy="1619250"/>
          </a:xfrm>
          <a:prstGeom prst="rect">
            <a:avLst/>
          </a:prstGeom>
          <a:noFill/>
          <a:ln w="9525">
            <a:noFill/>
            <a:miter lim="800000"/>
            <a:headEnd/>
            <a:tailEnd/>
          </a:ln>
        </p:spPr>
      </p:pic>
      <p:pic>
        <p:nvPicPr>
          <p:cNvPr id="630787" name="Picture 8"/>
          <p:cNvPicPr>
            <a:picLocks noChangeAspect="1" noChangeArrowheads="1"/>
          </p:cNvPicPr>
          <p:nvPr/>
        </p:nvPicPr>
        <p:blipFill>
          <a:blip r:embed="rId3" cstate="print"/>
          <a:srcRect/>
          <a:stretch>
            <a:fillRect/>
          </a:stretch>
        </p:blipFill>
        <p:spPr bwMode="auto">
          <a:xfrm>
            <a:off x="1066800" y="2971800"/>
            <a:ext cx="6400800" cy="34417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pPr>
                <a:defRPr/>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09"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1810" name="Picture 3"/>
          <p:cNvPicPr>
            <a:picLocks noChangeAspect="1" noChangeArrowheads="1"/>
          </p:cNvPicPr>
          <p:nvPr/>
        </p:nvPicPr>
        <p:blipFill>
          <a:blip r:embed="rId2" cstate="print"/>
          <a:srcRect/>
          <a:stretch>
            <a:fillRect/>
          </a:stretch>
        </p:blipFill>
        <p:spPr bwMode="auto">
          <a:xfrm>
            <a:off x="838200" y="1524000"/>
            <a:ext cx="7458075" cy="47053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2834" name="Picture 3"/>
          <p:cNvPicPr>
            <a:picLocks noChangeAspect="1" noChangeArrowheads="1"/>
          </p:cNvPicPr>
          <p:nvPr/>
        </p:nvPicPr>
        <p:blipFill>
          <a:blip r:embed="rId2" cstate="print"/>
          <a:srcRect/>
          <a:stretch>
            <a:fillRect/>
          </a:stretch>
        </p:blipFill>
        <p:spPr bwMode="auto">
          <a:xfrm>
            <a:off x="876300" y="1543050"/>
            <a:ext cx="7353300" cy="42481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3858" name="Picture 4"/>
          <p:cNvPicPr>
            <a:picLocks noChangeAspect="1" noChangeArrowheads="1"/>
          </p:cNvPicPr>
          <p:nvPr/>
        </p:nvPicPr>
        <p:blipFill>
          <a:blip r:embed="rId2" cstate="print"/>
          <a:srcRect/>
          <a:stretch>
            <a:fillRect/>
          </a:stretch>
        </p:blipFill>
        <p:spPr bwMode="auto">
          <a:xfrm>
            <a:off x="1004888" y="1466850"/>
            <a:ext cx="5853112" cy="3219450"/>
          </a:xfrm>
          <a:prstGeom prst="rect">
            <a:avLst/>
          </a:prstGeom>
          <a:noFill/>
          <a:ln w="9525">
            <a:noFill/>
            <a:miter lim="800000"/>
            <a:headEnd/>
            <a:tailEnd/>
          </a:ln>
        </p:spPr>
      </p:pic>
      <p:pic>
        <p:nvPicPr>
          <p:cNvPr id="633859" name="Picture 5"/>
          <p:cNvPicPr>
            <a:picLocks noChangeAspect="1" noChangeArrowheads="1"/>
          </p:cNvPicPr>
          <p:nvPr/>
        </p:nvPicPr>
        <p:blipFill>
          <a:blip r:embed="rId3" cstate="print"/>
          <a:srcRect/>
          <a:stretch>
            <a:fillRect/>
          </a:stretch>
        </p:blipFill>
        <p:spPr bwMode="auto">
          <a:xfrm>
            <a:off x="990600" y="4572000"/>
            <a:ext cx="5943600" cy="2020888"/>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pPr>
                <a:defRPr/>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p:cNvSpPr>
            <a:spLocks noGrp="1"/>
          </p:cNvSpPr>
          <p:nvPr>
            <p:ph type="title" idx="4294967295"/>
          </p:nvPr>
        </p:nvSpPr>
        <p:spPr/>
        <p:txBody>
          <a:bodyPr/>
          <a:lstStyle/>
          <a:p>
            <a:r>
              <a:rPr lang="en-US" smtClean="0">
                <a:latin typeface="Times New Roman" pitchFamily="18" charset="0"/>
                <a:cs typeface="Times New Roman" pitchFamily="18" charset="0"/>
              </a:rPr>
              <a:t>Why does L</a:t>
            </a:r>
            <a:r>
              <a:rPr lang="en-US" baseline="-25000" smtClean="0">
                <a:latin typeface="Times New Roman" pitchFamily="18" charset="0"/>
                <a:cs typeface="Times New Roman" pitchFamily="18" charset="0"/>
              </a:rPr>
              <a:t>1 </a:t>
            </a:r>
            <a:r>
              <a:rPr lang="en-US" smtClean="0">
                <a:latin typeface="Times New Roman" pitchFamily="18" charset="0"/>
                <a:cs typeface="Times New Roman" pitchFamily="18" charset="0"/>
              </a:rPr>
              <a:t>Induce Sparsity?</a:t>
            </a:r>
          </a:p>
        </p:txBody>
      </p:sp>
      <p:sp>
        <p:nvSpPr>
          <p:cNvPr id="665603" name="Content Placeholder 18"/>
          <p:cNvSpPr>
            <a:spLocks noGrp="1"/>
          </p:cNvSpPr>
          <p:nvPr>
            <p:ph idx="4294967295"/>
          </p:nvPr>
        </p:nvSpPr>
        <p:spPr/>
        <p:txBody>
          <a:bodyPr/>
          <a:lstStyle/>
          <a:p>
            <a:pPr>
              <a:buFontTx/>
              <a:buNone/>
            </a:pPr>
            <a:r>
              <a:rPr lang="en-US" sz="2400" smtClean="0">
                <a:latin typeface="Times New Roman" pitchFamily="18" charset="0"/>
                <a:cs typeface="Times New Roman" pitchFamily="18" charset="0"/>
              </a:rPr>
              <a:t>Understanding from the projection</a:t>
            </a:r>
          </a:p>
        </p:txBody>
      </p:sp>
      <p:grpSp>
        <p:nvGrpSpPr>
          <p:cNvPr id="2" name="Group 24"/>
          <p:cNvGrpSpPr>
            <a:grpSpLocks/>
          </p:cNvGrpSpPr>
          <p:nvPr/>
        </p:nvGrpSpPr>
        <p:grpSpPr bwMode="auto">
          <a:xfrm>
            <a:off x="5486400" y="2438400"/>
            <a:ext cx="3124200" cy="3482975"/>
            <a:chOff x="5486400" y="2438400"/>
            <a:chExt cx="3124200" cy="3482975"/>
          </a:xfrm>
        </p:grpSpPr>
        <p:pic>
          <p:nvPicPr>
            <p:cNvPr id="665605" name="Picture 4"/>
            <p:cNvPicPr>
              <a:picLocks noChangeAspect="1" noChangeArrowheads="1"/>
            </p:cNvPicPr>
            <p:nvPr/>
          </p:nvPicPr>
          <p:blipFill>
            <a:blip r:embed="rId3" cstate="print"/>
            <a:srcRect/>
            <a:stretch>
              <a:fillRect/>
            </a:stretch>
          </p:blipFill>
          <p:spPr bwMode="auto">
            <a:xfrm>
              <a:off x="6096000" y="3352771"/>
              <a:ext cx="2514600" cy="2568604"/>
            </a:xfrm>
            <a:prstGeom prst="rect">
              <a:avLst/>
            </a:prstGeom>
            <a:noFill/>
            <a:ln w="9525">
              <a:noFill/>
              <a:miter lim="800000"/>
              <a:headEnd/>
              <a:tailEnd/>
            </a:ln>
          </p:spPr>
        </p:pic>
        <p:sp>
          <p:nvSpPr>
            <p:cNvPr id="665606" name="Rectangle 21"/>
            <p:cNvSpPr>
              <a:spLocks noChangeArrowheads="1"/>
            </p:cNvSpPr>
            <p:nvPr/>
          </p:nvSpPr>
          <p:spPr bwMode="auto">
            <a:xfrm>
              <a:off x="5486400" y="2438400"/>
              <a:ext cx="1676400" cy="646331"/>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loss(x)</a:t>
              </a:r>
            </a:p>
            <a:p>
              <a:r>
                <a:rPr lang="en-US" dirty="0" err="1">
                  <a:latin typeface="Times New Roman" pitchFamily="18" charset="0"/>
                  <a:cs typeface="Times New Roman" pitchFamily="18" charset="0"/>
                </a:rPr>
                <a:t>s.t</a:t>
              </a:r>
              <a:r>
                <a:rPr lang="en-US" dirty="0">
                  <a:latin typeface="Times New Roman" pitchFamily="18" charset="0"/>
                  <a:cs typeface="Times New Roman" pitchFamily="18" charset="0"/>
                </a:rPr>
                <a:t>. ||x||</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≤1</a:t>
              </a:r>
            </a:p>
          </p:txBody>
        </p:sp>
        <p:sp>
          <p:nvSpPr>
            <p:cNvPr id="665607" name="Rectangle 22"/>
            <p:cNvSpPr>
              <a:spLocks noChangeArrowheads="1"/>
            </p:cNvSpPr>
            <p:nvPr/>
          </p:nvSpPr>
          <p:spPr bwMode="auto">
            <a:xfrm>
              <a:off x="6858000" y="2438400"/>
              <a:ext cx="1676400" cy="646331"/>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min 0.5||x-v||</a:t>
              </a:r>
              <a:r>
                <a:rPr lang="en-US" baseline="30000">
                  <a:latin typeface="Times New Roman" pitchFamily="18" charset="0"/>
                  <a:cs typeface="Times New Roman" pitchFamily="18" charset="0"/>
                </a:rPr>
                <a:t>2</a:t>
              </a:r>
              <a:endParaRPr lang="en-US">
                <a:latin typeface="Times New Roman" pitchFamily="18" charset="0"/>
                <a:cs typeface="Times New Roman" pitchFamily="18" charset="0"/>
              </a:endParaRPr>
            </a:p>
            <a:p>
              <a:r>
                <a:rPr lang="en-US">
                  <a:latin typeface="Times New Roman" pitchFamily="18" charset="0"/>
                  <a:cs typeface="Times New Roman" pitchFamily="18" charset="0"/>
                </a:rPr>
                <a:t>s.t. ||x||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 ≤1</a:t>
              </a:r>
            </a:p>
          </p:txBody>
        </p:sp>
      </p:grpSp>
      <p:grpSp>
        <p:nvGrpSpPr>
          <p:cNvPr id="3" name="Group 23"/>
          <p:cNvGrpSpPr>
            <a:grpSpLocks/>
          </p:cNvGrpSpPr>
          <p:nvPr/>
        </p:nvGrpSpPr>
        <p:grpSpPr bwMode="auto">
          <a:xfrm>
            <a:off x="1371600" y="2362200"/>
            <a:ext cx="3200400" cy="3733800"/>
            <a:chOff x="1143000" y="2362200"/>
            <a:chExt cx="3200400" cy="3733800"/>
          </a:xfrm>
        </p:grpSpPr>
        <p:pic>
          <p:nvPicPr>
            <p:cNvPr id="665609" name="Picture 3"/>
            <p:cNvPicPr>
              <a:picLocks noChangeAspect="1" noChangeArrowheads="1"/>
            </p:cNvPicPr>
            <p:nvPr/>
          </p:nvPicPr>
          <p:blipFill>
            <a:blip r:embed="rId4" cstate="print"/>
            <a:srcRect/>
            <a:stretch>
              <a:fillRect/>
            </a:stretch>
          </p:blipFill>
          <p:spPr bwMode="auto">
            <a:xfrm>
              <a:off x="1447800" y="3293806"/>
              <a:ext cx="2743200" cy="2802194"/>
            </a:xfrm>
            <a:prstGeom prst="rect">
              <a:avLst/>
            </a:prstGeom>
            <a:noFill/>
            <a:ln w="9525">
              <a:noFill/>
              <a:miter lim="800000"/>
              <a:headEnd/>
              <a:tailEnd/>
            </a:ln>
          </p:spPr>
        </p:pic>
        <p:sp>
          <p:nvSpPr>
            <p:cNvPr id="665610" name="Rectangle 19"/>
            <p:cNvSpPr>
              <a:spLocks noChangeArrowheads="1"/>
            </p:cNvSpPr>
            <p:nvPr/>
          </p:nvSpPr>
          <p:spPr bwMode="auto">
            <a:xfrm>
              <a:off x="1143000" y="2362200"/>
              <a:ext cx="1447800" cy="646331"/>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loss(x)</a:t>
              </a:r>
            </a:p>
            <a:p>
              <a:r>
                <a:rPr lang="en-US" dirty="0" err="1">
                  <a:latin typeface="Times New Roman" pitchFamily="18" charset="0"/>
                  <a:cs typeface="Times New Roman" pitchFamily="18" charset="0"/>
                </a:rPr>
                <a:t>s.t</a:t>
              </a:r>
              <a:r>
                <a:rPr lang="en-US" dirty="0">
                  <a:latin typeface="Times New Roman" pitchFamily="18" charset="0"/>
                  <a:cs typeface="Times New Roman" pitchFamily="18" charset="0"/>
                </a:rPr>
                <a:t>. ||x||</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≤1</a:t>
              </a:r>
            </a:p>
          </p:txBody>
        </p:sp>
        <p:sp>
          <p:nvSpPr>
            <p:cNvPr id="665611" name="Rectangle 20"/>
            <p:cNvSpPr>
              <a:spLocks noChangeArrowheads="1"/>
            </p:cNvSpPr>
            <p:nvPr/>
          </p:nvSpPr>
          <p:spPr bwMode="auto">
            <a:xfrm>
              <a:off x="2514600" y="2362200"/>
              <a:ext cx="1828800" cy="646331"/>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min 0.5||x-v||</a:t>
              </a:r>
              <a:r>
                <a:rPr lang="en-US" baseline="30000">
                  <a:latin typeface="Times New Roman" pitchFamily="18" charset="0"/>
                  <a:cs typeface="Times New Roman" pitchFamily="18" charset="0"/>
                </a:rPr>
                <a:t>2</a:t>
              </a:r>
              <a:endParaRPr lang="en-US">
                <a:latin typeface="Times New Roman" pitchFamily="18" charset="0"/>
                <a:cs typeface="Times New Roman" pitchFamily="18" charset="0"/>
              </a:endParaRPr>
            </a:p>
            <a:p>
              <a:r>
                <a:rPr lang="en-US">
                  <a:latin typeface="Times New Roman" pitchFamily="18" charset="0"/>
                  <a:cs typeface="Times New Roman" pitchFamily="18" charset="0"/>
                </a:rPr>
                <a:t>s.t. ||x||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 ≤1</a:t>
              </a:r>
            </a:p>
          </p:txBody>
        </p:sp>
      </p:grpSp>
      <p:grpSp>
        <p:nvGrpSpPr>
          <p:cNvPr id="4" name="Group 35"/>
          <p:cNvGrpSpPr>
            <a:grpSpLocks/>
          </p:cNvGrpSpPr>
          <p:nvPr/>
        </p:nvGrpSpPr>
        <p:grpSpPr bwMode="auto">
          <a:xfrm>
            <a:off x="228600" y="3581400"/>
            <a:ext cx="3886200" cy="2362200"/>
            <a:chOff x="-4495800" y="3581400"/>
            <a:chExt cx="3886200" cy="2362200"/>
          </a:xfrm>
        </p:grpSpPr>
        <p:sp>
          <p:nvSpPr>
            <p:cNvPr id="665613" name="TextBox 34"/>
            <p:cNvSpPr txBox="1">
              <a:spLocks noChangeArrowheads="1"/>
            </p:cNvSpPr>
            <p:nvPr/>
          </p:nvSpPr>
          <p:spPr bwMode="auto">
            <a:xfrm>
              <a:off x="-4495800" y="3733800"/>
              <a:ext cx="10668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Sparse</a:t>
              </a:r>
            </a:p>
          </p:txBody>
        </p:sp>
        <p:cxnSp>
          <p:nvCxnSpPr>
            <p:cNvPr id="27" name="Straight Arrow Connector 26"/>
            <p:cNvCxnSpPr/>
            <p:nvPr/>
          </p:nvCxnSpPr>
          <p:spPr>
            <a:xfrm rot="10800000">
              <a:off x="-3581400" y="4114800"/>
              <a:ext cx="533400" cy="457200"/>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3733800" y="4114800"/>
              <a:ext cx="1905000" cy="1828800"/>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3581400" y="3962400"/>
              <a:ext cx="2971800" cy="685800"/>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3581400" y="3581400"/>
              <a:ext cx="1905000" cy="304800"/>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grpSp>
      <p:sp>
        <p:nvSpPr>
          <p:cNvPr id="18" name="Slide Number Placeholder 17"/>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12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4882" name="Picture 2"/>
          <p:cNvPicPr>
            <a:picLocks noChangeAspect="1" noChangeArrowheads="1"/>
          </p:cNvPicPr>
          <p:nvPr/>
        </p:nvPicPr>
        <p:blipFill>
          <a:blip r:embed="rId2" cstate="print"/>
          <a:srcRect/>
          <a:stretch>
            <a:fillRect/>
          </a:stretch>
        </p:blipFill>
        <p:spPr bwMode="auto">
          <a:xfrm>
            <a:off x="838200" y="1371600"/>
            <a:ext cx="7467600" cy="51435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5"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(Group Lasso and Sparse Group Lasso)</a:t>
            </a:r>
          </a:p>
        </p:txBody>
      </p:sp>
      <p:pic>
        <p:nvPicPr>
          <p:cNvPr id="635906" name="Picture 2"/>
          <p:cNvPicPr>
            <a:picLocks noChangeAspect="1" noChangeArrowheads="1"/>
          </p:cNvPicPr>
          <p:nvPr/>
        </p:nvPicPr>
        <p:blipFill>
          <a:blip r:embed="rId2" cstate="print"/>
          <a:srcRect/>
          <a:stretch>
            <a:fillRect/>
          </a:stretch>
        </p:blipFill>
        <p:spPr bwMode="auto">
          <a:xfrm>
            <a:off x="990600" y="1524000"/>
            <a:ext cx="7496175" cy="31813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References</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(Fused Lasso)</a:t>
            </a:r>
          </a:p>
        </p:txBody>
      </p:sp>
      <p:pic>
        <p:nvPicPr>
          <p:cNvPr id="636930" name="Picture 5"/>
          <p:cNvPicPr>
            <a:picLocks noChangeAspect="1" noChangeArrowheads="1"/>
          </p:cNvPicPr>
          <p:nvPr/>
        </p:nvPicPr>
        <p:blipFill>
          <a:blip r:embed="rId2" cstate="print"/>
          <a:srcRect/>
          <a:stretch>
            <a:fillRect/>
          </a:stretch>
        </p:blipFill>
        <p:spPr bwMode="auto">
          <a:xfrm>
            <a:off x="1447800" y="1447800"/>
            <a:ext cx="6172200" cy="3336113"/>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122</a:t>
            </a:fld>
            <a:endParaRPr lang="en-US"/>
          </a:p>
        </p:txBody>
      </p:sp>
      <p:pic>
        <p:nvPicPr>
          <p:cNvPr id="5" name="Picture 2"/>
          <p:cNvPicPr>
            <a:picLocks noChangeAspect="1" noChangeArrowheads="1"/>
          </p:cNvPicPr>
          <p:nvPr/>
        </p:nvPicPr>
        <p:blipFill>
          <a:blip r:embed="rId3" cstate="print"/>
          <a:srcRect/>
          <a:stretch>
            <a:fillRect/>
          </a:stretch>
        </p:blipFill>
        <p:spPr bwMode="auto">
          <a:xfrm>
            <a:off x="1481962" y="4800600"/>
            <a:ext cx="6019800" cy="18728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(Trace Norm)</a:t>
            </a:r>
          </a:p>
        </p:txBody>
      </p:sp>
      <p:pic>
        <p:nvPicPr>
          <p:cNvPr id="638978" name="Picture 2"/>
          <p:cNvPicPr>
            <a:picLocks noChangeAspect="1" noChangeArrowheads="1"/>
          </p:cNvPicPr>
          <p:nvPr/>
        </p:nvPicPr>
        <p:blipFill>
          <a:blip r:embed="rId2" cstate="print"/>
          <a:srcRect/>
          <a:stretch>
            <a:fillRect/>
          </a:stretch>
        </p:blipFill>
        <p:spPr bwMode="auto">
          <a:xfrm>
            <a:off x="914400" y="1524000"/>
            <a:ext cx="7248525" cy="1123950"/>
          </a:xfrm>
          <a:prstGeom prst="rect">
            <a:avLst/>
          </a:prstGeom>
          <a:noFill/>
          <a:ln w="9525">
            <a:noFill/>
            <a:miter lim="800000"/>
            <a:headEnd/>
            <a:tailEnd/>
          </a:ln>
        </p:spPr>
      </p:pic>
      <p:pic>
        <p:nvPicPr>
          <p:cNvPr id="638979" name="Picture 3"/>
          <p:cNvPicPr>
            <a:picLocks noChangeAspect="1" noChangeArrowheads="1"/>
          </p:cNvPicPr>
          <p:nvPr/>
        </p:nvPicPr>
        <p:blipFill>
          <a:blip r:embed="rId3" cstate="print"/>
          <a:srcRect/>
          <a:stretch>
            <a:fillRect/>
          </a:stretch>
        </p:blipFill>
        <p:spPr bwMode="auto">
          <a:xfrm>
            <a:off x="990600" y="2667000"/>
            <a:ext cx="7353300" cy="2162175"/>
          </a:xfrm>
          <a:prstGeom prst="rect">
            <a:avLst/>
          </a:prstGeom>
          <a:noFill/>
          <a:ln w="9525">
            <a:noFill/>
            <a:miter lim="800000"/>
            <a:headEnd/>
            <a:tailEnd/>
          </a:ln>
        </p:spPr>
      </p:pic>
      <p:pic>
        <p:nvPicPr>
          <p:cNvPr id="638980" name="Picture 4"/>
          <p:cNvPicPr>
            <a:picLocks noChangeAspect="1" noChangeArrowheads="1"/>
          </p:cNvPicPr>
          <p:nvPr/>
        </p:nvPicPr>
        <p:blipFill>
          <a:blip r:embed="rId4" cstate="print"/>
          <a:srcRect/>
          <a:stretch>
            <a:fillRect/>
          </a:stretch>
        </p:blipFill>
        <p:spPr bwMode="auto">
          <a:xfrm>
            <a:off x="914400" y="4800600"/>
            <a:ext cx="7248525" cy="11239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fld id="{69FD3D1A-0D38-4598-866C-717764701D98}" type="slidenum">
              <a:rPr lang="en-US" smtClean="0"/>
              <a:pPr>
                <a:defRPr/>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(Trace Norm)</a:t>
            </a:r>
          </a:p>
        </p:txBody>
      </p:sp>
      <p:pic>
        <p:nvPicPr>
          <p:cNvPr id="640002" name="Picture 2"/>
          <p:cNvPicPr>
            <a:picLocks noChangeAspect="1" noChangeArrowheads="1"/>
          </p:cNvPicPr>
          <p:nvPr/>
        </p:nvPicPr>
        <p:blipFill>
          <a:blip r:embed="rId2" cstate="print"/>
          <a:srcRect/>
          <a:stretch>
            <a:fillRect/>
          </a:stretch>
        </p:blipFill>
        <p:spPr bwMode="auto">
          <a:xfrm>
            <a:off x="1066800" y="1371600"/>
            <a:ext cx="7267575" cy="49911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(Trace Norm)</a:t>
            </a:r>
          </a:p>
        </p:txBody>
      </p:sp>
      <p:pic>
        <p:nvPicPr>
          <p:cNvPr id="641026" name="Picture 2"/>
          <p:cNvPicPr>
            <a:picLocks noChangeAspect="1" noChangeArrowheads="1"/>
          </p:cNvPicPr>
          <p:nvPr/>
        </p:nvPicPr>
        <p:blipFill>
          <a:blip r:embed="rId2" cstate="print"/>
          <a:srcRect/>
          <a:stretch>
            <a:fillRect/>
          </a:stretch>
        </p:blipFill>
        <p:spPr bwMode="auto">
          <a:xfrm>
            <a:off x="762000" y="1600200"/>
            <a:ext cx="7477125" cy="1000125"/>
          </a:xfrm>
          <a:prstGeom prst="rect">
            <a:avLst/>
          </a:prstGeom>
          <a:noFill/>
          <a:ln w="9525">
            <a:noFill/>
            <a:miter lim="800000"/>
            <a:headEnd/>
            <a:tailEnd/>
          </a:ln>
        </p:spPr>
      </p:pic>
      <p:pic>
        <p:nvPicPr>
          <p:cNvPr id="641027" name="Picture 3"/>
          <p:cNvPicPr>
            <a:picLocks noChangeAspect="1" noChangeArrowheads="1"/>
          </p:cNvPicPr>
          <p:nvPr/>
        </p:nvPicPr>
        <p:blipFill>
          <a:blip r:embed="rId3" cstate="print"/>
          <a:srcRect/>
          <a:stretch>
            <a:fillRect/>
          </a:stretch>
        </p:blipFill>
        <p:spPr bwMode="auto">
          <a:xfrm>
            <a:off x="838200" y="2590800"/>
            <a:ext cx="7391400" cy="3590925"/>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pPr>
                <a:defRPr/>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49" name="Title 1"/>
          <p:cNvSpPr>
            <a:spLocks noGrp="1"/>
          </p:cNvSpPr>
          <p:nvPr>
            <p:ph type="title"/>
          </p:nvPr>
        </p:nvSpPr>
        <p:spPr/>
        <p:txBody>
          <a:bodyPr/>
          <a:lstStyle/>
          <a:p>
            <a:r>
              <a:rPr lang="en-US" smtClean="0">
                <a:latin typeface="Times New Roman" pitchFamily="18" charset="0"/>
                <a:cs typeface="Times New Roman" pitchFamily="18" charset="0"/>
              </a:rPr>
              <a:t>References</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(Sparse Inverse Covariance)</a:t>
            </a:r>
          </a:p>
        </p:txBody>
      </p:sp>
      <p:pic>
        <p:nvPicPr>
          <p:cNvPr id="642050" name="Picture 3"/>
          <p:cNvPicPr>
            <a:picLocks noChangeAspect="1" noChangeArrowheads="1"/>
          </p:cNvPicPr>
          <p:nvPr/>
        </p:nvPicPr>
        <p:blipFill>
          <a:blip r:embed="rId2" cstate="print"/>
          <a:srcRect/>
          <a:stretch>
            <a:fillRect/>
          </a:stretch>
        </p:blipFill>
        <p:spPr bwMode="auto">
          <a:xfrm>
            <a:off x="990600" y="1524000"/>
            <a:ext cx="7372350" cy="47434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126</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itle 1"/>
          <p:cNvSpPr>
            <a:spLocks noGrp="1"/>
          </p:cNvSpPr>
          <p:nvPr>
            <p:ph type="title" idx="4294967295"/>
          </p:nvPr>
        </p:nvSpPr>
        <p:spPr/>
        <p:txBody>
          <a:bodyPr/>
          <a:lstStyle/>
          <a:p>
            <a:r>
              <a:rPr lang="en-US" smtClean="0">
                <a:latin typeface="Times New Roman" pitchFamily="18" charset="0"/>
                <a:cs typeface="Times New Roman" pitchFamily="18" charset="0"/>
              </a:rPr>
              <a:t>Why does L</a:t>
            </a:r>
            <a:r>
              <a:rPr lang="en-US" baseline="-25000" smtClean="0">
                <a:latin typeface="Times New Roman" pitchFamily="18" charset="0"/>
                <a:cs typeface="Times New Roman" pitchFamily="18" charset="0"/>
              </a:rPr>
              <a:t>1 </a:t>
            </a:r>
            <a:r>
              <a:rPr lang="en-US" smtClean="0">
                <a:latin typeface="Times New Roman" pitchFamily="18" charset="0"/>
                <a:cs typeface="Times New Roman" pitchFamily="18" charset="0"/>
              </a:rPr>
              <a:t>Induce Sparsity?</a:t>
            </a:r>
          </a:p>
        </p:txBody>
      </p:sp>
      <p:sp>
        <p:nvSpPr>
          <p:cNvPr id="667651" name="Content Placeholder 18"/>
          <p:cNvSpPr>
            <a:spLocks noGrp="1"/>
          </p:cNvSpPr>
          <p:nvPr>
            <p:ph idx="4294967295"/>
          </p:nvPr>
        </p:nvSpPr>
        <p:spPr/>
        <p:txBody>
          <a:bodyPr/>
          <a:lstStyle/>
          <a:p>
            <a:pPr>
              <a:buFontTx/>
              <a:buNone/>
            </a:pPr>
            <a:r>
              <a:rPr lang="en-US" sz="2400" smtClean="0">
                <a:latin typeface="Times New Roman" pitchFamily="18" charset="0"/>
                <a:cs typeface="Times New Roman" pitchFamily="18" charset="0"/>
              </a:rPr>
              <a:t>Understanding from constrained optimization</a:t>
            </a:r>
          </a:p>
        </p:txBody>
      </p:sp>
      <p:pic>
        <p:nvPicPr>
          <p:cNvPr id="667652" name="Picture 2" descr="D:\ASU\reading papers\books\prmlfigs-png\Figure3.4a.png"/>
          <p:cNvPicPr>
            <a:picLocks noChangeAspect="1" noChangeArrowheads="1"/>
          </p:cNvPicPr>
          <p:nvPr/>
        </p:nvPicPr>
        <p:blipFill>
          <a:blip r:embed="rId3" cstate="print"/>
          <a:srcRect/>
          <a:stretch>
            <a:fillRect/>
          </a:stretch>
        </p:blipFill>
        <p:spPr bwMode="auto">
          <a:xfrm>
            <a:off x="4953000" y="2209800"/>
            <a:ext cx="2590800" cy="3387725"/>
          </a:xfrm>
          <a:prstGeom prst="rect">
            <a:avLst/>
          </a:prstGeom>
          <a:noFill/>
          <a:ln w="9525">
            <a:noFill/>
            <a:miter lim="800000"/>
            <a:headEnd/>
            <a:tailEnd/>
          </a:ln>
        </p:spPr>
      </p:pic>
      <p:pic>
        <p:nvPicPr>
          <p:cNvPr id="667653" name="Picture 3" descr="D:\ASU\reading papers\books\prmlfigs-png\Figure3.4b.png"/>
          <p:cNvPicPr>
            <a:picLocks noChangeAspect="1" noChangeArrowheads="1"/>
          </p:cNvPicPr>
          <p:nvPr/>
        </p:nvPicPr>
        <p:blipFill>
          <a:blip r:embed="rId4" cstate="print"/>
          <a:srcRect/>
          <a:stretch>
            <a:fillRect/>
          </a:stretch>
        </p:blipFill>
        <p:spPr bwMode="auto">
          <a:xfrm>
            <a:off x="1219200" y="2209800"/>
            <a:ext cx="2590800" cy="3387725"/>
          </a:xfrm>
          <a:prstGeom prst="rect">
            <a:avLst/>
          </a:prstGeom>
          <a:noFill/>
          <a:ln w="9525">
            <a:noFill/>
            <a:miter lim="800000"/>
            <a:headEnd/>
            <a:tailEnd/>
          </a:ln>
        </p:spPr>
      </p:pic>
      <p:sp>
        <p:nvSpPr>
          <p:cNvPr id="667654" name="TextBox 19"/>
          <p:cNvSpPr txBox="1">
            <a:spLocks noChangeArrowheads="1"/>
          </p:cNvSpPr>
          <p:nvPr/>
        </p:nvSpPr>
        <p:spPr bwMode="auto">
          <a:xfrm>
            <a:off x="1905000" y="5943600"/>
            <a:ext cx="4800600" cy="400110"/>
          </a:xfrm>
          <a:prstGeom prst="rect">
            <a:avLst/>
          </a:prstGeom>
          <a:noFill/>
          <a:ln w="9525">
            <a:noFill/>
            <a:miter lim="800000"/>
            <a:headEnd/>
            <a:tailEnd/>
          </a:ln>
        </p:spPr>
        <p:txBody>
          <a:bodyPr wrap="square">
            <a:spAutoFit/>
          </a:bodyPr>
          <a:lstStyle/>
          <a:p>
            <a:r>
              <a:rPr lang="en-US" sz="2000" dirty="0">
                <a:latin typeface="Times New Roman" pitchFamily="18" charset="0"/>
                <a:cs typeface="Times New Roman" pitchFamily="18" charset="0"/>
              </a:rPr>
              <a:t>(Bishop, </a:t>
            </a:r>
            <a:r>
              <a:rPr lang="en-US" sz="2000" dirty="0" smtClean="0">
                <a:latin typeface="Times New Roman" pitchFamily="18" charset="0"/>
                <a:cs typeface="Times New Roman" pitchFamily="18" charset="0"/>
              </a:rPr>
              <a:t>2006, Hastie et al., 2009)</a:t>
            </a:r>
            <a:endParaRPr lang="en-US" sz="2000" dirty="0">
              <a:latin typeface="Times New Roman" pitchFamily="18" charset="0"/>
              <a:cs typeface="Times New Roman" pitchFamily="18" charset="0"/>
            </a:endParaRPr>
          </a:p>
        </p:txBody>
      </p:sp>
      <p:sp>
        <p:nvSpPr>
          <p:cNvPr id="667655" name="Rectangle 7"/>
          <p:cNvSpPr>
            <a:spLocks noChangeArrowheads="1"/>
          </p:cNvSpPr>
          <p:nvPr/>
        </p:nvSpPr>
        <p:spPr bwMode="auto">
          <a:xfrm>
            <a:off x="2895600" y="2133600"/>
            <a:ext cx="1447800" cy="646113"/>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loss(x)</a:t>
            </a:r>
          </a:p>
          <a:p>
            <a:r>
              <a:rPr lang="en-US" dirty="0" err="1">
                <a:latin typeface="Times New Roman" pitchFamily="18" charset="0"/>
                <a:cs typeface="Times New Roman" pitchFamily="18" charset="0"/>
              </a:rPr>
              <a:t>s.t</a:t>
            </a:r>
            <a:r>
              <a:rPr lang="en-US" dirty="0">
                <a:latin typeface="Times New Roman" pitchFamily="18" charset="0"/>
                <a:cs typeface="Times New Roman" pitchFamily="18" charset="0"/>
              </a:rPr>
              <a:t>. ||x||</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≤1</a:t>
            </a:r>
          </a:p>
        </p:txBody>
      </p:sp>
      <p:sp>
        <p:nvSpPr>
          <p:cNvPr id="667656" name="Rectangle 8"/>
          <p:cNvSpPr>
            <a:spLocks noChangeArrowheads="1"/>
          </p:cNvSpPr>
          <p:nvPr/>
        </p:nvSpPr>
        <p:spPr bwMode="auto">
          <a:xfrm>
            <a:off x="6553200" y="2097088"/>
            <a:ext cx="1447800" cy="64611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min loss(x)</a:t>
            </a:r>
          </a:p>
          <a:p>
            <a:r>
              <a:rPr lang="en-US">
                <a:latin typeface="Times New Roman" pitchFamily="18" charset="0"/>
                <a:cs typeface="Times New Roman" pitchFamily="18" charset="0"/>
              </a:rPr>
              <a:t>s.t. ||x||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 ≤1</a:t>
            </a:r>
          </a:p>
        </p:txBody>
      </p:sp>
      <p:sp>
        <p:nvSpPr>
          <p:cNvPr id="9" name="Slide Number Placeholder 8"/>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13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14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583275"/>
            <a:ext cx="8229600" cy="609600"/>
          </a:xfrm>
        </p:spPr>
        <p:txBody>
          <a:bodyPr/>
          <a:lstStyle/>
          <a:p>
            <a:r>
              <a:rPr lang="en-US" dirty="0" smtClean="0">
                <a:latin typeface="Times New Roman" pitchFamily="18" charset="0"/>
                <a:cs typeface="Times New Roman" pitchFamily="18" charset="0"/>
              </a:rPr>
              <a:t>Compressive Sensing</a:t>
            </a:r>
            <a:br>
              <a:rPr lang="en-US" dirty="0" smtClean="0">
                <a:latin typeface="Times New Roman" pitchFamily="18" charset="0"/>
                <a:cs typeface="Times New Roman" pitchFamily="18" charset="0"/>
              </a:rPr>
            </a:br>
            <a:r>
              <a:rPr lang="en-US" sz="2000" b="0" dirty="0" smtClean="0">
                <a:latin typeface="Times New Roman" pitchFamily="18" charset="0"/>
                <a:cs typeface="Times New Roman" pitchFamily="18" charset="0"/>
              </a:rPr>
              <a:t>(</a:t>
            </a:r>
            <a:r>
              <a:rPr lang="en-US" sz="2000" b="0" dirty="0" err="1" smtClean="0">
                <a:latin typeface="Times New Roman" pitchFamily="18" charset="0"/>
                <a:cs typeface="Times New Roman" pitchFamily="18" charset="0"/>
              </a:rPr>
              <a:t>Donoho</a:t>
            </a:r>
            <a:r>
              <a:rPr lang="en-US" sz="2000" b="0" dirty="0" smtClean="0">
                <a:latin typeface="Times New Roman" pitchFamily="18" charset="0"/>
                <a:cs typeface="Times New Roman" pitchFamily="18" charset="0"/>
              </a:rPr>
              <a:t>, 2004;  </a:t>
            </a:r>
            <a:r>
              <a:rPr lang="en-US" sz="2000" b="0" dirty="0" err="1" smtClean="0">
                <a:latin typeface="Times New Roman" pitchFamily="18" charset="0"/>
                <a:cs typeface="Times New Roman" pitchFamily="18" charset="0"/>
              </a:rPr>
              <a:t>Candes</a:t>
            </a:r>
            <a:r>
              <a:rPr lang="en-US" sz="2000" b="0" dirty="0" smtClean="0">
                <a:latin typeface="Times New Roman" pitchFamily="18" charset="0"/>
                <a:cs typeface="Times New Roman" pitchFamily="18" charset="0"/>
              </a:rPr>
              <a:t> and Tao, 2008; </a:t>
            </a:r>
            <a:r>
              <a:rPr lang="en-US" sz="2000" b="0" dirty="0" err="1" smtClean="0">
                <a:latin typeface="Times New Roman" pitchFamily="18" charset="0"/>
                <a:cs typeface="Times New Roman" pitchFamily="18" charset="0"/>
              </a:rPr>
              <a:t>Candes</a:t>
            </a:r>
            <a:r>
              <a:rPr lang="en-US" sz="2000" b="0" dirty="0" smtClean="0">
                <a:latin typeface="Times New Roman" pitchFamily="18" charset="0"/>
                <a:cs typeface="Times New Roman" pitchFamily="18" charset="0"/>
              </a:rPr>
              <a:t> and </a:t>
            </a:r>
            <a:r>
              <a:rPr lang="en-US" sz="2000" b="0" dirty="0" err="1" smtClean="0">
                <a:latin typeface="Times New Roman" pitchFamily="18" charset="0"/>
                <a:cs typeface="Times New Roman" pitchFamily="18" charset="0"/>
              </a:rPr>
              <a:t>Wakin</a:t>
            </a:r>
            <a:r>
              <a:rPr lang="en-US" sz="2000" b="0" dirty="0" smtClean="0">
                <a:latin typeface="Times New Roman" pitchFamily="18" charset="0"/>
                <a:cs typeface="Times New Roman" pitchFamily="18" charset="0"/>
              </a:rPr>
              <a:t>, 2008)</a:t>
            </a:r>
          </a:p>
        </p:txBody>
      </p:sp>
      <p:sp>
        <p:nvSpPr>
          <p:cNvPr id="16" name="Rectangle 15"/>
          <p:cNvSpPr/>
          <p:nvPr/>
        </p:nvSpPr>
        <p:spPr>
          <a:xfrm>
            <a:off x="1676400" y="4953000"/>
            <a:ext cx="1828800" cy="523220"/>
          </a:xfrm>
          <a:prstGeom prst="rect">
            <a:avLst/>
          </a:prstGeom>
          <a:noFill/>
        </p:spPr>
        <p:txBody>
          <a:bodyPr>
            <a:spAutoFit/>
          </a:bodyPr>
          <a:lstStyle/>
          <a:p>
            <a:pPr algn="ctr">
              <a:defRPr/>
            </a:pPr>
            <a:r>
              <a:rPr 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NP hard</a:t>
            </a:r>
          </a:p>
        </p:txBody>
      </p:sp>
      <p:sp>
        <p:nvSpPr>
          <p:cNvPr id="17" name="Slide Number Placeholder 16"/>
          <p:cNvSpPr>
            <a:spLocks noGrp="1"/>
          </p:cNvSpPr>
          <p:nvPr>
            <p:ph type="sldNum" sz="quarter" idx="11"/>
          </p:nvPr>
        </p:nvSpPr>
        <p:spPr>
          <a:xfrm>
            <a:off x="457200" y="6419196"/>
            <a:ext cx="1066800" cy="320675"/>
          </a:xfrm>
        </p:spPr>
        <p:txBody>
          <a:bodyPr/>
          <a:lstStyle/>
          <a:p>
            <a:pPr>
              <a:defRPr/>
            </a:pPr>
            <a:fld id="{69FD3D1A-0D38-4598-866C-717764701D98}" type="slidenum">
              <a:rPr lang="en-US" smtClean="0">
                <a:latin typeface="Times New Roman" pitchFamily="18" charset="0"/>
                <a:cs typeface="Times New Roman" pitchFamily="18" charset="0"/>
              </a:rPr>
              <a:pPr>
                <a:defRPr/>
              </a:pPr>
              <a:t>15</a:t>
            </a:fld>
            <a:endParaRPr lang="en-US" dirty="0">
              <a:latin typeface="Times New Roman" pitchFamily="18" charset="0"/>
              <a:cs typeface="Times New Roman" pitchFamily="18" charset="0"/>
            </a:endParaRPr>
          </a:p>
        </p:txBody>
      </p:sp>
      <p:sp>
        <p:nvSpPr>
          <p:cNvPr id="30" name="TextBox 29"/>
          <p:cNvSpPr txBox="1"/>
          <p:nvPr/>
        </p:nvSpPr>
        <p:spPr>
          <a:xfrm>
            <a:off x="5029200" y="1230868"/>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x</a:t>
            </a:r>
            <a:endParaRPr lang="en-US" i="1" dirty="0">
              <a:latin typeface="Times New Roman" pitchFamily="18" charset="0"/>
              <a:cs typeface="Times New Roman" pitchFamily="18" charset="0"/>
            </a:endParaRPr>
          </a:p>
        </p:txBody>
      </p:sp>
      <p:sp>
        <p:nvSpPr>
          <p:cNvPr id="34" name="TextBox 33"/>
          <p:cNvSpPr txBox="1"/>
          <p:nvPr/>
        </p:nvSpPr>
        <p:spPr>
          <a:xfrm>
            <a:off x="4800600" y="4659868"/>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grpSp>
        <p:nvGrpSpPr>
          <p:cNvPr id="39" name="Group 38"/>
          <p:cNvGrpSpPr/>
          <p:nvPr/>
        </p:nvGrpSpPr>
        <p:grpSpPr>
          <a:xfrm>
            <a:off x="76200" y="1524000"/>
            <a:ext cx="5181600" cy="3264932"/>
            <a:chOff x="76200" y="1524000"/>
            <a:chExt cx="5181600" cy="3264932"/>
          </a:xfrm>
        </p:grpSpPr>
        <p:sp>
          <p:nvSpPr>
            <p:cNvPr id="14" name="Rectangle 13"/>
            <p:cNvSpPr/>
            <p:nvPr/>
          </p:nvSpPr>
          <p:spPr>
            <a:xfrm>
              <a:off x="228600" y="1981200"/>
              <a:ext cx="228600" cy="2209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5400000">
              <a:off x="2819400" y="609600"/>
              <a:ext cx="228600" cy="2971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2819400" y="990600"/>
              <a:ext cx="228600" cy="2971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5400000">
              <a:off x="2819400" y="1371600"/>
              <a:ext cx="228600" cy="29718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5400000">
              <a:off x="2819400" y="2209800"/>
              <a:ext cx="228600" cy="2971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5400000">
              <a:off x="2819400" y="2590800"/>
              <a:ext cx="228600" cy="2971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590800" y="29718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23" name="Rectangle 22"/>
            <p:cNvSpPr/>
            <p:nvPr/>
          </p:nvSpPr>
          <p:spPr>
            <a:xfrm rot="10800000">
              <a:off x="5029200" y="1600200"/>
              <a:ext cx="228600" cy="2971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5800" y="26670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25" name="TextBox 24"/>
            <p:cNvSpPr txBox="1"/>
            <p:nvPr/>
          </p:nvSpPr>
          <p:spPr>
            <a:xfrm>
              <a:off x="4495800" y="2667000"/>
              <a:ext cx="685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28" name="TextBox 27"/>
            <p:cNvSpPr txBox="1"/>
            <p:nvPr/>
          </p:nvSpPr>
          <p:spPr>
            <a:xfrm>
              <a:off x="228600" y="1535668"/>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y</a:t>
              </a:r>
              <a:endParaRPr lang="en-US" i="1" dirty="0">
                <a:latin typeface="Times New Roman" pitchFamily="18" charset="0"/>
                <a:cs typeface="Times New Roman" pitchFamily="18" charset="0"/>
              </a:endParaRPr>
            </a:p>
          </p:txBody>
        </p:sp>
        <p:sp>
          <p:nvSpPr>
            <p:cNvPr id="29" name="TextBox 28"/>
            <p:cNvSpPr txBox="1"/>
            <p:nvPr/>
          </p:nvSpPr>
          <p:spPr>
            <a:xfrm>
              <a:off x="2819400" y="15240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A</a:t>
              </a:r>
              <a:endParaRPr lang="en-US" i="1" dirty="0">
                <a:latin typeface="Times New Roman" pitchFamily="18" charset="0"/>
                <a:cs typeface="Times New Roman" pitchFamily="18" charset="0"/>
              </a:endParaRPr>
            </a:p>
          </p:txBody>
        </p:sp>
        <p:sp>
          <p:nvSpPr>
            <p:cNvPr id="32" name="TextBox 31"/>
            <p:cNvSpPr txBox="1"/>
            <p:nvPr/>
          </p:nvSpPr>
          <p:spPr>
            <a:xfrm>
              <a:off x="76200" y="44196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33" name="TextBox 32"/>
            <p:cNvSpPr txBox="1"/>
            <p:nvPr/>
          </p:nvSpPr>
          <p:spPr>
            <a:xfrm>
              <a:off x="2590800" y="4343400"/>
              <a:ext cx="685800" cy="369332"/>
            </a:xfrm>
            <a:prstGeom prst="rect">
              <a:avLst/>
            </a:prstGeom>
            <a:noFill/>
          </p:spPr>
          <p:txBody>
            <a:bodyPr wrap="square" rtlCol="0">
              <a:spAutoFit/>
            </a:bodyPr>
            <a:lstStyle/>
            <a:p>
              <a:r>
                <a:rPr lang="en-US" i="1"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grpSp>
      <p:sp>
        <p:nvSpPr>
          <p:cNvPr id="36" name="Rectangle 3"/>
          <p:cNvSpPr txBox="1">
            <a:spLocks noChangeArrowheads="1"/>
          </p:cNvSpPr>
          <p:nvPr/>
        </p:nvSpPr>
        <p:spPr bwMode="auto">
          <a:xfrm>
            <a:off x="5715000" y="2057400"/>
            <a:ext cx="3200400" cy="167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2400" b="0" i="1"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x</a:t>
            </a:r>
            <a:r>
              <a:rPr kumimoji="0" lang="en-US" sz="2400" b="0" i="0" u="none" strike="noStrike" kern="0" cap="none" spc="0" normalizeH="0" noProof="0" dirty="0" smtClean="0">
                <a:ln>
                  <a:noFill/>
                </a:ln>
                <a:solidFill>
                  <a:schemeClr val="tx1"/>
                </a:solidFill>
                <a:effectLst/>
                <a:uLnTx/>
                <a:uFillTx/>
                <a:latin typeface="Times New Roman" pitchFamily="18" charset="0"/>
                <a:ea typeface="+mn-ea"/>
                <a:cs typeface="Times New Roman" pitchFamily="18" charset="0"/>
              </a:rPr>
              <a:t> is sparse</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lang="en-US" sz="2400" i="1" kern="0" baseline="0" dirty="0" smtClean="0">
                <a:latin typeface="Times New Roman" pitchFamily="18" charset="0"/>
                <a:ea typeface="+mn-ea"/>
                <a:cs typeface="Times New Roman" pitchFamily="18" charset="0"/>
              </a:rPr>
              <a:t>p</a:t>
            </a:r>
            <a:r>
              <a:rPr lang="en-US" sz="2400" kern="0" baseline="0" dirty="0" smtClean="0">
                <a:latin typeface="Times New Roman" pitchFamily="18" charset="0"/>
                <a:ea typeface="+mn-ea"/>
                <a:cs typeface="Times New Roman" pitchFamily="18" charset="0"/>
              </a:rPr>
              <a:t>&gt;&gt;</a:t>
            </a:r>
            <a:r>
              <a:rPr lang="en-US" sz="2400" i="1" kern="0" baseline="0" dirty="0" smtClean="0">
                <a:latin typeface="Times New Roman" pitchFamily="18" charset="0"/>
                <a:ea typeface="+mn-ea"/>
                <a:cs typeface="Times New Roman" pitchFamily="18" charset="0"/>
              </a:rPr>
              <a:t>n</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2400" b="0" i="1"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A is a</a:t>
            </a:r>
            <a:r>
              <a:rPr kumimoji="0" lang="en-US" sz="2400" b="0" i="1" u="none" strike="noStrike" kern="0" cap="none" spc="0" normalizeH="0" noProof="0" dirty="0" smtClean="0">
                <a:ln>
                  <a:noFill/>
                </a:ln>
                <a:solidFill>
                  <a:schemeClr val="tx1"/>
                </a:solidFill>
                <a:effectLst/>
                <a:uLnTx/>
                <a:uFillTx/>
                <a:latin typeface="Times New Roman" pitchFamily="18" charset="0"/>
                <a:ea typeface="+mn-ea"/>
                <a:cs typeface="Times New Roman" pitchFamily="18" charset="0"/>
              </a:rPr>
              <a:t> measurement matrix satisfying certain conditions</a:t>
            </a:r>
            <a:endParaRPr kumimoji="0" lang="en-US" sz="2400" b="0" i="1"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grpSp>
        <p:nvGrpSpPr>
          <p:cNvPr id="37" name="Group 36"/>
          <p:cNvGrpSpPr/>
          <p:nvPr/>
        </p:nvGrpSpPr>
        <p:grpSpPr>
          <a:xfrm>
            <a:off x="838200" y="5400020"/>
            <a:ext cx="3429000" cy="1143000"/>
            <a:chOff x="838200" y="5400020"/>
            <a:chExt cx="3429000" cy="1143000"/>
          </a:xfrm>
        </p:grpSpPr>
        <p:sp>
          <p:nvSpPr>
            <p:cNvPr id="52235" name="TextBox 9"/>
            <p:cNvSpPr txBox="1">
              <a:spLocks noChangeArrowheads="1"/>
            </p:cNvSpPr>
            <p:nvPr/>
          </p:nvSpPr>
          <p:spPr bwMode="auto">
            <a:xfrm>
              <a:off x="1066800" y="5781020"/>
              <a:ext cx="1143000" cy="369332"/>
            </a:xfrm>
            <a:prstGeom prst="rect">
              <a:avLst/>
            </a:prstGeom>
            <a:noFill/>
            <a:ln w="9525">
              <a:noFill/>
              <a:miter lim="800000"/>
              <a:headEnd/>
              <a:tailEnd/>
            </a:ln>
          </p:spPr>
          <p:txBody>
            <a:bodyPr>
              <a:spAutoFit/>
            </a:bodyPr>
            <a:lstStyle/>
            <a:p>
              <a:r>
                <a:rPr lang="en-US" i="1">
                  <a:latin typeface="Times New Roman" pitchFamily="18" charset="0"/>
                  <a:cs typeface="Times New Roman" pitchFamily="18" charset="0"/>
                </a:rPr>
                <a:t>P</a:t>
              </a:r>
              <a:r>
                <a:rPr lang="en-US" baseline="-25000">
                  <a:latin typeface="Times New Roman" pitchFamily="18" charset="0"/>
                  <a:cs typeface="Times New Roman" pitchFamily="18" charset="0"/>
                </a:rPr>
                <a:t>0</a:t>
              </a:r>
            </a:p>
          </p:txBody>
        </p:sp>
        <p:sp>
          <p:nvSpPr>
            <p:cNvPr id="12" name="Rounded Rectangle 11"/>
            <p:cNvSpPr/>
            <p:nvPr/>
          </p:nvSpPr>
          <p:spPr bwMode="auto">
            <a:xfrm>
              <a:off x="838200" y="5400020"/>
              <a:ext cx="34290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940033" name="Picture 1"/>
            <p:cNvPicPr>
              <a:picLocks noChangeAspect="1" noChangeArrowheads="1"/>
            </p:cNvPicPr>
            <p:nvPr/>
          </p:nvPicPr>
          <p:blipFill>
            <a:blip r:embed="rId2" cstate="print"/>
            <a:srcRect/>
            <a:stretch>
              <a:fillRect/>
            </a:stretch>
          </p:blipFill>
          <p:spPr bwMode="auto">
            <a:xfrm>
              <a:off x="1905000" y="5562600"/>
              <a:ext cx="1905000" cy="843197"/>
            </a:xfrm>
            <a:prstGeom prst="rect">
              <a:avLst/>
            </a:prstGeom>
            <a:noFill/>
            <a:ln w="9525">
              <a:noFill/>
              <a:miter lim="800000"/>
              <a:headEnd/>
              <a:tailEnd/>
            </a:ln>
            <a:effectLst/>
          </p:spPr>
        </p:pic>
      </p:grpSp>
      <p:grpSp>
        <p:nvGrpSpPr>
          <p:cNvPr id="38" name="Group 37"/>
          <p:cNvGrpSpPr/>
          <p:nvPr/>
        </p:nvGrpSpPr>
        <p:grpSpPr>
          <a:xfrm>
            <a:off x="5105400" y="5410200"/>
            <a:ext cx="3429000" cy="1143000"/>
            <a:chOff x="5105400" y="5334000"/>
            <a:chExt cx="3429000" cy="1143000"/>
          </a:xfrm>
        </p:grpSpPr>
        <p:sp>
          <p:nvSpPr>
            <p:cNvPr id="52232" name="TextBox 10"/>
            <p:cNvSpPr txBox="1">
              <a:spLocks noChangeArrowheads="1"/>
            </p:cNvSpPr>
            <p:nvPr/>
          </p:nvSpPr>
          <p:spPr bwMode="auto">
            <a:xfrm>
              <a:off x="5334000" y="5715000"/>
              <a:ext cx="1143000" cy="369332"/>
            </a:xfrm>
            <a:prstGeom prst="rect">
              <a:avLst/>
            </a:prstGeom>
            <a:noFill/>
            <a:ln w="9525">
              <a:noFill/>
              <a:miter lim="800000"/>
              <a:headEnd/>
              <a:tailEnd/>
            </a:ln>
          </p:spPr>
          <p:txBody>
            <a:bodyPr>
              <a:spAutoFit/>
            </a:bodyPr>
            <a:lstStyle/>
            <a:p>
              <a:r>
                <a:rPr lang="en-US" i="1">
                  <a:latin typeface="Times New Roman" pitchFamily="18" charset="0"/>
                  <a:cs typeface="Times New Roman" pitchFamily="18" charset="0"/>
                </a:rPr>
                <a:t>P</a:t>
              </a:r>
              <a:r>
                <a:rPr lang="en-US" baseline="-25000">
                  <a:latin typeface="Times New Roman" pitchFamily="18" charset="0"/>
                  <a:cs typeface="Times New Roman" pitchFamily="18" charset="0"/>
                </a:rPr>
                <a:t>1</a:t>
              </a:r>
            </a:p>
          </p:txBody>
        </p:sp>
        <p:sp>
          <p:nvSpPr>
            <p:cNvPr id="13" name="Rounded Rectangle 12"/>
            <p:cNvSpPr/>
            <p:nvPr/>
          </p:nvSpPr>
          <p:spPr bwMode="auto">
            <a:xfrm>
              <a:off x="5105400" y="5334000"/>
              <a:ext cx="34290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940034" name="Picture 2"/>
            <p:cNvPicPr>
              <a:picLocks noChangeAspect="1" noChangeArrowheads="1"/>
            </p:cNvPicPr>
            <p:nvPr/>
          </p:nvPicPr>
          <p:blipFill>
            <a:blip r:embed="rId3" cstate="print"/>
            <a:srcRect/>
            <a:stretch>
              <a:fillRect/>
            </a:stretch>
          </p:blipFill>
          <p:spPr bwMode="auto">
            <a:xfrm>
              <a:off x="6305550" y="5522613"/>
              <a:ext cx="1619250" cy="801987"/>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ox(i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ox(in)">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p:txBody>
          <a:bodyPr/>
          <a:lstStyle/>
          <a:p>
            <a:r>
              <a:rPr lang="en-US" dirty="0" smtClean="0">
                <a:latin typeface="Times New Roman" pitchFamily="18" charset="0"/>
                <a:cs typeface="Times New Roman" pitchFamily="18" charset="0"/>
              </a:rPr>
              <a:t>Sparse Recovery</a:t>
            </a:r>
          </a:p>
        </p:txBody>
      </p:sp>
      <p:sp>
        <p:nvSpPr>
          <p:cNvPr id="9" name="TextBox 13"/>
          <p:cNvSpPr txBox="1">
            <a:spLocks noChangeArrowheads="1"/>
          </p:cNvSpPr>
          <p:nvPr/>
        </p:nvSpPr>
        <p:spPr bwMode="auto">
          <a:xfrm>
            <a:off x="533400" y="5995660"/>
            <a:ext cx="58674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for every </a:t>
            </a:r>
            <a:r>
              <a:rPr lang="en-US" sz="2400" i="1" dirty="0">
                <a:latin typeface="Times New Roman" pitchFamily="18" charset="0"/>
                <a:cs typeface="Times New Roman" pitchFamily="18" charset="0"/>
              </a:rPr>
              <a:t>K</a:t>
            </a:r>
            <a:r>
              <a:rPr lang="en-US" sz="2400" dirty="0">
                <a:latin typeface="Times New Roman" pitchFamily="18" charset="0"/>
                <a:cs typeface="Times New Roman" pitchFamily="18" charset="0"/>
              </a:rPr>
              <a:t>-sparse vector </a:t>
            </a:r>
            <a:r>
              <a:rPr lang="en-US" sz="2400" i="1" dirty="0">
                <a:latin typeface="Times New Roman" pitchFamily="18" charset="0"/>
                <a:cs typeface="Times New Roman" pitchFamily="18" charset="0"/>
              </a:rPr>
              <a:t>x.</a:t>
            </a:r>
          </a:p>
        </p:txBody>
      </p:sp>
      <p:sp>
        <p:nvSpPr>
          <p:cNvPr id="12" name="TextBox 11"/>
          <p:cNvSpPr txBox="1">
            <a:spLocks noChangeArrowheads="1"/>
          </p:cNvSpPr>
          <p:nvPr/>
        </p:nvSpPr>
        <p:spPr bwMode="auto">
          <a:xfrm>
            <a:off x="533400" y="4466898"/>
            <a:ext cx="8077200" cy="1200329"/>
          </a:xfrm>
          <a:prstGeom prst="rect">
            <a:avLst/>
          </a:prstGeom>
          <a:noFill/>
          <a:ln w="9525">
            <a:noFill/>
            <a:miter lim="800000"/>
            <a:headEnd/>
            <a:tailEnd/>
          </a:ln>
        </p:spPr>
        <p:txBody>
          <a:bodyPr wrap="square">
            <a:spAutoFit/>
          </a:bodyPr>
          <a:lstStyle/>
          <a:p>
            <a:r>
              <a:rPr lang="en-US" sz="2400" dirty="0" smtClean="0">
                <a:latin typeface="Times New Roman" pitchFamily="18" charset="0"/>
                <a:cs typeface="Times New Roman" pitchFamily="18" charset="0"/>
              </a:rPr>
              <a:t>The measurement matrix </a:t>
            </a:r>
            <a:r>
              <a:rPr lang="en-US" sz="2400" i="1" dirty="0"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satisfies </a:t>
            </a:r>
            <a:r>
              <a:rPr lang="en-US" sz="2400" dirty="0">
                <a:latin typeface="Times New Roman" pitchFamily="18" charset="0"/>
                <a:cs typeface="Times New Roman" pitchFamily="18" charset="0"/>
              </a:rPr>
              <a:t>the </a:t>
            </a:r>
            <a:r>
              <a:rPr lang="en-US" sz="2400" i="1" dirty="0">
                <a:latin typeface="Times New Roman" pitchFamily="18" charset="0"/>
                <a:cs typeface="Times New Roman" pitchFamily="18" charset="0"/>
              </a:rPr>
              <a:t>K</a:t>
            </a:r>
            <a:r>
              <a:rPr lang="en-US" sz="2400" dirty="0">
                <a:latin typeface="Times New Roman" pitchFamily="18" charset="0"/>
                <a:cs typeface="Times New Roman" pitchFamily="18" charset="0"/>
              </a:rPr>
              <a:t>-restricted </a:t>
            </a:r>
            <a:r>
              <a:rPr lang="en-US" sz="2400" dirty="0" err="1">
                <a:latin typeface="Times New Roman" pitchFamily="18" charset="0"/>
                <a:cs typeface="Times New Roman" pitchFamily="18" charset="0"/>
              </a:rPr>
              <a:t>isometry</a:t>
            </a:r>
            <a:r>
              <a:rPr lang="en-US" sz="2400" dirty="0">
                <a:latin typeface="Times New Roman" pitchFamily="18" charset="0"/>
                <a:cs typeface="Times New Roman" pitchFamily="18" charset="0"/>
              </a:rPr>
              <a:t> property with constant     </a:t>
            </a:r>
            <a:r>
              <a:rPr lang="en-US" sz="2400" dirty="0" smtClean="0">
                <a:latin typeface="Times New Roman" pitchFamily="18" charset="0"/>
                <a:cs typeface="Times New Roman" pitchFamily="18" charset="0"/>
              </a:rPr>
              <a:t>   if        is the smallest number satisfying</a:t>
            </a:r>
            <a:endParaRPr lang="en-US" sz="2400" dirty="0">
              <a:latin typeface="Times New Roman" pitchFamily="18" charset="0"/>
              <a:cs typeface="Times New Roman" pitchFamily="18" charset="0"/>
            </a:endParaRPr>
          </a:p>
        </p:txBody>
      </p:sp>
      <p:pic>
        <p:nvPicPr>
          <p:cNvPr id="14" name="Picture 18"/>
          <p:cNvPicPr>
            <a:picLocks noChangeAspect="1" noChangeArrowheads="1"/>
          </p:cNvPicPr>
          <p:nvPr/>
        </p:nvPicPr>
        <p:blipFill>
          <a:blip r:embed="rId3" cstate="print"/>
          <a:srcRect/>
          <a:stretch>
            <a:fillRect/>
          </a:stretch>
        </p:blipFill>
        <p:spPr bwMode="auto">
          <a:xfrm>
            <a:off x="3429000" y="4876800"/>
            <a:ext cx="504825" cy="400050"/>
          </a:xfrm>
          <a:prstGeom prst="rect">
            <a:avLst/>
          </a:prstGeom>
          <a:noFill/>
          <a:ln w="9525">
            <a:noFill/>
            <a:miter lim="800000"/>
            <a:headEnd/>
            <a:tailEnd/>
          </a:ln>
        </p:spPr>
      </p:pic>
      <p:pic>
        <p:nvPicPr>
          <p:cNvPr id="15" name="Picture 18"/>
          <p:cNvPicPr>
            <a:picLocks noChangeAspect="1" noChangeArrowheads="1"/>
          </p:cNvPicPr>
          <p:nvPr/>
        </p:nvPicPr>
        <p:blipFill>
          <a:blip r:embed="rId3" cstate="print"/>
          <a:srcRect/>
          <a:stretch>
            <a:fillRect/>
          </a:stretch>
        </p:blipFill>
        <p:spPr bwMode="auto">
          <a:xfrm>
            <a:off x="4191000" y="4876800"/>
            <a:ext cx="504825" cy="400050"/>
          </a:xfrm>
          <a:prstGeom prst="rect">
            <a:avLst/>
          </a:prstGeom>
          <a:noFill/>
          <a:ln w="9525">
            <a:noFill/>
            <a:miter lim="800000"/>
            <a:headEnd/>
            <a:tailEnd/>
          </a:ln>
        </p:spPr>
      </p:pic>
      <p:grpSp>
        <p:nvGrpSpPr>
          <p:cNvPr id="4" name="Group 22"/>
          <p:cNvGrpSpPr/>
          <p:nvPr/>
        </p:nvGrpSpPr>
        <p:grpSpPr>
          <a:xfrm>
            <a:off x="525524" y="2785238"/>
            <a:ext cx="8001000" cy="1524000"/>
            <a:chOff x="304800" y="2769472"/>
            <a:chExt cx="8001000" cy="1524000"/>
          </a:xfrm>
        </p:grpSpPr>
        <p:sp>
          <p:nvSpPr>
            <p:cNvPr id="21" name="Rectangle 6"/>
            <p:cNvSpPr txBox="1">
              <a:spLocks noChangeArrowheads="1"/>
            </p:cNvSpPr>
            <p:nvPr/>
          </p:nvSpPr>
          <p:spPr bwMode="auto">
            <a:xfrm>
              <a:off x="304800" y="2769472"/>
              <a:ext cx="8001000" cy="1524000"/>
            </a:xfrm>
            <a:prstGeom prst="rect">
              <a:avLst/>
            </a:prstGeom>
            <a:solidFill>
              <a:srgbClr val="005B00"/>
            </a:solidFill>
            <a:ln w="254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graphicFrame>
          <p:nvGraphicFramePr>
            <p:cNvPr id="937990" name="Object 4"/>
            <p:cNvGraphicFramePr>
              <a:graphicFrameLocks noChangeAspect="1"/>
            </p:cNvGraphicFramePr>
            <p:nvPr/>
          </p:nvGraphicFramePr>
          <p:xfrm>
            <a:off x="441264" y="3006834"/>
            <a:ext cx="7786687" cy="996950"/>
          </p:xfrm>
          <a:graphic>
            <a:graphicData uri="http://schemas.openxmlformats.org/presentationml/2006/ole">
              <p:oleObj spid="_x0000_s939012" name="Equation" r:id="rId4" imgW="3365280" imgH="482400" progId="">
                <p:embed/>
              </p:oleObj>
            </a:graphicData>
          </a:graphic>
        </p:graphicFrame>
      </p:grpSp>
      <p:sp>
        <p:nvSpPr>
          <p:cNvPr id="24" name="Slide Number Placeholder 2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16</a:t>
            </a:fld>
            <a:endParaRPr lang="en-US">
              <a:latin typeface="Times New Roman" pitchFamily="18" charset="0"/>
              <a:cs typeface="Times New Roman" pitchFamily="18" charset="0"/>
            </a:endParaRPr>
          </a:p>
        </p:txBody>
      </p:sp>
      <p:grpSp>
        <p:nvGrpSpPr>
          <p:cNvPr id="19" name="Group 18"/>
          <p:cNvGrpSpPr/>
          <p:nvPr/>
        </p:nvGrpSpPr>
        <p:grpSpPr>
          <a:xfrm>
            <a:off x="533400" y="1371600"/>
            <a:ext cx="3429000" cy="1143000"/>
            <a:chOff x="838200" y="5400020"/>
            <a:chExt cx="3429000" cy="1143000"/>
          </a:xfrm>
        </p:grpSpPr>
        <p:sp>
          <p:nvSpPr>
            <p:cNvPr id="20" name="TextBox 9"/>
            <p:cNvSpPr txBox="1">
              <a:spLocks noChangeArrowheads="1"/>
            </p:cNvSpPr>
            <p:nvPr/>
          </p:nvSpPr>
          <p:spPr bwMode="auto">
            <a:xfrm>
              <a:off x="1066800" y="5781020"/>
              <a:ext cx="1143000" cy="369332"/>
            </a:xfrm>
            <a:prstGeom prst="rect">
              <a:avLst/>
            </a:prstGeom>
            <a:noFill/>
            <a:ln w="9525">
              <a:noFill/>
              <a:miter lim="800000"/>
              <a:headEnd/>
              <a:tailEnd/>
            </a:ln>
          </p:spPr>
          <p:txBody>
            <a:bodyPr>
              <a:spAutoFit/>
            </a:bodyPr>
            <a:lstStyle/>
            <a:p>
              <a:r>
                <a:rPr lang="en-US" i="1">
                  <a:latin typeface="Times New Roman" pitchFamily="18" charset="0"/>
                  <a:cs typeface="Times New Roman" pitchFamily="18" charset="0"/>
                </a:rPr>
                <a:t>P</a:t>
              </a:r>
              <a:r>
                <a:rPr lang="en-US" baseline="-25000">
                  <a:latin typeface="Times New Roman" pitchFamily="18" charset="0"/>
                  <a:cs typeface="Times New Roman" pitchFamily="18" charset="0"/>
                </a:rPr>
                <a:t>0</a:t>
              </a:r>
            </a:p>
          </p:txBody>
        </p:sp>
        <p:sp>
          <p:nvSpPr>
            <p:cNvPr id="22" name="Rounded Rectangle 21"/>
            <p:cNvSpPr/>
            <p:nvPr/>
          </p:nvSpPr>
          <p:spPr bwMode="auto">
            <a:xfrm>
              <a:off x="838200" y="5400020"/>
              <a:ext cx="34290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23" name="Picture 1"/>
            <p:cNvPicPr>
              <a:picLocks noChangeAspect="1" noChangeArrowheads="1"/>
            </p:cNvPicPr>
            <p:nvPr/>
          </p:nvPicPr>
          <p:blipFill>
            <a:blip r:embed="rId5" cstate="print"/>
            <a:srcRect/>
            <a:stretch>
              <a:fillRect/>
            </a:stretch>
          </p:blipFill>
          <p:spPr bwMode="auto">
            <a:xfrm>
              <a:off x="1905000" y="5562600"/>
              <a:ext cx="1905000" cy="843197"/>
            </a:xfrm>
            <a:prstGeom prst="rect">
              <a:avLst/>
            </a:prstGeom>
            <a:noFill/>
            <a:ln w="9525">
              <a:noFill/>
              <a:miter lim="800000"/>
              <a:headEnd/>
              <a:tailEnd/>
            </a:ln>
            <a:effectLst/>
          </p:spPr>
        </p:pic>
      </p:grpSp>
      <p:grpSp>
        <p:nvGrpSpPr>
          <p:cNvPr id="25" name="Group 24"/>
          <p:cNvGrpSpPr/>
          <p:nvPr/>
        </p:nvGrpSpPr>
        <p:grpSpPr>
          <a:xfrm>
            <a:off x="4495800" y="1371600"/>
            <a:ext cx="3429000" cy="1143000"/>
            <a:chOff x="5105400" y="5334000"/>
            <a:chExt cx="3429000" cy="1143000"/>
          </a:xfrm>
        </p:grpSpPr>
        <p:sp>
          <p:nvSpPr>
            <p:cNvPr id="26" name="TextBox 10"/>
            <p:cNvSpPr txBox="1">
              <a:spLocks noChangeArrowheads="1"/>
            </p:cNvSpPr>
            <p:nvPr/>
          </p:nvSpPr>
          <p:spPr bwMode="auto">
            <a:xfrm>
              <a:off x="5334000" y="5715000"/>
              <a:ext cx="1143000" cy="369332"/>
            </a:xfrm>
            <a:prstGeom prst="rect">
              <a:avLst/>
            </a:prstGeom>
            <a:noFill/>
            <a:ln w="9525">
              <a:noFill/>
              <a:miter lim="800000"/>
              <a:headEnd/>
              <a:tailEnd/>
            </a:ln>
          </p:spPr>
          <p:txBody>
            <a:bodyPr>
              <a:spAutoFit/>
            </a:bodyPr>
            <a:lstStyle/>
            <a:p>
              <a:r>
                <a:rPr lang="en-US" i="1">
                  <a:latin typeface="Times New Roman" pitchFamily="18" charset="0"/>
                  <a:cs typeface="Times New Roman" pitchFamily="18" charset="0"/>
                </a:rPr>
                <a:t>P</a:t>
              </a:r>
              <a:r>
                <a:rPr lang="en-US" baseline="-25000">
                  <a:latin typeface="Times New Roman" pitchFamily="18" charset="0"/>
                  <a:cs typeface="Times New Roman" pitchFamily="18" charset="0"/>
                </a:rPr>
                <a:t>1</a:t>
              </a:r>
            </a:p>
          </p:txBody>
        </p:sp>
        <p:sp>
          <p:nvSpPr>
            <p:cNvPr id="27" name="Rounded Rectangle 26"/>
            <p:cNvSpPr/>
            <p:nvPr/>
          </p:nvSpPr>
          <p:spPr bwMode="auto">
            <a:xfrm>
              <a:off x="5105400" y="5334000"/>
              <a:ext cx="34290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28" name="Picture 2"/>
            <p:cNvPicPr>
              <a:picLocks noChangeAspect="1" noChangeArrowheads="1"/>
            </p:cNvPicPr>
            <p:nvPr/>
          </p:nvPicPr>
          <p:blipFill>
            <a:blip r:embed="rId6" cstate="print"/>
            <a:srcRect/>
            <a:stretch>
              <a:fillRect/>
            </a:stretch>
          </p:blipFill>
          <p:spPr bwMode="auto">
            <a:xfrm>
              <a:off x="6305550" y="5522613"/>
              <a:ext cx="1619250" cy="801987"/>
            </a:xfrm>
            <a:prstGeom prst="rect">
              <a:avLst/>
            </a:prstGeom>
            <a:noFill/>
            <a:ln w="9525">
              <a:noFill/>
              <a:miter lim="800000"/>
              <a:headEnd/>
              <a:tailEnd/>
            </a:ln>
            <a:effectLst/>
          </p:spPr>
        </p:pic>
      </p:grpSp>
      <p:pic>
        <p:nvPicPr>
          <p:cNvPr id="939013" name="Picture 5"/>
          <p:cNvPicPr>
            <a:picLocks noChangeAspect="1" noChangeArrowheads="1"/>
          </p:cNvPicPr>
          <p:nvPr/>
        </p:nvPicPr>
        <p:blipFill>
          <a:blip r:embed="rId7" cstate="print"/>
          <a:srcRect/>
          <a:stretch>
            <a:fillRect/>
          </a:stretch>
        </p:blipFill>
        <p:spPr bwMode="auto">
          <a:xfrm>
            <a:off x="2000250" y="5467350"/>
            <a:ext cx="5543550" cy="628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smtClean="0">
                <a:latin typeface="Times New Roman" pitchFamily="18" charset="0"/>
                <a:cs typeface="Times New Roman" pitchFamily="18" charset="0"/>
              </a:rPr>
              <a:t>Extensions to the Noisy Case</a:t>
            </a:r>
          </a:p>
        </p:txBody>
      </p:sp>
      <p:sp>
        <p:nvSpPr>
          <p:cNvPr id="5" name="Rounded Rectangle 4"/>
          <p:cNvSpPr/>
          <p:nvPr/>
        </p:nvSpPr>
        <p:spPr bwMode="auto">
          <a:xfrm>
            <a:off x="914400" y="1143000"/>
            <a:ext cx="27432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30" name="Slide Number Placeholder 2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17</a:t>
            </a:fld>
            <a:endParaRPr lang="en-US">
              <a:latin typeface="Times New Roman" pitchFamily="18" charset="0"/>
              <a:cs typeface="Times New Roman" pitchFamily="18" charset="0"/>
            </a:endParaRPr>
          </a:p>
        </p:txBody>
      </p:sp>
      <p:grpSp>
        <p:nvGrpSpPr>
          <p:cNvPr id="38" name="Group 37"/>
          <p:cNvGrpSpPr/>
          <p:nvPr/>
        </p:nvGrpSpPr>
        <p:grpSpPr>
          <a:xfrm>
            <a:off x="4572000" y="1219200"/>
            <a:ext cx="3124200" cy="800100"/>
            <a:chOff x="4572000" y="1219200"/>
            <a:chExt cx="3124200" cy="800100"/>
          </a:xfrm>
        </p:grpSpPr>
        <p:grpSp>
          <p:nvGrpSpPr>
            <p:cNvPr id="3" name="Group 24"/>
            <p:cNvGrpSpPr>
              <a:grpSpLocks/>
            </p:cNvGrpSpPr>
            <p:nvPr/>
          </p:nvGrpSpPr>
          <p:grpSpPr bwMode="auto">
            <a:xfrm>
              <a:off x="6400800" y="1219200"/>
              <a:ext cx="1295400" cy="533400"/>
              <a:chOff x="6400800" y="1219200"/>
              <a:chExt cx="1295400" cy="533400"/>
            </a:xfrm>
          </p:grpSpPr>
          <p:cxnSp>
            <p:nvCxnSpPr>
              <p:cNvPr id="11" name="Straight Arrow Connector 10"/>
              <p:cNvCxnSpPr/>
              <p:nvPr/>
            </p:nvCxnSpPr>
            <p:spPr>
              <a:xfrm rot="10800000" flipV="1">
                <a:off x="6400800" y="1447800"/>
                <a:ext cx="533400" cy="304800"/>
              </a:xfrm>
              <a:prstGeom prst="straightConnector1">
                <a:avLst/>
              </a:prstGeom>
              <a:ln w="38100"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56342" name="TextBox 11"/>
              <p:cNvSpPr txBox="1">
                <a:spLocks noChangeArrowheads="1"/>
              </p:cNvSpPr>
              <p:nvPr/>
            </p:nvSpPr>
            <p:spPr bwMode="auto">
              <a:xfrm>
                <a:off x="6934200" y="1219200"/>
                <a:ext cx="7620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noise</a:t>
                </a:r>
              </a:p>
            </p:txBody>
          </p:sp>
        </p:grpSp>
        <p:pic>
          <p:nvPicPr>
            <p:cNvPr id="1021953" name="Picture 1"/>
            <p:cNvPicPr>
              <a:picLocks noChangeAspect="1" noChangeArrowheads="1"/>
            </p:cNvPicPr>
            <p:nvPr/>
          </p:nvPicPr>
          <p:blipFill>
            <a:blip r:embed="rId2" cstate="print"/>
            <a:srcRect/>
            <a:stretch>
              <a:fillRect/>
            </a:stretch>
          </p:blipFill>
          <p:spPr bwMode="auto">
            <a:xfrm>
              <a:off x="4572000" y="1524000"/>
              <a:ext cx="1743075" cy="495300"/>
            </a:xfrm>
            <a:prstGeom prst="rect">
              <a:avLst/>
            </a:prstGeom>
            <a:noFill/>
            <a:ln w="9525">
              <a:noFill/>
              <a:miter lim="800000"/>
              <a:headEnd/>
              <a:tailEnd/>
            </a:ln>
            <a:effectLst/>
          </p:spPr>
        </p:pic>
      </p:grpSp>
      <p:grpSp>
        <p:nvGrpSpPr>
          <p:cNvPr id="34" name="Group 33"/>
          <p:cNvGrpSpPr/>
          <p:nvPr/>
        </p:nvGrpSpPr>
        <p:grpSpPr>
          <a:xfrm>
            <a:off x="914400" y="2286000"/>
            <a:ext cx="3614738" cy="1789113"/>
            <a:chOff x="914400" y="2286000"/>
            <a:chExt cx="3614738" cy="1789113"/>
          </a:xfrm>
        </p:grpSpPr>
        <p:sp>
          <p:nvSpPr>
            <p:cNvPr id="26" name="Rectangle 25"/>
            <p:cNvSpPr>
              <a:spLocks noChangeArrowheads="1"/>
            </p:cNvSpPr>
            <p:nvPr/>
          </p:nvSpPr>
          <p:spPr bwMode="auto">
            <a:xfrm>
              <a:off x="914400" y="3429000"/>
              <a:ext cx="3614738" cy="646113"/>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Basis pursuit De-Noising </a:t>
              </a:r>
            </a:p>
            <a:p>
              <a:r>
                <a:rPr lang="en-US">
                  <a:latin typeface="Times New Roman" pitchFamily="18" charset="0"/>
                  <a:cs typeface="Times New Roman" pitchFamily="18" charset="0"/>
                </a:rPr>
                <a:t>(</a:t>
              </a:r>
              <a:r>
                <a:rPr lang="en-US">
                  <a:solidFill>
                    <a:schemeClr val="tx2"/>
                  </a:solidFill>
                  <a:latin typeface="Times New Roman" pitchFamily="18" charset="0"/>
                  <a:cs typeface="Times New Roman" pitchFamily="18" charset="0"/>
                </a:rPr>
                <a:t>Chen, Donoho, and Saunders, 1999</a:t>
              </a:r>
              <a:r>
                <a:rPr lang="en-US">
                  <a:latin typeface="Times New Roman" pitchFamily="18" charset="0"/>
                  <a:cs typeface="Times New Roman" pitchFamily="18" charset="0"/>
                </a:rPr>
                <a:t>)</a:t>
              </a:r>
            </a:p>
          </p:txBody>
        </p:sp>
        <p:grpSp>
          <p:nvGrpSpPr>
            <p:cNvPr id="32" name="Group 31"/>
            <p:cNvGrpSpPr/>
            <p:nvPr/>
          </p:nvGrpSpPr>
          <p:grpSpPr>
            <a:xfrm>
              <a:off x="914400" y="2286000"/>
              <a:ext cx="2743200" cy="1066800"/>
              <a:chOff x="914400" y="2286000"/>
              <a:chExt cx="2743200" cy="1066800"/>
            </a:xfrm>
          </p:grpSpPr>
          <p:sp>
            <p:nvSpPr>
              <p:cNvPr id="7" name="Rounded Rectangle 6"/>
              <p:cNvSpPr/>
              <p:nvPr/>
            </p:nvSpPr>
            <p:spPr bwMode="auto">
              <a:xfrm>
                <a:off x="914400" y="2286000"/>
                <a:ext cx="27432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1021954" name="Picture 2"/>
              <p:cNvPicPr>
                <a:picLocks noChangeAspect="1" noChangeArrowheads="1"/>
              </p:cNvPicPr>
              <p:nvPr/>
            </p:nvPicPr>
            <p:blipFill>
              <a:blip r:embed="rId3" cstate="print"/>
              <a:srcRect/>
              <a:stretch>
                <a:fillRect/>
              </a:stretch>
            </p:blipFill>
            <p:spPr bwMode="auto">
              <a:xfrm>
                <a:off x="1143000" y="2438400"/>
                <a:ext cx="2286000" cy="829949"/>
              </a:xfrm>
              <a:prstGeom prst="rect">
                <a:avLst/>
              </a:prstGeom>
              <a:noFill/>
              <a:ln w="9525">
                <a:noFill/>
                <a:miter lim="800000"/>
                <a:headEnd/>
                <a:tailEnd/>
              </a:ln>
              <a:effectLst/>
            </p:spPr>
          </p:pic>
        </p:grpSp>
      </p:grpSp>
      <p:grpSp>
        <p:nvGrpSpPr>
          <p:cNvPr id="35" name="Group 34"/>
          <p:cNvGrpSpPr/>
          <p:nvPr/>
        </p:nvGrpSpPr>
        <p:grpSpPr>
          <a:xfrm>
            <a:off x="4572000" y="2286000"/>
            <a:ext cx="2743200" cy="1589088"/>
            <a:chOff x="4572000" y="2286000"/>
            <a:chExt cx="2743200" cy="1589088"/>
          </a:xfrm>
        </p:grpSpPr>
        <p:sp>
          <p:nvSpPr>
            <p:cNvPr id="27" name="Rectangle 26"/>
            <p:cNvSpPr>
              <a:spLocks noChangeArrowheads="1"/>
            </p:cNvSpPr>
            <p:nvPr/>
          </p:nvSpPr>
          <p:spPr bwMode="auto">
            <a:xfrm>
              <a:off x="4800600" y="3505200"/>
              <a:ext cx="2452688"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Lasso (</a:t>
              </a:r>
              <a:r>
                <a:rPr lang="en-US">
                  <a:solidFill>
                    <a:schemeClr val="tx2"/>
                  </a:solidFill>
                  <a:latin typeface="Times New Roman" pitchFamily="18" charset="0"/>
                  <a:cs typeface="Times New Roman" pitchFamily="18" charset="0"/>
                </a:rPr>
                <a:t>Tibshirani, 1996</a:t>
              </a:r>
              <a:r>
                <a:rPr lang="en-US">
                  <a:latin typeface="Times New Roman" pitchFamily="18" charset="0"/>
                  <a:cs typeface="Times New Roman" pitchFamily="18" charset="0"/>
                </a:rPr>
                <a:t>)</a:t>
              </a:r>
            </a:p>
          </p:txBody>
        </p:sp>
        <p:grpSp>
          <p:nvGrpSpPr>
            <p:cNvPr id="33" name="Group 32"/>
            <p:cNvGrpSpPr/>
            <p:nvPr/>
          </p:nvGrpSpPr>
          <p:grpSpPr>
            <a:xfrm>
              <a:off x="4572000" y="2286000"/>
              <a:ext cx="2743200" cy="990600"/>
              <a:chOff x="4495800" y="2286000"/>
              <a:chExt cx="2743200" cy="990600"/>
            </a:xfrm>
          </p:grpSpPr>
          <p:sp>
            <p:nvSpPr>
              <p:cNvPr id="21" name="Rounded Rectangle 20"/>
              <p:cNvSpPr/>
              <p:nvPr/>
            </p:nvSpPr>
            <p:spPr bwMode="auto">
              <a:xfrm>
                <a:off x="4495800" y="2286000"/>
                <a:ext cx="27432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1021955" name="Picture 3"/>
              <p:cNvPicPr>
                <a:picLocks noChangeAspect="1" noChangeArrowheads="1"/>
              </p:cNvPicPr>
              <p:nvPr/>
            </p:nvPicPr>
            <p:blipFill>
              <a:blip r:embed="rId4" cstate="print"/>
              <a:srcRect/>
              <a:stretch>
                <a:fillRect/>
              </a:stretch>
            </p:blipFill>
            <p:spPr bwMode="auto">
              <a:xfrm>
                <a:off x="4876800" y="2372862"/>
                <a:ext cx="1905000" cy="903738"/>
              </a:xfrm>
              <a:prstGeom prst="rect">
                <a:avLst/>
              </a:prstGeom>
              <a:noFill/>
              <a:ln w="9525">
                <a:noFill/>
                <a:miter lim="800000"/>
                <a:headEnd/>
                <a:tailEnd/>
              </a:ln>
              <a:effectLst/>
            </p:spPr>
          </p:pic>
        </p:grpSp>
      </p:grpSp>
      <p:grpSp>
        <p:nvGrpSpPr>
          <p:cNvPr id="36" name="Group 35"/>
          <p:cNvGrpSpPr/>
          <p:nvPr/>
        </p:nvGrpSpPr>
        <p:grpSpPr>
          <a:xfrm>
            <a:off x="685800" y="4495800"/>
            <a:ext cx="3255963" cy="1436688"/>
            <a:chOff x="685800" y="4495800"/>
            <a:chExt cx="3255963" cy="1436688"/>
          </a:xfrm>
        </p:grpSpPr>
        <p:sp>
          <p:nvSpPr>
            <p:cNvPr id="14" name="Rounded Rectangle 13"/>
            <p:cNvSpPr/>
            <p:nvPr/>
          </p:nvSpPr>
          <p:spPr bwMode="auto">
            <a:xfrm>
              <a:off x="914400" y="4495800"/>
              <a:ext cx="27432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9" name="Rectangle 28"/>
            <p:cNvSpPr>
              <a:spLocks noChangeArrowheads="1"/>
            </p:cNvSpPr>
            <p:nvPr/>
          </p:nvSpPr>
          <p:spPr bwMode="auto">
            <a:xfrm>
              <a:off x="685800" y="5562600"/>
              <a:ext cx="3255963"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Regularized counterpart of Lasso</a:t>
              </a:r>
            </a:p>
          </p:txBody>
        </p:sp>
        <p:pic>
          <p:nvPicPr>
            <p:cNvPr id="1021956" name="Picture 4"/>
            <p:cNvPicPr>
              <a:picLocks noChangeAspect="1" noChangeArrowheads="1"/>
            </p:cNvPicPr>
            <p:nvPr/>
          </p:nvPicPr>
          <p:blipFill>
            <a:blip r:embed="rId5" cstate="print"/>
            <a:srcRect/>
            <a:stretch>
              <a:fillRect/>
            </a:stretch>
          </p:blipFill>
          <p:spPr bwMode="auto">
            <a:xfrm>
              <a:off x="1219200" y="4648200"/>
              <a:ext cx="2256503" cy="685800"/>
            </a:xfrm>
            <a:prstGeom prst="rect">
              <a:avLst/>
            </a:prstGeom>
            <a:noFill/>
            <a:ln w="9525">
              <a:noFill/>
              <a:miter lim="800000"/>
              <a:headEnd/>
              <a:tailEnd/>
            </a:ln>
            <a:effectLst/>
          </p:spPr>
        </p:pic>
      </p:grpSp>
      <p:grpSp>
        <p:nvGrpSpPr>
          <p:cNvPr id="37" name="Group 36"/>
          <p:cNvGrpSpPr/>
          <p:nvPr/>
        </p:nvGrpSpPr>
        <p:grpSpPr>
          <a:xfrm>
            <a:off x="4495800" y="4419600"/>
            <a:ext cx="3948113" cy="1512888"/>
            <a:chOff x="4495800" y="4419600"/>
            <a:chExt cx="3948113" cy="1512888"/>
          </a:xfrm>
        </p:grpSpPr>
        <p:sp>
          <p:nvSpPr>
            <p:cNvPr id="17" name="Rounded Rectangle 16"/>
            <p:cNvSpPr/>
            <p:nvPr/>
          </p:nvSpPr>
          <p:spPr bwMode="auto">
            <a:xfrm>
              <a:off x="4495800" y="4419600"/>
              <a:ext cx="27432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8" name="Rectangle 27"/>
            <p:cNvSpPr>
              <a:spLocks noChangeArrowheads="1"/>
            </p:cNvSpPr>
            <p:nvPr/>
          </p:nvSpPr>
          <p:spPr bwMode="auto">
            <a:xfrm>
              <a:off x="4495800" y="5562600"/>
              <a:ext cx="3948113"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Dantzig selector (</a:t>
              </a:r>
              <a:r>
                <a:rPr lang="en-US">
                  <a:solidFill>
                    <a:schemeClr val="tx2"/>
                  </a:solidFill>
                  <a:latin typeface="Times New Roman" pitchFamily="18" charset="0"/>
                  <a:cs typeface="Times New Roman" pitchFamily="18" charset="0"/>
                </a:rPr>
                <a:t>Candes and Tao, 2007</a:t>
              </a:r>
              <a:r>
                <a:rPr lang="en-US">
                  <a:latin typeface="Times New Roman" pitchFamily="18" charset="0"/>
                  <a:cs typeface="Times New Roman" pitchFamily="18" charset="0"/>
                </a:rPr>
                <a:t>)</a:t>
              </a:r>
            </a:p>
          </p:txBody>
        </p:sp>
        <p:pic>
          <p:nvPicPr>
            <p:cNvPr id="1021957" name="Picture 5"/>
            <p:cNvPicPr>
              <a:picLocks noChangeAspect="1" noChangeArrowheads="1"/>
            </p:cNvPicPr>
            <p:nvPr/>
          </p:nvPicPr>
          <p:blipFill>
            <a:blip r:embed="rId6" cstate="print"/>
            <a:srcRect/>
            <a:stretch>
              <a:fillRect/>
            </a:stretch>
          </p:blipFill>
          <p:spPr bwMode="auto">
            <a:xfrm>
              <a:off x="4709949" y="4648200"/>
              <a:ext cx="2376651" cy="685800"/>
            </a:xfrm>
            <a:prstGeom prst="rect">
              <a:avLst/>
            </a:prstGeom>
            <a:noFill/>
            <a:ln w="9525">
              <a:noFill/>
              <a:miter lim="800000"/>
              <a:headEnd/>
              <a:tailEnd/>
            </a:ln>
            <a:effectLst/>
          </p:spPr>
        </p:pic>
      </p:grpSp>
      <p:pic>
        <p:nvPicPr>
          <p:cNvPr id="1020929" name="Picture 1"/>
          <p:cNvPicPr>
            <a:picLocks noChangeAspect="1" noChangeArrowheads="1"/>
          </p:cNvPicPr>
          <p:nvPr/>
        </p:nvPicPr>
        <p:blipFill>
          <a:blip r:embed="rId7" cstate="print"/>
          <a:srcRect/>
          <a:stretch>
            <a:fillRect/>
          </a:stretch>
        </p:blipFill>
        <p:spPr bwMode="auto">
          <a:xfrm>
            <a:off x="1371600" y="1295400"/>
            <a:ext cx="1681162" cy="74640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ox(i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ox(i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ox(i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ox(in)">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457200" y="597195"/>
            <a:ext cx="8229600" cy="609600"/>
          </a:xfrm>
        </p:spPr>
        <p:txBody>
          <a:bodyPr/>
          <a:lstStyle/>
          <a:p>
            <a:r>
              <a:rPr lang="en-US" dirty="0" smtClean="0">
                <a:latin typeface="Times New Roman" pitchFamily="18" charset="0"/>
                <a:cs typeface="Times New Roman" pitchFamily="18" charset="0"/>
              </a:rPr>
              <a:t>Lasso</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a:t>
            </a:r>
            <a:r>
              <a:rPr lang="en-US" sz="2000" dirty="0" err="1" smtClean="0">
                <a:solidFill>
                  <a:schemeClr val="tx2"/>
                </a:solidFill>
                <a:latin typeface="Times New Roman" pitchFamily="18" charset="0"/>
                <a:cs typeface="Times New Roman" pitchFamily="18" charset="0"/>
              </a:rPr>
              <a:t>Tibshirani</a:t>
            </a:r>
            <a:r>
              <a:rPr lang="en-US" sz="2000" dirty="0" smtClean="0">
                <a:solidFill>
                  <a:schemeClr val="tx2"/>
                </a:solidFill>
                <a:latin typeface="Times New Roman" pitchFamily="18" charset="0"/>
                <a:cs typeface="Times New Roman" pitchFamily="18" charset="0"/>
              </a:rPr>
              <a:t>, 1996</a:t>
            </a:r>
            <a:r>
              <a:rPr lang="en-US" sz="2000" dirty="0" smtClean="0">
                <a:latin typeface="Times New Roman" pitchFamily="18" charset="0"/>
                <a:cs typeface="Times New Roman" pitchFamily="18" charset="0"/>
              </a:rPr>
              <a:t>)</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18</a:t>
            </a:fld>
            <a:endParaRPr lang="en-US">
              <a:latin typeface="Times New Roman" pitchFamily="18" charset="0"/>
              <a:cs typeface="Times New Roman" pitchFamily="18" charset="0"/>
            </a:endParaRPr>
          </a:p>
        </p:txBody>
      </p:sp>
      <p:grpSp>
        <p:nvGrpSpPr>
          <p:cNvPr id="6" name="Group 5"/>
          <p:cNvGrpSpPr/>
          <p:nvPr/>
        </p:nvGrpSpPr>
        <p:grpSpPr>
          <a:xfrm>
            <a:off x="317210" y="1600200"/>
            <a:ext cx="6400800" cy="3341132"/>
            <a:chOff x="76200" y="1524000"/>
            <a:chExt cx="6400800" cy="3341132"/>
          </a:xfrm>
        </p:grpSpPr>
        <p:sp>
          <p:nvSpPr>
            <p:cNvPr id="7" name="Rectangle 6"/>
            <p:cNvSpPr/>
            <p:nvPr/>
          </p:nvSpPr>
          <p:spPr>
            <a:xfrm>
              <a:off x="228600" y="1981200"/>
              <a:ext cx="228600" cy="2209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2819400" y="609600"/>
              <a:ext cx="228600" cy="2971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2819400" y="990600"/>
              <a:ext cx="228600" cy="2971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2819400" y="1371600"/>
              <a:ext cx="228600" cy="29718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2819400" y="2209800"/>
              <a:ext cx="228600" cy="2971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2819400" y="2590800"/>
              <a:ext cx="228600" cy="2971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590800" y="29718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14" name="Rectangle 13"/>
            <p:cNvSpPr/>
            <p:nvPr/>
          </p:nvSpPr>
          <p:spPr>
            <a:xfrm rot="10800000">
              <a:off x="5029200" y="1600200"/>
              <a:ext cx="228600" cy="2971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85800" y="2667000"/>
              <a:ext cx="685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16" name="TextBox 15"/>
            <p:cNvSpPr txBox="1"/>
            <p:nvPr/>
          </p:nvSpPr>
          <p:spPr>
            <a:xfrm>
              <a:off x="4495800" y="2667000"/>
              <a:ext cx="685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7" name="Rectangle 16"/>
            <p:cNvSpPr/>
            <p:nvPr/>
          </p:nvSpPr>
          <p:spPr>
            <a:xfrm>
              <a:off x="5943600" y="1905000"/>
              <a:ext cx="228600" cy="22098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486400" y="2667000"/>
              <a:ext cx="685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9" name="TextBox 18"/>
            <p:cNvSpPr txBox="1"/>
            <p:nvPr/>
          </p:nvSpPr>
          <p:spPr>
            <a:xfrm>
              <a:off x="228600" y="1535668"/>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y</a:t>
              </a:r>
              <a:endParaRPr lang="en-US" i="1" dirty="0">
                <a:latin typeface="Times New Roman" pitchFamily="18" charset="0"/>
                <a:cs typeface="Times New Roman" pitchFamily="18" charset="0"/>
              </a:endParaRPr>
            </a:p>
          </p:txBody>
        </p:sp>
        <p:sp>
          <p:nvSpPr>
            <p:cNvPr id="20" name="TextBox 19"/>
            <p:cNvSpPr txBox="1"/>
            <p:nvPr/>
          </p:nvSpPr>
          <p:spPr>
            <a:xfrm>
              <a:off x="2819400" y="15240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A</a:t>
              </a:r>
              <a:endParaRPr lang="en-US" i="1" dirty="0">
                <a:latin typeface="Times New Roman" pitchFamily="18" charset="0"/>
                <a:cs typeface="Times New Roman" pitchFamily="18" charset="0"/>
              </a:endParaRPr>
            </a:p>
          </p:txBody>
        </p:sp>
        <p:sp>
          <p:nvSpPr>
            <p:cNvPr id="21" name="TextBox 20"/>
            <p:cNvSpPr txBox="1"/>
            <p:nvPr/>
          </p:nvSpPr>
          <p:spPr>
            <a:xfrm>
              <a:off x="5943600" y="1535668"/>
              <a:ext cx="3810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z</a:t>
              </a:r>
              <a:endParaRPr lang="en-US" i="1" dirty="0">
                <a:latin typeface="Times New Roman" pitchFamily="18" charset="0"/>
                <a:cs typeface="Times New Roman" pitchFamily="18" charset="0"/>
              </a:endParaRPr>
            </a:p>
          </p:txBody>
        </p:sp>
        <p:sp>
          <p:nvSpPr>
            <p:cNvPr id="22" name="TextBox 21"/>
            <p:cNvSpPr txBox="1"/>
            <p:nvPr/>
          </p:nvSpPr>
          <p:spPr>
            <a:xfrm>
              <a:off x="76200" y="44196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3" name="TextBox 22"/>
            <p:cNvSpPr txBox="1"/>
            <p:nvPr/>
          </p:nvSpPr>
          <p:spPr>
            <a:xfrm>
              <a:off x="2590800" y="4343400"/>
              <a:ext cx="685800" cy="369332"/>
            </a:xfrm>
            <a:prstGeom prst="rect">
              <a:avLst/>
            </a:prstGeom>
            <a:noFill/>
          </p:spPr>
          <p:txBody>
            <a:bodyPr wrap="square" rtlCol="0">
              <a:spAutoFit/>
            </a:bodyPr>
            <a:lstStyle/>
            <a:p>
              <a:r>
                <a:rPr lang="en-US" i="1"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24" name="TextBox 23"/>
            <p:cNvSpPr txBox="1"/>
            <p:nvPr/>
          </p:nvSpPr>
          <p:spPr>
            <a:xfrm>
              <a:off x="5791200" y="44958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grpSp>
      <p:pic>
        <p:nvPicPr>
          <p:cNvPr id="25" name="Picture 4"/>
          <p:cNvPicPr>
            <a:picLocks noChangeAspect="1" noChangeArrowheads="1"/>
          </p:cNvPicPr>
          <p:nvPr/>
        </p:nvPicPr>
        <p:blipFill>
          <a:blip r:embed="rId3" cstate="print"/>
          <a:srcRect/>
          <a:stretch>
            <a:fillRect/>
          </a:stretch>
        </p:blipFill>
        <p:spPr bwMode="auto">
          <a:xfrm>
            <a:off x="6586870" y="2895600"/>
            <a:ext cx="2507226" cy="762000"/>
          </a:xfrm>
          <a:prstGeom prst="rect">
            <a:avLst/>
          </a:prstGeom>
          <a:noFill/>
          <a:ln w="9525">
            <a:noFill/>
            <a:miter lim="800000"/>
            <a:headEnd/>
            <a:tailEnd/>
          </a:ln>
          <a:effectLst/>
        </p:spPr>
      </p:pic>
      <p:grpSp>
        <p:nvGrpSpPr>
          <p:cNvPr id="26" name="Group 30"/>
          <p:cNvGrpSpPr/>
          <p:nvPr/>
        </p:nvGrpSpPr>
        <p:grpSpPr>
          <a:xfrm>
            <a:off x="1143000" y="5486400"/>
            <a:ext cx="6781800" cy="552950"/>
            <a:chOff x="1867703" y="5572300"/>
            <a:chExt cx="6781800" cy="552950"/>
          </a:xfrm>
        </p:grpSpPr>
        <p:sp>
          <p:nvSpPr>
            <p:cNvPr id="27" name="Rectangle 6"/>
            <p:cNvSpPr txBox="1">
              <a:spLocks noChangeArrowheads="1"/>
            </p:cNvSpPr>
            <p:nvPr/>
          </p:nvSpPr>
          <p:spPr bwMode="auto">
            <a:xfrm>
              <a:off x="1867703" y="5597110"/>
              <a:ext cx="6781800" cy="52814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28" name="Text Box 8"/>
            <p:cNvSpPr txBox="1">
              <a:spLocks noChangeArrowheads="1"/>
            </p:cNvSpPr>
            <p:nvPr/>
          </p:nvSpPr>
          <p:spPr bwMode="auto">
            <a:xfrm>
              <a:off x="1892525" y="5572300"/>
              <a:ext cx="6756978" cy="523220"/>
            </a:xfrm>
            <a:prstGeom prst="rect">
              <a:avLst/>
            </a:prstGeom>
            <a:noFill/>
            <a:ln w="9525">
              <a:noFill/>
              <a:miter lim="800000"/>
              <a:headEnd/>
              <a:tailEnd/>
            </a:ln>
            <a:effectLst/>
          </p:spPr>
          <p:txBody>
            <a:bodyPr wrap="none">
              <a:spAutoFit/>
            </a:bodyPr>
            <a:lstStyle/>
            <a:p>
              <a:r>
                <a:rPr lang="en-US" sz="2800" dirty="0" smtClean="0">
                  <a:solidFill>
                    <a:schemeClr val="bg1"/>
                  </a:solidFill>
                  <a:latin typeface="Times New Roman" pitchFamily="18" charset="0"/>
                  <a:cs typeface="Times New Roman" pitchFamily="18" charset="0"/>
                </a:rPr>
                <a:t>Simultaneous feature selection and regression</a:t>
              </a:r>
              <a:endParaRPr lang="en-US" sz="2800" dirty="0">
                <a:solidFill>
                  <a:schemeClr val="bg1"/>
                </a:solidFill>
                <a:latin typeface="Times New Roman" pitchFamily="18" charset="0"/>
                <a:cs typeface="Times New Roman" pitchFamily="18" charset="0"/>
              </a:endParaRPr>
            </a:p>
          </p:txBody>
        </p:sp>
      </p:grpSp>
      <p:grpSp>
        <p:nvGrpSpPr>
          <p:cNvPr id="31" name="Group 30"/>
          <p:cNvGrpSpPr/>
          <p:nvPr/>
        </p:nvGrpSpPr>
        <p:grpSpPr>
          <a:xfrm>
            <a:off x="3505200" y="1863306"/>
            <a:ext cx="2175294" cy="2514600"/>
            <a:chOff x="3505200" y="1863306"/>
            <a:chExt cx="2175294" cy="2514600"/>
          </a:xfrm>
        </p:grpSpPr>
        <p:sp>
          <p:nvSpPr>
            <p:cNvPr id="29" name="Rectangle 28"/>
            <p:cNvSpPr/>
            <p:nvPr/>
          </p:nvSpPr>
          <p:spPr>
            <a:xfrm>
              <a:off x="5070894" y="3581400"/>
              <a:ext cx="609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30" name="Rectangle 29"/>
            <p:cNvSpPr/>
            <p:nvPr/>
          </p:nvSpPr>
          <p:spPr>
            <a:xfrm>
              <a:off x="3505200" y="1863306"/>
              <a:ext cx="152400" cy="2514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32" name="TextBox 31"/>
          <p:cNvSpPr txBox="1"/>
          <p:nvPr/>
        </p:nvSpPr>
        <p:spPr>
          <a:xfrm>
            <a:off x="5105400" y="4724400"/>
            <a:ext cx="6858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33" name="TextBox 32"/>
          <p:cNvSpPr txBox="1"/>
          <p:nvPr/>
        </p:nvSpPr>
        <p:spPr>
          <a:xfrm>
            <a:off x="5257800" y="1295400"/>
            <a:ext cx="381000" cy="369332"/>
          </a:xfrm>
          <a:prstGeom prst="rect">
            <a:avLst/>
          </a:prstGeom>
          <a:noFill/>
        </p:spPr>
        <p:txBody>
          <a:bodyPr wrap="square" rtlCol="0">
            <a:spAutoFit/>
          </a:bodyPr>
          <a:lstStyle/>
          <a:p>
            <a:r>
              <a:rPr lang="en-US" i="1" dirty="0" smtClean="0">
                <a:latin typeface="Times New Roman" pitchFamily="18" charset="0"/>
                <a:cs typeface="Times New Roman" pitchFamily="18" charset="0"/>
              </a:rPr>
              <a:t>y</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ox(i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ox(i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457200" y="762000"/>
            <a:ext cx="8229600" cy="609600"/>
          </a:xfrm>
        </p:spPr>
        <p:txBody>
          <a:bodyPr/>
          <a:lstStyle/>
          <a:p>
            <a:r>
              <a:rPr lang="en-US" dirty="0" smtClean="0">
                <a:latin typeface="Times New Roman" pitchFamily="18" charset="0"/>
                <a:cs typeface="Times New Roman" pitchFamily="18" charset="0"/>
              </a:rPr>
              <a:t>Lasso Theory</a:t>
            </a:r>
            <a:br>
              <a:rPr lang="en-US" dirty="0" smtClean="0">
                <a:latin typeface="Times New Roman" pitchFamily="18" charset="0"/>
                <a:cs typeface="Times New Roman" pitchFamily="18" charset="0"/>
              </a:rPr>
            </a:br>
            <a:r>
              <a:rPr lang="en-US" sz="2000" b="0" dirty="0" smtClean="0">
                <a:latin typeface="Times New Roman" pitchFamily="18" charset="0"/>
                <a:cs typeface="Times New Roman" pitchFamily="18" charset="0"/>
              </a:rPr>
              <a:t> (Bickel, </a:t>
            </a:r>
            <a:r>
              <a:rPr lang="en-US" sz="2000" b="0" dirty="0" err="1" smtClean="0">
                <a:latin typeface="Times New Roman" pitchFamily="18" charset="0"/>
                <a:cs typeface="Times New Roman" pitchFamily="18" charset="0"/>
              </a:rPr>
              <a:t>Ritov</a:t>
            </a:r>
            <a:r>
              <a:rPr lang="en-US" sz="2000" b="0" dirty="0" smtClean="0">
                <a:latin typeface="Times New Roman" pitchFamily="18" charset="0"/>
                <a:cs typeface="Times New Roman" pitchFamily="18" charset="0"/>
              </a:rPr>
              <a:t>, and </a:t>
            </a:r>
            <a:r>
              <a:rPr lang="en-US" sz="2000" b="0" dirty="0" err="1" smtClean="0">
                <a:latin typeface="Times New Roman" pitchFamily="18" charset="0"/>
                <a:cs typeface="Times New Roman" pitchFamily="18" charset="0"/>
              </a:rPr>
              <a:t>Tsybakov</a:t>
            </a:r>
            <a:r>
              <a:rPr lang="en-US" sz="2000" b="0" dirty="0" smtClean="0">
                <a:latin typeface="Times New Roman" pitchFamily="18" charset="0"/>
                <a:cs typeface="Times New Roman" pitchFamily="18" charset="0"/>
              </a:rPr>
              <a:t>, 2009)</a:t>
            </a:r>
            <a:endParaRPr lang="en-US" sz="2000" dirty="0" smtClean="0">
              <a:latin typeface="Times New Roman" pitchFamily="18" charset="0"/>
              <a:cs typeface="Times New Roman" pitchFamily="18" charset="0"/>
            </a:endParaRPr>
          </a:p>
        </p:txBody>
      </p:sp>
      <p:sp>
        <p:nvSpPr>
          <p:cNvPr id="5" name="Rectangle 4"/>
          <p:cNvSpPr/>
          <p:nvPr/>
        </p:nvSpPr>
        <p:spPr>
          <a:xfrm>
            <a:off x="304800" y="1981200"/>
            <a:ext cx="4862228" cy="523220"/>
          </a:xfrm>
          <a:prstGeom prst="rect">
            <a:avLst/>
          </a:prstGeom>
        </p:spPr>
        <p:txBody>
          <a:bodyPr wrap="none">
            <a:spAutoFit/>
          </a:bodyPr>
          <a:lstStyle/>
          <a:p>
            <a:r>
              <a:rPr lang="en-US" sz="2800" dirty="0" smtClean="0">
                <a:latin typeface="Times New Roman" pitchFamily="18" charset="0"/>
                <a:cs typeface="Times New Roman" pitchFamily="18" charset="0"/>
              </a:rPr>
              <a:t>Restricted </a:t>
            </a:r>
            <a:r>
              <a:rPr lang="en-US" sz="2800" dirty="0" err="1" smtClean="0">
                <a:latin typeface="Times New Roman" pitchFamily="18" charset="0"/>
                <a:cs typeface="Times New Roman" pitchFamily="18" charset="0"/>
              </a:rPr>
              <a:t>eigenvalue</a:t>
            </a:r>
            <a:r>
              <a:rPr lang="en-US" sz="2800" dirty="0" smtClean="0">
                <a:latin typeface="Times New Roman" pitchFamily="18" charset="0"/>
                <a:cs typeface="Times New Roman" pitchFamily="18" charset="0"/>
              </a:rPr>
              <a:t> conditions</a:t>
            </a:r>
            <a:endParaRPr lang="en-US" sz="2800" dirty="0">
              <a:latin typeface="Times New Roman" pitchFamily="18" charset="0"/>
              <a:cs typeface="Times New Roman" pitchFamily="18" charset="0"/>
            </a:endParaRPr>
          </a:p>
        </p:txBody>
      </p:sp>
      <p:sp>
        <p:nvSpPr>
          <p:cNvPr id="6" name="Slide Number Placeholder 4"/>
          <p:cNvSpPr>
            <a:spLocks noGrp="1"/>
          </p:cNvSpPr>
          <p:nvPr>
            <p:ph type="sldNum" sz="quarter" idx="11"/>
          </p:nvPr>
        </p:nvSpPr>
        <p:spPr>
          <a:xfrm>
            <a:off x="457200" y="6394450"/>
            <a:ext cx="1066800" cy="320675"/>
          </a:xfrm>
        </p:spPr>
        <p:txBody>
          <a:bodyPr/>
          <a:lstStyle/>
          <a:p>
            <a:pPr>
              <a:defRPr/>
            </a:pPr>
            <a:fld id="{69FD3D1A-0D38-4598-866C-717764701D98}" type="slidenum">
              <a:rPr lang="en-US" smtClean="0">
                <a:latin typeface="Times New Roman" pitchFamily="18" charset="0"/>
                <a:cs typeface="Times New Roman" pitchFamily="18" charset="0"/>
              </a:rPr>
              <a:pPr>
                <a:defRPr/>
              </a:pPr>
              <a:t>19</a:t>
            </a:fld>
            <a:endParaRPr lang="en-US">
              <a:latin typeface="Times New Roman" pitchFamily="18" charset="0"/>
              <a:cs typeface="Times New Roman" pitchFamily="18" charset="0"/>
            </a:endParaRPr>
          </a:p>
        </p:txBody>
      </p:sp>
      <p:pic>
        <p:nvPicPr>
          <p:cNvPr id="1018881" name="Picture 1"/>
          <p:cNvPicPr>
            <a:picLocks noChangeAspect="1" noChangeArrowheads="1"/>
          </p:cNvPicPr>
          <p:nvPr/>
        </p:nvPicPr>
        <p:blipFill>
          <a:blip r:embed="rId2" cstate="print"/>
          <a:srcRect/>
          <a:stretch>
            <a:fillRect/>
          </a:stretch>
        </p:blipFill>
        <p:spPr bwMode="auto">
          <a:xfrm>
            <a:off x="304800" y="2819400"/>
            <a:ext cx="7924800" cy="19157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latin typeface="Times New Roman" pitchFamily="18" charset="0"/>
                <a:cs typeface="Times New Roman" pitchFamily="18" charset="0"/>
              </a:rPr>
              <a:t>Mining High-Dimensional Data</a:t>
            </a:r>
          </a:p>
        </p:txBody>
      </p:sp>
      <p:pic>
        <p:nvPicPr>
          <p:cNvPr id="7" name="Picture 7" descr="whole"/>
          <p:cNvPicPr>
            <a:picLocks noChangeAspect="1" noChangeArrowheads="1"/>
          </p:cNvPicPr>
          <p:nvPr/>
        </p:nvPicPr>
        <p:blipFill>
          <a:blip r:embed="rId3" cstate="print"/>
          <a:srcRect/>
          <a:stretch>
            <a:fillRect/>
          </a:stretch>
        </p:blipFill>
        <p:spPr bwMode="auto">
          <a:xfrm>
            <a:off x="293075" y="1282461"/>
            <a:ext cx="2604754" cy="2590800"/>
          </a:xfrm>
          <a:prstGeom prst="rect">
            <a:avLst/>
          </a:prstGeom>
          <a:noFill/>
          <a:ln w="9525">
            <a:noFill/>
            <a:miter lim="800000"/>
            <a:headEnd/>
            <a:tailEnd/>
          </a:ln>
        </p:spPr>
      </p:pic>
      <p:pic>
        <p:nvPicPr>
          <p:cNvPr id="8" name="Content Placeholder 3" descr="PET_brain_images.jpg"/>
          <p:cNvPicPr>
            <a:picLocks noChangeAspect="1"/>
          </p:cNvPicPr>
          <p:nvPr/>
        </p:nvPicPr>
        <p:blipFill>
          <a:blip r:embed="rId4" cstate="print"/>
          <a:srcRect/>
          <a:stretch>
            <a:fillRect/>
          </a:stretch>
        </p:blipFill>
        <p:spPr bwMode="auto">
          <a:xfrm>
            <a:off x="175845" y="3972906"/>
            <a:ext cx="3200400" cy="2387600"/>
          </a:xfrm>
          <a:prstGeom prst="rect">
            <a:avLst/>
          </a:prstGeom>
          <a:noFill/>
          <a:ln w="9525">
            <a:noFill/>
            <a:miter lim="800000"/>
            <a:headEnd/>
            <a:tailEnd/>
          </a:ln>
        </p:spPr>
      </p:pic>
      <p:pic>
        <p:nvPicPr>
          <p:cNvPr id="9" name="Picture 8" descr="See full size image"/>
          <p:cNvPicPr>
            <a:picLocks noChangeAspect="1" noChangeArrowheads="1"/>
          </p:cNvPicPr>
          <p:nvPr/>
        </p:nvPicPr>
        <p:blipFill>
          <a:blip r:embed="rId5" cstate="print"/>
          <a:srcRect/>
          <a:stretch>
            <a:fillRect/>
          </a:stretch>
        </p:blipFill>
        <p:spPr bwMode="auto">
          <a:xfrm>
            <a:off x="3640010" y="1458306"/>
            <a:ext cx="2332673" cy="2362200"/>
          </a:xfrm>
          <a:prstGeom prst="rect">
            <a:avLst/>
          </a:prstGeom>
          <a:noFill/>
          <a:ln w="9525">
            <a:noFill/>
            <a:miter lim="800000"/>
            <a:headEnd/>
            <a:tailEnd/>
          </a:ln>
        </p:spPr>
      </p:pic>
      <p:pic>
        <p:nvPicPr>
          <p:cNvPr id="10" name="Picture 13" descr="align"/>
          <p:cNvPicPr>
            <a:picLocks noChangeAspect="1" noChangeArrowheads="1"/>
          </p:cNvPicPr>
          <p:nvPr/>
        </p:nvPicPr>
        <p:blipFill>
          <a:blip r:embed="rId6" cstate="print"/>
          <a:srcRect/>
          <a:stretch>
            <a:fillRect/>
          </a:stretch>
        </p:blipFill>
        <p:spPr bwMode="auto">
          <a:xfrm>
            <a:off x="3681040" y="4101861"/>
            <a:ext cx="2286000" cy="2286000"/>
          </a:xfrm>
          <a:prstGeom prst="rect">
            <a:avLst/>
          </a:prstGeom>
          <a:noFill/>
        </p:spPr>
      </p:pic>
      <p:pic>
        <p:nvPicPr>
          <p:cNvPr id="205825" name="Picture 1"/>
          <p:cNvPicPr>
            <a:picLocks noChangeAspect="1" noChangeArrowheads="1"/>
          </p:cNvPicPr>
          <p:nvPr/>
        </p:nvPicPr>
        <p:blipFill>
          <a:blip r:embed="rId7" cstate="print"/>
          <a:srcRect/>
          <a:stretch>
            <a:fillRect/>
          </a:stretch>
        </p:blipFill>
        <p:spPr bwMode="auto">
          <a:xfrm>
            <a:off x="6280139" y="1511061"/>
            <a:ext cx="2652841" cy="2209800"/>
          </a:xfrm>
          <a:prstGeom prst="rect">
            <a:avLst/>
          </a:prstGeom>
          <a:noFill/>
          <a:ln w="9525">
            <a:noFill/>
            <a:miter lim="800000"/>
            <a:headEnd/>
            <a:tailEnd/>
          </a:ln>
        </p:spPr>
      </p:pic>
      <p:pic>
        <p:nvPicPr>
          <p:cNvPr id="205826" name="Picture 2"/>
          <p:cNvPicPr>
            <a:picLocks noChangeAspect="1" noChangeArrowheads="1"/>
          </p:cNvPicPr>
          <p:nvPr/>
        </p:nvPicPr>
        <p:blipFill>
          <a:blip r:embed="rId8" cstate="print"/>
          <a:srcRect/>
          <a:stretch>
            <a:fillRect/>
          </a:stretch>
        </p:blipFill>
        <p:spPr bwMode="auto">
          <a:xfrm>
            <a:off x="6277705" y="4142891"/>
            <a:ext cx="2652841" cy="2209800"/>
          </a:xfrm>
          <a:prstGeom prst="rect">
            <a:avLst/>
          </a:prstGeom>
          <a:noFill/>
          <a:ln w="9525">
            <a:noFill/>
            <a:miter lim="800000"/>
            <a:headEnd/>
            <a:tailEnd/>
          </a:ln>
        </p:spPr>
      </p:pic>
      <p:sp>
        <p:nvSpPr>
          <p:cNvPr id="11" name="Slide Number Placeholder 10"/>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5825"/>
                                        </p:tgtEl>
                                        <p:attrNameLst>
                                          <p:attrName>style.visibility</p:attrName>
                                        </p:attrNameLst>
                                      </p:cBhvr>
                                      <p:to>
                                        <p:strVal val="visible"/>
                                      </p:to>
                                    </p:set>
                                    <p:animEffect transition="in" filter="blinds(horizontal)">
                                      <p:cBhvr>
                                        <p:cTn id="15" dur="500"/>
                                        <p:tgtEl>
                                          <p:spTgt spid="205825"/>
                                        </p:tgtEl>
                                      </p:cBhvr>
                                    </p:animEffect>
                                  </p:childTnLst>
                                </p:cTn>
                              </p:par>
                              <p:par>
                                <p:cTn id="16" presetID="3" presetClass="entr" presetSubtype="10" fill="hold" nodeType="withEffect">
                                  <p:stCondLst>
                                    <p:cond delay="0"/>
                                  </p:stCondLst>
                                  <p:childTnLst>
                                    <p:set>
                                      <p:cBhvr>
                                        <p:cTn id="17" dur="1" fill="hold">
                                          <p:stCondLst>
                                            <p:cond delay="0"/>
                                          </p:stCondLst>
                                        </p:cTn>
                                        <p:tgtEl>
                                          <p:spTgt spid="205826"/>
                                        </p:tgtEl>
                                        <p:attrNameLst>
                                          <p:attrName>style.visibility</p:attrName>
                                        </p:attrNameLst>
                                      </p:cBhvr>
                                      <p:to>
                                        <p:strVal val="visible"/>
                                      </p:to>
                                    </p:set>
                                    <p:animEffect transition="in" filter="blinds(horizontal)">
                                      <p:cBhvr>
                                        <p:cTn id="18"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1634" name="Picture 2"/>
          <p:cNvPicPr>
            <a:picLocks noChangeAspect="1" noChangeArrowheads="1"/>
          </p:cNvPicPr>
          <p:nvPr/>
        </p:nvPicPr>
        <p:blipFill>
          <a:blip r:embed="rId2" cstate="print"/>
          <a:srcRect/>
          <a:stretch>
            <a:fillRect/>
          </a:stretch>
        </p:blipFill>
        <p:spPr bwMode="auto">
          <a:xfrm>
            <a:off x="533400" y="762000"/>
            <a:ext cx="8010552" cy="5434012"/>
          </a:xfrm>
          <a:prstGeom prst="rect">
            <a:avLst/>
          </a:prstGeom>
          <a:noFill/>
          <a:ln w="9525">
            <a:noFill/>
            <a:miter lim="800000"/>
            <a:headEnd/>
            <a:tailEnd/>
          </a:ln>
          <a:effectLst/>
        </p:spPr>
      </p:pic>
      <p:sp>
        <p:nvSpPr>
          <p:cNvPr id="3" name="Rectangle 2"/>
          <p:cNvSpPr/>
          <p:nvPr/>
        </p:nvSpPr>
        <p:spPr>
          <a:xfrm>
            <a:off x="2836653" y="5257800"/>
            <a:ext cx="33528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21</a:t>
            </a:fld>
            <a:endParaRPr lang="en-US">
              <a:latin typeface="Times New Roman" pitchFamily="18" charset="0"/>
              <a:cs typeface="Times New Roman" pitchFamily="18" charset="0"/>
            </a:endParaRPr>
          </a:p>
        </p:txBody>
      </p:sp>
      <p:grpSp>
        <p:nvGrpSpPr>
          <p:cNvPr id="23" name="Group 34"/>
          <p:cNvGrpSpPr/>
          <p:nvPr/>
        </p:nvGrpSpPr>
        <p:grpSpPr>
          <a:xfrm>
            <a:off x="457200" y="1371600"/>
            <a:ext cx="1371600" cy="1143000"/>
            <a:chOff x="457200" y="1371600"/>
            <a:chExt cx="1371600" cy="1143000"/>
          </a:xfrm>
        </p:grpSpPr>
        <p:pic>
          <p:nvPicPr>
            <p:cNvPr id="5" name="Picture 4"/>
            <p:cNvPicPr>
              <a:picLocks noChangeAspect="1" noChangeArrowheads="1"/>
            </p:cNvPicPr>
            <p:nvPr/>
          </p:nvPicPr>
          <p:blipFill>
            <a:blip r:embed="rId2" cstate="print"/>
            <a:srcRect/>
            <a:stretch>
              <a:fillRect/>
            </a:stretch>
          </p:blipFill>
          <p:spPr bwMode="auto">
            <a:xfrm>
              <a:off x="762000" y="1752600"/>
              <a:ext cx="685799" cy="685799"/>
            </a:xfrm>
            <a:prstGeom prst="rect">
              <a:avLst/>
            </a:prstGeom>
            <a:noFill/>
            <a:ln w="9525">
              <a:noFill/>
              <a:miter lim="800000"/>
              <a:headEnd/>
              <a:tailEnd/>
            </a:ln>
            <a:effectLst/>
          </p:spPr>
        </p:pic>
        <p:sp>
          <p:nvSpPr>
            <p:cNvPr id="6" name="TextBox 5"/>
            <p:cNvSpPr txBox="1"/>
            <p:nvPr/>
          </p:nvSpPr>
          <p:spPr>
            <a:xfrm>
              <a:off x="609600" y="1371600"/>
              <a:ext cx="1219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test image</a:t>
              </a:r>
              <a:endParaRPr lang="en-US" dirty="0">
                <a:latin typeface="Times New Roman" pitchFamily="18" charset="0"/>
                <a:cs typeface="Times New Roman" pitchFamily="18" charset="0"/>
              </a:endParaRPr>
            </a:p>
          </p:txBody>
        </p:sp>
        <p:sp>
          <p:nvSpPr>
            <p:cNvPr id="9" name="Rectangle 8"/>
            <p:cNvSpPr/>
            <p:nvPr/>
          </p:nvSpPr>
          <p:spPr>
            <a:xfrm>
              <a:off x="457200" y="1371600"/>
              <a:ext cx="12954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grpSp>
        <p:nvGrpSpPr>
          <p:cNvPr id="26" name="Group 35"/>
          <p:cNvGrpSpPr/>
          <p:nvPr/>
        </p:nvGrpSpPr>
        <p:grpSpPr>
          <a:xfrm>
            <a:off x="2514600" y="1383268"/>
            <a:ext cx="6019800" cy="1131332"/>
            <a:chOff x="2514600" y="1383268"/>
            <a:chExt cx="6019800" cy="1131332"/>
          </a:xfrm>
        </p:grpSpPr>
        <p:pic>
          <p:nvPicPr>
            <p:cNvPr id="3" name="Picture 1"/>
            <p:cNvPicPr>
              <a:picLocks noChangeAspect="1" noChangeArrowheads="1"/>
            </p:cNvPicPr>
            <p:nvPr/>
          </p:nvPicPr>
          <p:blipFill>
            <a:blip r:embed="rId3" cstate="print"/>
            <a:srcRect/>
            <a:stretch>
              <a:fillRect/>
            </a:stretch>
          </p:blipFill>
          <p:spPr bwMode="auto">
            <a:xfrm>
              <a:off x="5943600" y="1752600"/>
              <a:ext cx="2514600" cy="609171"/>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a:stretch>
              <a:fillRect/>
            </a:stretch>
          </p:blipFill>
          <p:spPr bwMode="auto">
            <a:xfrm>
              <a:off x="2667000" y="1714500"/>
              <a:ext cx="2590800" cy="647700"/>
            </a:xfrm>
            <a:prstGeom prst="rect">
              <a:avLst/>
            </a:prstGeom>
            <a:noFill/>
            <a:ln w="9525">
              <a:noFill/>
              <a:miter lim="800000"/>
              <a:headEnd/>
              <a:tailEnd/>
            </a:ln>
            <a:effectLst/>
          </p:spPr>
        </p:pic>
        <p:sp>
          <p:nvSpPr>
            <p:cNvPr id="7" name="TextBox 6"/>
            <p:cNvSpPr txBox="1"/>
            <p:nvPr/>
          </p:nvSpPr>
          <p:spPr>
            <a:xfrm>
              <a:off x="4419600" y="1383268"/>
              <a:ext cx="2057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training images</a:t>
              </a:r>
              <a:endParaRPr lang="en-US" dirty="0">
                <a:latin typeface="Times New Roman" pitchFamily="18" charset="0"/>
                <a:cs typeface="Times New Roman" pitchFamily="18" charset="0"/>
              </a:endParaRPr>
            </a:p>
          </p:txBody>
        </p:sp>
        <p:sp>
          <p:nvSpPr>
            <p:cNvPr id="8" name="TextBox 7"/>
            <p:cNvSpPr txBox="1"/>
            <p:nvPr/>
          </p:nvSpPr>
          <p:spPr>
            <a:xfrm>
              <a:off x="5334000" y="1828800"/>
              <a:ext cx="533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0" name="Rectangle 9"/>
            <p:cNvSpPr/>
            <p:nvPr/>
          </p:nvSpPr>
          <p:spPr>
            <a:xfrm>
              <a:off x="2514600" y="1447800"/>
              <a:ext cx="6019800" cy="1066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pic>
        <p:nvPicPr>
          <p:cNvPr id="22" name="Picture 3"/>
          <p:cNvPicPr>
            <a:picLocks noChangeAspect="1" noChangeArrowheads="1"/>
          </p:cNvPicPr>
          <p:nvPr/>
        </p:nvPicPr>
        <p:blipFill>
          <a:blip r:embed="rId5" cstate="print"/>
          <a:srcRect/>
          <a:stretch>
            <a:fillRect/>
          </a:stretch>
        </p:blipFill>
        <p:spPr bwMode="auto">
          <a:xfrm>
            <a:off x="6553200" y="2819400"/>
            <a:ext cx="609600" cy="2362200"/>
          </a:xfrm>
          <a:prstGeom prst="rect">
            <a:avLst/>
          </a:prstGeom>
          <a:noFill/>
          <a:ln w="9525">
            <a:noFill/>
            <a:miter lim="800000"/>
            <a:headEnd/>
            <a:tailEnd/>
          </a:ln>
        </p:spPr>
      </p:pic>
      <p:sp>
        <p:nvSpPr>
          <p:cNvPr id="24" name="TextBox 23"/>
          <p:cNvSpPr txBox="1"/>
          <p:nvPr/>
        </p:nvSpPr>
        <p:spPr>
          <a:xfrm>
            <a:off x="6019800" y="3657600"/>
            <a:ext cx="457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grpSp>
        <p:nvGrpSpPr>
          <p:cNvPr id="29" name="Group 31"/>
          <p:cNvGrpSpPr/>
          <p:nvPr/>
        </p:nvGrpSpPr>
        <p:grpSpPr>
          <a:xfrm>
            <a:off x="762000" y="2600325"/>
            <a:ext cx="609600" cy="2505075"/>
            <a:chOff x="762000" y="3057525"/>
            <a:chExt cx="685800" cy="3124200"/>
          </a:xfrm>
        </p:grpSpPr>
        <p:sp>
          <p:nvSpPr>
            <p:cNvPr id="11" name="Rectangle 10"/>
            <p:cNvSpPr/>
            <p:nvPr/>
          </p:nvSpPr>
          <p:spPr>
            <a:xfrm>
              <a:off x="990600" y="3743325"/>
              <a:ext cx="228600" cy="2286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2" name="Down Arrow 11"/>
            <p:cNvSpPr/>
            <p:nvPr/>
          </p:nvSpPr>
          <p:spPr>
            <a:xfrm>
              <a:off x="990600" y="3057525"/>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5" name="Rectangle 24"/>
            <p:cNvSpPr/>
            <p:nvPr/>
          </p:nvSpPr>
          <p:spPr>
            <a:xfrm>
              <a:off x="762000" y="3667125"/>
              <a:ext cx="685800"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grpSp>
        <p:nvGrpSpPr>
          <p:cNvPr id="30" name="Group 32"/>
          <p:cNvGrpSpPr/>
          <p:nvPr/>
        </p:nvGrpSpPr>
        <p:grpSpPr>
          <a:xfrm>
            <a:off x="2590800" y="2600325"/>
            <a:ext cx="3124200" cy="2505075"/>
            <a:chOff x="2590800" y="3057525"/>
            <a:chExt cx="3505200" cy="3200400"/>
          </a:xfrm>
        </p:grpSpPr>
        <p:grpSp>
          <p:nvGrpSpPr>
            <p:cNvPr id="1127424" name="Group 28"/>
            <p:cNvGrpSpPr/>
            <p:nvPr/>
          </p:nvGrpSpPr>
          <p:grpSpPr>
            <a:xfrm>
              <a:off x="2590800" y="3667125"/>
              <a:ext cx="3505200" cy="2590800"/>
              <a:chOff x="2590800" y="2819400"/>
              <a:chExt cx="3505200" cy="2590800"/>
            </a:xfrm>
          </p:grpSpPr>
          <p:sp>
            <p:nvSpPr>
              <p:cNvPr id="13" name="Rectangle 12"/>
              <p:cNvSpPr/>
              <p:nvPr/>
            </p:nvSpPr>
            <p:spPr>
              <a:xfrm>
                <a:off x="2895600" y="2895600"/>
                <a:ext cx="228600" cy="2286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4" name="Rectangle 13"/>
              <p:cNvSpPr/>
              <p:nvPr/>
            </p:nvSpPr>
            <p:spPr>
              <a:xfrm>
                <a:off x="3200400" y="2895600"/>
                <a:ext cx="228600" cy="22860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5" name="Rectangle 14"/>
              <p:cNvSpPr/>
              <p:nvPr/>
            </p:nvSpPr>
            <p:spPr>
              <a:xfrm>
                <a:off x="3505200" y="2895600"/>
                <a:ext cx="228600" cy="2286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6" name="Rectangle 15"/>
              <p:cNvSpPr/>
              <p:nvPr/>
            </p:nvSpPr>
            <p:spPr>
              <a:xfrm>
                <a:off x="3810000" y="2895600"/>
                <a:ext cx="228600" cy="2286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7" name="TextBox 16"/>
              <p:cNvSpPr txBox="1"/>
              <p:nvPr/>
            </p:nvSpPr>
            <p:spPr>
              <a:xfrm>
                <a:off x="4191000" y="3581399"/>
                <a:ext cx="533400" cy="471846"/>
              </a:xfrm>
              <a:prstGeom prst="rect">
                <a:avLst/>
              </a:prstGeom>
              <a:noFill/>
            </p:spPr>
            <p:txBody>
              <a:bodyPr wrap="square" rtlCol="0">
                <a:spAutoFit/>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8" name="Rectangle 17"/>
              <p:cNvSpPr/>
              <p:nvPr/>
            </p:nvSpPr>
            <p:spPr>
              <a:xfrm>
                <a:off x="4572000" y="2895600"/>
                <a:ext cx="228600" cy="2286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9" name="Rectangle 18"/>
              <p:cNvSpPr/>
              <p:nvPr/>
            </p:nvSpPr>
            <p:spPr>
              <a:xfrm>
                <a:off x="4876800" y="2895600"/>
                <a:ext cx="228600" cy="2286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0" name="Rectangle 19"/>
              <p:cNvSpPr/>
              <p:nvPr/>
            </p:nvSpPr>
            <p:spPr>
              <a:xfrm>
                <a:off x="5181600" y="2895600"/>
                <a:ext cx="228600" cy="2286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1" name="Rectangle 20"/>
              <p:cNvSpPr/>
              <p:nvPr/>
            </p:nvSpPr>
            <p:spPr>
              <a:xfrm>
                <a:off x="5486400" y="2895600"/>
                <a:ext cx="228600" cy="2286000"/>
              </a:xfrm>
              <a:prstGeom prst="rect">
                <a:avLst/>
              </a:prstGeom>
              <a:solidFill>
                <a:schemeClr val="tx2">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7" name="Rectangle 26"/>
              <p:cNvSpPr/>
              <p:nvPr/>
            </p:nvSpPr>
            <p:spPr>
              <a:xfrm>
                <a:off x="2590800" y="2819400"/>
                <a:ext cx="3505200" cy="2590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sp>
          <p:nvSpPr>
            <p:cNvPr id="28" name="Down Arrow 27"/>
            <p:cNvSpPr/>
            <p:nvPr/>
          </p:nvSpPr>
          <p:spPr>
            <a:xfrm>
              <a:off x="4343400" y="3057525"/>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pic>
        <p:nvPicPr>
          <p:cNvPr id="1127426" name="Picture 2"/>
          <p:cNvPicPr>
            <a:picLocks noChangeAspect="1" noChangeArrowheads="1"/>
          </p:cNvPicPr>
          <p:nvPr/>
        </p:nvPicPr>
        <p:blipFill>
          <a:blip r:embed="rId6" cstate="print"/>
          <a:srcRect/>
          <a:stretch>
            <a:fillRect/>
          </a:stretch>
        </p:blipFill>
        <p:spPr bwMode="auto">
          <a:xfrm>
            <a:off x="1752600" y="3657600"/>
            <a:ext cx="352425" cy="342900"/>
          </a:xfrm>
          <a:prstGeom prst="rect">
            <a:avLst/>
          </a:prstGeom>
          <a:noFill/>
          <a:ln w="9525">
            <a:noFill/>
            <a:miter lim="800000"/>
            <a:headEnd/>
            <a:tailEnd/>
          </a:ln>
          <a:effectLst/>
        </p:spPr>
      </p:pic>
      <p:sp>
        <p:nvSpPr>
          <p:cNvPr id="31" name="Title 1"/>
          <p:cNvSpPr txBox="1">
            <a:spLocks/>
          </p:cNvSpPr>
          <p:nvPr/>
        </p:nvSpPr>
        <p:spPr>
          <a:xfrm>
            <a:off x="457200" y="381000"/>
            <a:ext cx="8229600" cy="6096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smtClean="0">
                <a:ln>
                  <a:noFill/>
                </a:ln>
                <a:solidFill>
                  <a:srgbClr val="951F34"/>
                </a:solidFill>
                <a:effectLst/>
                <a:uLnTx/>
                <a:uFillTx/>
                <a:latin typeface="Times New Roman" pitchFamily="18" charset="0"/>
                <a:ea typeface="+mj-ea"/>
                <a:cs typeface="Times New Roman" pitchFamily="18" charset="0"/>
              </a:rPr>
              <a:t>Application: Face Recognition</a:t>
            </a:r>
            <a:br>
              <a:rPr kumimoji="0" lang="en-US" sz="3600" b="1" i="0" u="none" strike="noStrike" kern="0" cap="none" spc="0" normalizeH="0" baseline="0" noProof="0" dirty="0" smtClean="0">
                <a:ln>
                  <a:noFill/>
                </a:ln>
                <a:solidFill>
                  <a:srgbClr val="951F34"/>
                </a:solidFill>
                <a:effectLst/>
                <a:uLnTx/>
                <a:uFillTx/>
                <a:latin typeface="Times New Roman" pitchFamily="18" charset="0"/>
                <a:ea typeface="+mj-ea"/>
                <a:cs typeface="Times New Roman" pitchFamily="18" charset="0"/>
              </a:rPr>
            </a:br>
            <a:r>
              <a:rPr kumimoji="0" lang="en-US" sz="2000" b="0" i="0" u="none" strike="noStrike" kern="0" cap="none" spc="0" normalizeH="0" baseline="0" noProof="0" dirty="0" smtClean="0">
                <a:ln>
                  <a:noFill/>
                </a:ln>
                <a:solidFill>
                  <a:srgbClr val="951F34"/>
                </a:solidFill>
                <a:effectLst/>
                <a:uLnTx/>
                <a:uFillTx/>
                <a:latin typeface="Times New Roman" pitchFamily="18" charset="0"/>
                <a:ea typeface="+mj-ea"/>
                <a:cs typeface="Times New Roman" pitchFamily="18" charset="0"/>
              </a:rPr>
              <a:t>(Wright et al. 2009)</a:t>
            </a:r>
            <a:endParaRPr kumimoji="0" lang="en-US" sz="3600" b="1" i="0" u="none" strike="noStrike" kern="0" cap="none" spc="0" normalizeH="0" baseline="0" noProof="0" dirty="0" smtClean="0">
              <a:ln>
                <a:noFill/>
              </a:ln>
              <a:solidFill>
                <a:srgbClr val="951F34"/>
              </a:solidFill>
              <a:effectLst/>
              <a:uLnTx/>
              <a:uFillTx/>
              <a:latin typeface="Times New Roman" pitchFamily="18" charset="0"/>
              <a:ea typeface="+mj-ea"/>
              <a:cs typeface="Times New Roman" pitchFamily="18" charset="0"/>
            </a:endParaRPr>
          </a:p>
        </p:txBody>
      </p:sp>
      <p:sp>
        <p:nvSpPr>
          <p:cNvPr id="34" name="TextBox 33"/>
          <p:cNvSpPr txBox="1"/>
          <p:nvPr/>
        </p:nvSpPr>
        <p:spPr>
          <a:xfrm>
            <a:off x="685800" y="5486400"/>
            <a:ext cx="7010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Use the computed sparse coefficients for classification</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ox(i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par>
                                <p:cTn id="21" presetID="3" presetClass="entr" presetSubtype="10" fill="hold" nodeType="withEffect">
                                  <p:stCondLst>
                                    <p:cond delay="0"/>
                                  </p:stCondLst>
                                  <p:childTnLst>
                                    <p:set>
                                      <p:cBhvr>
                                        <p:cTn id="22" dur="1" fill="hold">
                                          <p:stCondLst>
                                            <p:cond delay="0"/>
                                          </p:stCondLst>
                                        </p:cTn>
                                        <p:tgtEl>
                                          <p:spTgt spid="1127426"/>
                                        </p:tgtEl>
                                        <p:attrNameLst>
                                          <p:attrName>style.visibility</p:attrName>
                                        </p:attrNameLst>
                                      </p:cBhvr>
                                      <p:to>
                                        <p:strVal val="visible"/>
                                      </p:to>
                                    </p:set>
                                    <p:animEffect transition="in" filter="blinds(horizontal)">
                                      <p:cBhvr>
                                        <p:cTn id="23" dur="500"/>
                                        <p:tgtEl>
                                          <p:spTgt spid="112742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ox(in)">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a:xfrm>
            <a:off x="457200" y="619665"/>
            <a:ext cx="8229600" cy="609600"/>
          </a:xfrm>
        </p:spPr>
        <p:txBody>
          <a:bodyPr/>
          <a:lstStyle/>
          <a:p>
            <a:pPr eaLnBrk="1" hangingPunct="1"/>
            <a:r>
              <a:rPr lang="en-US" dirty="0" smtClean="0">
                <a:latin typeface="Times New Roman" pitchFamily="18" charset="0"/>
                <a:cs typeface="Times New Roman" pitchFamily="18" charset="0"/>
              </a:rPr>
              <a:t>Application: Biomedical Informatics</a:t>
            </a:r>
            <a:br>
              <a:rPr lang="en-US" dirty="0" smtClean="0">
                <a:latin typeface="Times New Roman" pitchFamily="18" charset="0"/>
                <a:cs typeface="Times New Roman" pitchFamily="18" charset="0"/>
              </a:rPr>
            </a:br>
            <a:r>
              <a:rPr lang="en-US" sz="2000" b="0" dirty="0" smtClean="0">
                <a:latin typeface="Times New Roman" pitchFamily="18" charset="0"/>
                <a:ea typeface="ヒラギノ角ゴ Pro W3"/>
                <a:cs typeface="Times New Roman" pitchFamily="18" charset="0"/>
              </a:rPr>
              <a:t> (Sun et al. 2009)</a:t>
            </a:r>
            <a:endParaRPr lang="en-US" dirty="0" smtClean="0">
              <a:latin typeface="Times New Roman" pitchFamily="18" charset="0"/>
              <a:cs typeface="Times New Roman" pitchFamily="18" charset="0"/>
            </a:endParaRP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22</a:t>
            </a:fld>
            <a:endParaRPr lang="en-US">
              <a:latin typeface="Times New Roman" pitchFamily="18" charset="0"/>
              <a:cs typeface="Times New Roman" pitchFamily="18" charset="0"/>
            </a:endParaRPr>
          </a:p>
        </p:txBody>
      </p:sp>
      <p:sp>
        <p:nvSpPr>
          <p:cNvPr id="7" name="Rectangle 6"/>
          <p:cNvSpPr/>
          <p:nvPr/>
        </p:nvSpPr>
        <p:spPr>
          <a:xfrm>
            <a:off x="322053" y="6029865"/>
            <a:ext cx="8752935" cy="369332"/>
          </a:xfrm>
          <a:prstGeom prst="rect">
            <a:avLst/>
          </a:prstGeom>
        </p:spPr>
        <p:txBody>
          <a:bodyPr wrap="square">
            <a:spAutoFit/>
          </a:bodyPr>
          <a:lstStyle/>
          <a:p>
            <a:pPr eaLnBrk="1" hangingPunct="1"/>
            <a:r>
              <a:rPr lang="en-US" dirty="0" smtClean="0">
                <a:latin typeface="Times New Roman" pitchFamily="18" charset="0"/>
                <a:cs typeface="Times New Roman" pitchFamily="18" charset="0"/>
              </a:rPr>
              <a:t>Elucidate a Magnetic Resonance Imaging-Based  </a:t>
            </a:r>
            <a:r>
              <a:rPr lang="en-US" dirty="0" err="1" smtClean="0">
                <a:latin typeface="Times New Roman" pitchFamily="18" charset="0"/>
                <a:cs typeface="Times New Roman" pitchFamily="18" charset="0"/>
              </a:rPr>
              <a:t>Neuroanatomic</a:t>
            </a:r>
            <a:r>
              <a:rPr lang="en-US" dirty="0" smtClean="0">
                <a:latin typeface="Times New Roman" pitchFamily="18" charset="0"/>
                <a:cs typeface="Times New Roman" pitchFamily="18" charset="0"/>
              </a:rPr>
              <a:t> Biomarker for Psychosis</a:t>
            </a:r>
          </a:p>
        </p:txBody>
      </p:sp>
      <p:pic>
        <p:nvPicPr>
          <p:cNvPr id="1014786" name="Picture 2"/>
          <p:cNvPicPr>
            <a:picLocks noChangeAspect="1" noChangeArrowheads="1"/>
          </p:cNvPicPr>
          <p:nvPr/>
        </p:nvPicPr>
        <p:blipFill>
          <a:blip r:embed="rId2" cstate="print"/>
          <a:srcRect/>
          <a:stretch>
            <a:fillRect/>
          </a:stretch>
        </p:blipFill>
        <p:spPr bwMode="auto">
          <a:xfrm>
            <a:off x="1020795" y="1517650"/>
            <a:ext cx="6638925" cy="442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dirty="0" smtClean="0">
                <a:latin typeface="Times New Roman" pitchFamily="18" charset="0"/>
                <a:cs typeface="Times New Roman" pitchFamily="18" charset="0"/>
              </a:rPr>
              <a:t>Application: Bioinformatics</a:t>
            </a:r>
          </a:p>
        </p:txBody>
      </p:sp>
      <p:sp>
        <p:nvSpPr>
          <p:cNvPr id="13315" name="Rectangle 3"/>
          <p:cNvSpPr>
            <a:spLocks noGrp="1" noChangeArrowheads="1"/>
          </p:cNvSpPr>
          <p:nvPr>
            <p:ph type="body" idx="4294967295"/>
          </p:nvPr>
        </p:nvSpPr>
        <p:spPr>
          <a:xfrm>
            <a:off x="457200" y="1752600"/>
            <a:ext cx="8382000" cy="4572000"/>
          </a:xfrm>
        </p:spPr>
        <p:txBody>
          <a:bodyPr/>
          <a:lstStyle/>
          <a:p>
            <a:pPr eaLnBrk="1" hangingPunct="1"/>
            <a:r>
              <a:rPr lang="en-US" sz="2600" dirty="0" smtClean="0">
                <a:latin typeface="Times New Roman" pitchFamily="18" charset="0"/>
                <a:cs typeface="Times New Roman" pitchFamily="18" charset="0"/>
              </a:rPr>
              <a:t>Genome-wide association analysis by Lasso penalized logistic regression. </a:t>
            </a:r>
            <a:r>
              <a:rPr lang="en-US" sz="2600" b="1" i="1" dirty="0" smtClean="0">
                <a:latin typeface="Times New Roman" pitchFamily="18" charset="0"/>
                <a:cs typeface="Times New Roman" pitchFamily="18" charset="0"/>
              </a:rPr>
              <a:t>Bioinformatics,</a:t>
            </a:r>
            <a:r>
              <a:rPr lang="en-US" sz="2600" dirty="0" smtClean="0">
                <a:latin typeface="Times New Roman" pitchFamily="18" charset="0"/>
                <a:cs typeface="Times New Roman" pitchFamily="18" charset="0"/>
              </a:rPr>
              <a:t> 2009.</a:t>
            </a:r>
          </a:p>
          <a:p>
            <a:pPr eaLnBrk="1" hangingPunct="1"/>
            <a:endParaRPr lang="en-US" sz="2600" dirty="0" smtClean="0">
              <a:latin typeface="Times New Roman" pitchFamily="18" charset="0"/>
              <a:cs typeface="Times New Roman" pitchFamily="18" charset="0"/>
            </a:endParaRPr>
          </a:p>
          <a:p>
            <a:pPr eaLnBrk="1" hangingPunct="1"/>
            <a:r>
              <a:rPr lang="en-US" sz="2600" dirty="0" smtClean="0">
                <a:latin typeface="Times New Roman" pitchFamily="18" charset="0"/>
                <a:cs typeface="Times New Roman" pitchFamily="18" charset="0"/>
              </a:rPr>
              <a:t>Detecting disease causing genes by LASSO-Pattern search algorithm.  </a:t>
            </a:r>
            <a:r>
              <a:rPr lang="en-US" sz="2600" b="1" i="1" dirty="0" smtClean="0">
                <a:latin typeface="Times New Roman" pitchFamily="18" charset="0"/>
                <a:cs typeface="Times New Roman" pitchFamily="18" charset="0"/>
              </a:rPr>
              <a:t>BMC Proceedings</a:t>
            </a:r>
            <a:r>
              <a:rPr lang="en-US" sz="2600" dirty="0" smtClean="0">
                <a:latin typeface="Times New Roman" pitchFamily="18" charset="0"/>
                <a:cs typeface="Times New Roman" pitchFamily="18" charset="0"/>
              </a:rPr>
              <a:t>, 2007.</a:t>
            </a:r>
          </a:p>
          <a:p>
            <a:pPr eaLnBrk="1" hangingPunct="1"/>
            <a:endParaRPr lang="en-US" sz="2600" dirty="0" smtClean="0">
              <a:latin typeface="Times New Roman" pitchFamily="18" charset="0"/>
              <a:cs typeface="Times New Roman" pitchFamily="18" charset="0"/>
            </a:endParaRPr>
          </a:p>
          <a:p>
            <a:pPr eaLnBrk="1" hangingPunct="1"/>
            <a:r>
              <a:rPr lang="en-US" sz="2600" dirty="0" smtClean="0">
                <a:latin typeface="Times New Roman" pitchFamily="18" charset="0"/>
                <a:cs typeface="Times New Roman" pitchFamily="18" charset="0"/>
              </a:rPr>
              <a:t>A simple and efficient algorithm for gene selection using sparse logistic regression. </a:t>
            </a:r>
            <a:r>
              <a:rPr lang="en-US" sz="2600" b="1" i="1" dirty="0" smtClean="0">
                <a:latin typeface="Times New Roman" pitchFamily="18" charset="0"/>
                <a:cs typeface="Times New Roman" pitchFamily="18" charset="0"/>
              </a:rPr>
              <a:t>Bioinformatics,</a:t>
            </a:r>
            <a:r>
              <a:rPr lang="en-US" sz="2600" dirty="0" smtClean="0">
                <a:latin typeface="Times New Roman" pitchFamily="18" charset="0"/>
                <a:cs typeface="Times New Roman" pitchFamily="18" charset="0"/>
              </a:rPr>
              <a:t> 2003.</a:t>
            </a:r>
          </a:p>
          <a:p>
            <a:pPr eaLnBrk="1" hangingPunct="1"/>
            <a:endParaRPr lang="en-US" sz="2600" dirty="0" smtClean="0">
              <a:latin typeface="Times New Roman" pitchFamily="18" charset="0"/>
              <a:cs typeface="Times New Roman" pitchFamily="18" charset="0"/>
            </a:endParaRPr>
          </a:p>
          <a:p>
            <a:pPr eaLnBrk="1" hangingPunct="1"/>
            <a:endParaRPr lang="en-US" sz="2600" dirty="0" smtClean="0">
              <a:latin typeface="Times New Roman" pitchFamily="18" charset="0"/>
              <a:cs typeface="Times New Roman" pitchFamily="18" charset="0"/>
            </a:endParaRPr>
          </a:p>
          <a:p>
            <a:pPr eaLnBrk="1" hangingPunct="1">
              <a:buNone/>
            </a:pPr>
            <a:endParaRPr lang="en-US" dirty="0" smtClean="0">
              <a:latin typeface="Times New Roman" pitchFamily="18" charset="0"/>
              <a:cs typeface="Times New Roman" pitchFamily="18" charset="0"/>
            </a:endParaRP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23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b="1" dirty="0" err="1" smtClean="0">
                <a:solidFill>
                  <a:srgbClr val="FF0000"/>
                </a:solidFill>
                <a:latin typeface="Times New Roman" pitchFamily="18" charset="0"/>
                <a:cs typeface="Times New Roman" pitchFamily="18" charset="0"/>
              </a:rPr>
              <a:t>Sparsity</a:t>
            </a:r>
            <a:r>
              <a:rPr lang="en-US" b="1" dirty="0" smtClean="0">
                <a:solidFill>
                  <a:srgbClr val="FF0000"/>
                </a:solidFill>
                <a:latin typeface="Times New Roman" pitchFamily="18" charset="0"/>
                <a:cs typeface="Times New Roman" pitchFamily="18" charset="0"/>
              </a:rPr>
              <a:t> via L</a:t>
            </a:r>
            <a:r>
              <a:rPr lang="en-US" b="1" baseline="-25000" dirty="0" smtClean="0">
                <a:solidFill>
                  <a:srgbClr val="FF0000"/>
                </a:solidFill>
                <a:latin typeface="Times New Roman" pitchFamily="18" charset="0"/>
                <a:cs typeface="Times New Roman" pitchFamily="18" charset="0"/>
              </a:rPr>
              <a:t>1</a:t>
            </a:r>
            <a:r>
              <a:rPr lang="en-US" b="1" dirty="0" smtClean="0">
                <a:solidFill>
                  <a:srgbClr val="FF0000"/>
                </a:solidFill>
                <a:latin typeface="Times New Roman" pitchFamily="18" charset="0"/>
                <a:cs typeface="Times New Roman" pitchFamily="18" charset="0"/>
              </a:rPr>
              <a:t>/</a:t>
            </a:r>
            <a:r>
              <a:rPr lang="en-US" b="1" dirty="0" err="1" smtClean="0">
                <a:solidFill>
                  <a:srgbClr val="FF0000"/>
                </a:solidFill>
                <a:latin typeface="Times New Roman" pitchFamily="18" charset="0"/>
                <a:cs typeface="Times New Roman" pitchFamily="18" charset="0"/>
              </a:rPr>
              <a:t>L</a:t>
            </a:r>
            <a:r>
              <a:rPr lang="en-US" b="1" i="1" baseline="-25000" dirty="0" err="1" smtClean="0">
                <a:solidFill>
                  <a:srgbClr val="FF0000"/>
                </a:solidFill>
                <a:latin typeface="Times New Roman" pitchFamily="18" charset="0"/>
                <a:cs typeface="Times New Roman" pitchFamily="18" charset="0"/>
              </a:rPr>
              <a:t>q</a:t>
            </a:r>
            <a:endParaRPr lang="en-US" b="1" dirty="0" smtClean="0">
              <a:solidFill>
                <a:srgbClr val="FF0000"/>
              </a:solidFill>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24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smtClean="0">
                <a:latin typeface="Times New Roman" pitchFamily="18" charset="0"/>
                <a:cs typeface="Times New Roman" pitchFamily="18" charset="0"/>
              </a:rPr>
              <a:t>From L</a:t>
            </a:r>
            <a:r>
              <a:rPr lang="en-US" baseline="-25000" smtClean="0">
                <a:latin typeface="Times New Roman" pitchFamily="18" charset="0"/>
                <a:cs typeface="Times New Roman" pitchFamily="18" charset="0"/>
              </a:rPr>
              <a:t>1 </a:t>
            </a:r>
            <a:r>
              <a:rPr lang="en-US" smtClean="0">
                <a:latin typeface="Times New Roman" pitchFamily="18" charset="0"/>
                <a:cs typeface="Times New Roman" pitchFamily="18" charset="0"/>
              </a:rPr>
              <a:t>to L</a:t>
            </a:r>
            <a:r>
              <a:rPr lang="en-US" baseline="-25000" smtClean="0">
                <a:latin typeface="Times New Roman" pitchFamily="18" charset="0"/>
                <a:cs typeface="Times New Roman" pitchFamily="18" charset="0"/>
              </a:rPr>
              <a:t>1</a:t>
            </a:r>
            <a:r>
              <a:rPr lang="en-US" smtClean="0">
                <a:latin typeface="Times New Roman" pitchFamily="18" charset="0"/>
                <a:cs typeface="Times New Roman" pitchFamily="18" charset="0"/>
              </a:rPr>
              <a:t>/L</a:t>
            </a:r>
            <a:r>
              <a:rPr lang="en-US" i="1" baseline="-25000" smtClean="0">
                <a:latin typeface="Times New Roman" pitchFamily="18" charset="0"/>
                <a:cs typeface="Times New Roman" pitchFamily="18" charset="0"/>
              </a:rPr>
              <a:t>q</a:t>
            </a:r>
            <a:r>
              <a:rPr lang="en-US" i="1" smtClean="0">
                <a:latin typeface="Times New Roman" pitchFamily="18" charset="0"/>
                <a:cs typeface="Times New Roman" pitchFamily="18" charset="0"/>
              </a:rPr>
              <a:t> </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q</a:t>
            </a:r>
            <a:r>
              <a:rPr lang="en-US" smtClean="0">
                <a:latin typeface="Times New Roman" pitchFamily="18" charset="0"/>
                <a:cs typeface="Times New Roman" pitchFamily="18" charset="0"/>
              </a:rPr>
              <a:t>&gt;1)?</a:t>
            </a:r>
          </a:p>
        </p:txBody>
      </p:sp>
      <p:grpSp>
        <p:nvGrpSpPr>
          <p:cNvPr id="2" name="Group 28"/>
          <p:cNvGrpSpPr>
            <a:grpSpLocks/>
          </p:cNvGrpSpPr>
          <p:nvPr/>
        </p:nvGrpSpPr>
        <p:grpSpPr bwMode="auto">
          <a:xfrm>
            <a:off x="0" y="2057400"/>
            <a:ext cx="914400" cy="3265488"/>
            <a:chOff x="304800" y="1535668"/>
            <a:chExt cx="914400" cy="3264932"/>
          </a:xfrm>
        </p:grpSpPr>
        <p:sp>
          <p:nvSpPr>
            <p:cNvPr id="70678" name="TextBox 4"/>
            <p:cNvSpPr txBox="1">
              <a:spLocks noChangeArrowheads="1"/>
            </p:cNvSpPr>
            <p:nvPr/>
          </p:nvSpPr>
          <p:spPr bwMode="auto">
            <a:xfrm>
              <a:off x="533400" y="1535668"/>
              <a:ext cx="6858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L</a:t>
              </a:r>
              <a:r>
                <a:rPr lang="en-US" baseline="-25000">
                  <a:latin typeface="Times New Roman" pitchFamily="18" charset="0"/>
                  <a:cs typeface="Times New Roman" pitchFamily="18" charset="0"/>
                </a:rPr>
                <a:t>1</a:t>
              </a:r>
              <a:endParaRPr lang="en-US">
                <a:latin typeface="Times New Roman" pitchFamily="18" charset="0"/>
                <a:cs typeface="Times New Roman" pitchFamily="18" charset="0"/>
              </a:endParaRPr>
            </a:p>
          </p:txBody>
        </p:sp>
        <p:pic>
          <p:nvPicPr>
            <p:cNvPr id="70679" name="Picture 3"/>
            <p:cNvPicPr>
              <a:picLocks noChangeAspect="1" noChangeArrowheads="1"/>
            </p:cNvPicPr>
            <p:nvPr/>
          </p:nvPicPr>
          <p:blipFill>
            <a:blip r:embed="rId3" cstate="print"/>
            <a:srcRect/>
            <a:stretch>
              <a:fillRect/>
            </a:stretch>
          </p:blipFill>
          <p:spPr bwMode="auto">
            <a:xfrm>
              <a:off x="304800" y="2144110"/>
              <a:ext cx="685800" cy="2656490"/>
            </a:xfrm>
            <a:prstGeom prst="rect">
              <a:avLst/>
            </a:prstGeom>
            <a:noFill/>
            <a:ln w="9525">
              <a:noFill/>
              <a:miter lim="800000"/>
              <a:headEnd/>
              <a:tailEnd/>
            </a:ln>
          </p:spPr>
        </p:pic>
      </p:grpSp>
      <p:grpSp>
        <p:nvGrpSpPr>
          <p:cNvPr id="3" name="Group 15"/>
          <p:cNvGrpSpPr>
            <a:grpSpLocks/>
          </p:cNvGrpSpPr>
          <p:nvPr/>
        </p:nvGrpSpPr>
        <p:grpSpPr bwMode="auto">
          <a:xfrm>
            <a:off x="4419600" y="1600200"/>
            <a:ext cx="3581400" cy="3249613"/>
            <a:chOff x="1371600" y="1524000"/>
            <a:chExt cx="3581400" cy="3249452"/>
          </a:xfrm>
        </p:grpSpPr>
        <p:sp>
          <p:nvSpPr>
            <p:cNvPr id="70676" name="TextBox 5"/>
            <p:cNvSpPr txBox="1">
              <a:spLocks noChangeArrowheads="1"/>
            </p:cNvSpPr>
            <p:nvPr/>
          </p:nvSpPr>
          <p:spPr bwMode="auto">
            <a:xfrm>
              <a:off x="2819400" y="1524000"/>
              <a:ext cx="10668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L</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/L</a:t>
              </a:r>
              <a:r>
                <a:rPr lang="en-US" i="1" baseline="-25000">
                  <a:latin typeface="Times New Roman" pitchFamily="18" charset="0"/>
                  <a:cs typeface="Times New Roman" pitchFamily="18" charset="0"/>
                </a:rPr>
                <a:t>q</a:t>
              </a:r>
            </a:p>
          </p:txBody>
        </p:sp>
        <p:pic>
          <p:nvPicPr>
            <p:cNvPr id="70677" name="Picture 4"/>
            <p:cNvPicPr>
              <a:picLocks noChangeAspect="1" noChangeArrowheads="1"/>
            </p:cNvPicPr>
            <p:nvPr/>
          </p:nvPicPr>
          <p:blipFill>
            <a:blip r:embed="rId4" cstate="print"/>
            <a:srcRect/>
            <a:stretch>
              <a:fillRect/>
            </a:stretch>
          </p:blipFill>
          <p:spPr bwMode="auto">
            <a:xfrm>
              <a:off x="1371600" y="2057400"/>
              <a:ext cx="3581400" cy="2716052"/>
            </a:xfrm>
            <a:prstGeom prst="rect">
              <a:avLst/>
            </a:prstGeom>
            <a:noFill/>
            <a:ln w="9525">
              <a:noFill/>
              <a:miter lim="800000"/>
              <a:headEnd/>
              <a:tailEnd/>
            </a:ln>
          </p:spPr>
        </p:pic>
      </p:grpSp>
      <p:grpSp>
        <p:nvGrpSpPr>
          <p:cNvPr id="16" name="Group 15"/>
          <p:cNvGrpSpPr>
            <a:grpSpLocks/>
          </p:cNvGrpSpPr>
          <p:nvPr/>
        </p:nvGrpSpPr>
        <p:grpSpPr bwMode="auto">
          <a:xfrm>
            <a:off x="1008954" y="2049524"/>
            <a:ext cx="1143000" cy="3265488"/>
            <a:chOff x="1676400" y="1828800"/>
            <a:chExt cx="1143000" cy="3266090"/>
          </a:xfrm>
        </p:grpSpPr>
        <p:pic>
          <p:nvPicPr>
            <p:cNvPr id="70674" name="Picture 4"/>
            <p:cNvPicPr>
              <a:picLocks noChangeAspect="1" noChangeArrowheads="1"/>
            </p:cNvPicPr>
            <p:nvPr/>
          </p:nvPicPr>
          <p:blipFill>
            <a:blip r:embed="rId5" cstate="print"/>
            <a:srcRect/>
            <a:stretch>
              <a:fillRect/>
            </a:stretch>
          </p:blipFill>
          <p:spPr bwMode="auto">
            <a:xfrm>
              <a:off x="1676400" y="2438400"/>
              <a:ext cx="685800" cy="2656490"/>
            </a:xfrm>
            <a:prstGeom prst="rect">
              <a:avLst/>
            </a:prstGeom>
            <a:noFill/>
            <a:ln w="9525">
              <a:noFill/>
              <a:miter lim="800000"/>
              <a:headEnd/>
              <a:tailEnd/>
            </a:ln>
          </p:spPr>
        </p:pic>
        <p:sp>
          <p:nvSpPr>
            <p:cNvPr id="70675" name="TextBox 5"/>
            <p:cNvSpPr txBox="1">
              <a:spLocks noChangeArrowheads="1"/>
            </p:cNvSpPr>
            <p:nvPr/>
          </p:nvSpPr>
          <p:spPr bwMode="auto">
            <a:xfrm>
              <a:off x="1752600" y="1828800"/>
              <a:ext cx="1066800" cy="369350"/>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L</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/L</a:t>
              </a:r>
              <a:r>
                <a:rPr lang="en-US" i="1" baseline="-25000">
                  <a:latin typeface="Times New Roman" pitchFamily="18" charset="0"/>
                  <a:cs typeface="Times New Roman" pitchFamily="18" charset="0"/>
                </a:rPr>
                <a:t>q</a:t>
              </a:r>
            </a:p>
          </p:txBody>
        </p:sp>
      </p:grpSp>
      <p:sp>
        <p:nvSpPr>
          <p:cNvPr id="13" name="Rectangle 12"/>
          <p:cNvSpPr/>
          <p:nvPr/>
        </p:nvSpPr>
        <p:spPr>
          <a:xfrm>
            <a:off x="1085154" y="2659124"/>
            <a:ext cx="609600" cy="762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4" name="Rectangle 13"/>
          <p:cNvSpPr/>
          <p:nvPr/>
        </p:nvSpPr>
        <p:spPr>
          <a:xfrm>
            <a:off x="1085154" y="3421124"/>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5" name="Rectangle 14"/>
          <p:cNvSpPr/>
          <p:nvPr/>
        </p:nvSpPr>
        <p:spPr>
          <a:xfrm>
            <a:off x="1085154" y="4335524"/>
            <a:ext cx="609600" cy="990600"/>
          </a:xfrm>
          <a:prstGeom prst="rect">
            <a:avLst/>
          </a:prstGeom>
          <a:noFill/>
          <a:ln>
            <a:solidFill>
              <a:srgbClr val="9F13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8" name="Rectangle 17"/>
          <p:cNvSpPr/>
          <p:nvPr/>
        </p:nvSpPr>
        <p:spPr>
          <a:xfrm>
            <a:off x="5105400" y="27432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9" name="Rectangle 18"/>
          <p:cNvSpPr/>
          <p:nvPr/>
        </p:nvSpPr>
        <p:spPr>
          <a:xfrm>
            <a:off x="5105400" y="29718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0" name="Rectangle 19"/>
          <p:cNvSpPr/>
          <p:nvPr/>
        </p:nvSpPr>
        <p:spPr>
          <a:xfrm>
            <a:off x="5105400" y="38862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1" name="Rectangle 20"/>
          <p:cNvSpPr/>
          <p:nvPr/>
        </p:nvSpPr>
        <p:spPr>
          <a:xfrm>
            <a:off x="5105400" y="41148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2" name="Rectangle 21"/>
          <p:cNvSpPr/>
          <p:nvPr/>
        </p:nvSpPr>
        <p:spPr>
          <a:xfrm>
            <a:off x="5105400" y="45720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3" name="Rectangle 22"/>
          <p:cNvSpPr/>
          <p:nvPr/>
        </p:nvSpPr>
        <p:spPr>
          <a:xfrm>
            <a:off x="5105400" y="34290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4" name="Rectangle 23"/>
          <p:cNvSpPr/>
          <p:nvPr/>
        </p:nvSpPr>
        <p:spPr>
          <a:xfrm>
            <a:off x="5105400" y="36576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5" name="Rectangle 24"/>
          <p:cNvSpPr/>
          <p:nvPr/>
        </p:nvSpPr>
        <p:spPr>
          <a:xfrm>
            <a:off x="5105400" y="3200400"/>
            <a:ext cx="3048000" cy="228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6" name="Rectangle 25"/>
          <p:cNvSpPr/>
          <p:nvPr/>
        </p:nvSpPr>
        <p:spPr>
          <a:xfrm>
            <a:off x="4821626" y="5512672"/>
            <a:ext cx="3962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7" name="TextBox 26"/>
          <p:cNvSpPr txBox="1">
            <a:spLocks noChangeArrowheads="1"/>
          </p:cNvSpPr>
          <p:nvPr/>
        </p:nvSpPr>
        <p:spPr bwMode="auto">
          <a:xfrm>
            <a:off x="4897826" y="5512672"/>
            <a:ext cx="4038600" cy="400050"/>
          </a:xfrm>
          <a:prstGeom prst="rect">
            <a:avLst/>
          </a:prstGeom>
          <a:noFill/>
          <a:ln w="9525">
            <a:noFill/>
            <a:miter lim="800000"/>
            <a:headEnd/>
            <a:tailEnd/>
          </a:ln>
        </p:spPr>
        <p:txBody>
          <a:bodyPr>
            <a:spAutoFit/>
          </a:bodyPr>
          <a:lstStyle/>
          <a:p>
            <a:r>
              <a:rPr lang="en-US" sz="2000" dirty="0">
                <a:latin typeface="Times New Roman" pitchFamily="18" charset="0"/>
                <a:cs typeface="Times New Roman" pitchFamily="18" charset="0"/>
              </a:rPr>
              <a:t>Most existing work focus on </a:t>
            </a:r>
            <a:r>
              <a:rPr lang="en-US" sz="2000" i="1" dirty="0">
                <a:latin typeface="Times New Roman" pitchFamily="18" charset="0"/>
                <a:cs typeface="Times New Roman" pitchFamily="18" charset="0"/>
              </a:rPr>
              <a:t>q</a:t>
            </a:r>
            <a:r>
              <a:rPr lang="en-US" sz="2000" dirty="0">
                <a:latin typeface="Times New Roman" pitchFamily="18" charset="0"/>
                <a:cs typeface="Times New Roman" pitchFamily="18" charset="0"/>
              </a:rPr>
              <a:t>=2, ∞</a:t>
            </a:r>
          </a:p>
        </p:txBody>
      </p:sp>
      <p:sp>
        <p:nvSpPr>
          <p:cNvPr id="28" name="Slide Number Placeholder 2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25</a:t>
            </a:fld>
            <a:endParaRPr lang="en-US">
              <a:latin typeface="Times New Roman" pitchFamily="18" charset="0"/>
              <a:cs typeface="Times New Roman" pitchFamily="18" charset="0"/>
            </a:endParaRPr>
          </a:p>
        </p:txBody>
      </p:sp>
      <p:grpSp>
        <p:nvGrpSpPr>
          <p:cNvPr id="29" name="Group 68"/>
          <p:cNvGrpSpPr>
            <a:grpSpLocks/>
          </p:cNvGrpSpPr>
          <p:nvPr/>
        </p:nvGrpSpPr>
        <p:grpSpPr bwMode="auto">
          <a:xfrm>
            <a:off x="1694754" y="2659124"/>
            <a:ext cx="1828800" cy="2652713"/>
            <a:chOff x="4032" y="1680"/>
            <a:chExt cx="1152" cy="1671"/>
          </a:xfrm>
        </p:grpSpPr>
        <p:grpSp>
          <p:nvGrpSpPr>
            <p:cNvPr id="30" name="Group 57"/>
            <p:cNvGrpSpPr>
              <a:grpSpLocks/>
            </p:cNvGrpSpPr>
            <p:nvPr/>
          </p:nvGrpSpPr>
          <p:grpSpPr bwMode="auto">
            <a:xfrm>
              <a:off x="4032" y="3120"/>
              <a:ext cx="1152" cy="231"/>
              <a:chOff x="4512" y="3120"/>
              <a:chExt cx="1152" cy="231"/>
            </a:xfrm>
          </p:grpSpPr>
          <p:sp>
            <p:nvSpPr>
              <p:cNvPr id="37" name="Line 55"/>
              <p:cNvSpPr>
                <a:spLocks noChangeShapeType="1"/>
              </p:cNvSpPr>
              <p:nvPr/>
            </p:nvSpPr>
            <p:spPr bwMode="auto">
              <a:xfrm>
                <a:off x="4512" y="3264"/>
                <a:ext cx="576"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8" name="Text Box 56"/>
              <p:cNvSpPr txBox="1">
                <a:spLocks noChangeArrowheads="1"/>
              </p:cNvSpPr>
              <p:nvPr/>
            </p:nvSpPr>
            <p:spPr bwMode="auto">
              <a:xfrm>
                <a:off x="5088" y="3120"/>
                <a:ext cx="576" cy="231"/>
              </a:xfrm>
              <a:prstGeom prst="rect">
                <a:avLst/>
              </a:prstGeom>
              <a:noFill/>
              <a:ln w="9525">
                <a:noFill/>
                <a:miter lim="800000"/>
                <a:headEnd/>
                <a:tailEnd/>
              </a:ln>
            </p:spPr>
            <p:txBody>
              <a:bodyPr>
                <a:spAutoFit/>
              </a:bodyPr>
              <a:lstStyle/>
              <a:p>
                <a:pPr>
                  <a:spcBef>
                    <a:spcPct val="50000"/>
                  </a:spcBef>
                </a:pPr>
                <a:r>
                  <a:rPr lang="en-US" i="1">
                    <a:latin typeface="Times New Roman" pitchFamily="18" charset="0"/>
                    <a:cs typeface="Times New Roman" pitchFamily="18" charset="0"/>
                  </a:rPr>
                  <a:t>q</a:t>
                </a:r>
                <a:r>
                  <a:rPr lang="en-US">
                    <a:latin typeface="Times New Roman" pitchFamily="18" charset="0"/>
                    <a:cs typeface="Times New Roman" pitchFamily="18" charset="0"/>
                  </a:rPr>
                  <a:t> norm</a:t>
                </a:r>
              </a:p>
            </p:txBody>
          </p:sp>
        </p:grpSp>
        <p:grpSp>
          <p:nvGrpSpPr>
            <p:cNvPr id="31" name="Group 58"/>
            <p:cNvGrpSpPr>
              <a:grpSpLocks/>
            </p:cNvGrpSpPr>
            <p:nvPr/>
          </p:nvGrpSpPr>
          <p:grpSpPr bwMode="auto">
            <a:xfrm>
              <a:off x="4032" y="2208"/>
              <a:ext cx="1152" cy="231"/>
              <a:chOff x="4512" y="3120"/>
              <a:chExt cx="1152" cy="231"/>
            </a:xfrm>
          </p:grpSpPr>
          <p:sp>
            <p:nvSpPr>
              <p:cNvPr id="35" name="Line 59"/>
              <p:cNvSpPr>
                <a:spLocks noChangeShapeType="1"/>
              </p:cNvSpPr>
              <p:nvPr/>
            </p:nvSpPr>
            <p:spPr bwMode="auto">
              <a:xfrm>
                <a:off x="4512" y="3264"/>
                <a:ext cx="576"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6" name="Text Box 60"/>
              <p:cNvSpPr txBox="1">
                <a:spLocks noChangeArrowheads="1"/>
              </p:cNvSpPr>
              <p:nvPr/>
            </p:nvSpPr>
            <p:spPr bwMode="auto">
              <a:xfrm>
                <a:off x="5088" y="3120"/>
                <a:ext cx="576" cy="231"/>
              </a:xfrm>
              <a:prstGeom prst="rect">
                <a:avLst/>
              </a:prstGeom>
              <a:noFill/>
              <a:ln w="9525">
                <a:noFill/>
                <a:miter lim="800000"/>
                <a:headEnd/>
                <a:tailEnd/>
              </a:ln>
            </p:spPr>
            <p:txBody>
              <a:bodyPr>
                <a:spAutoFit/>
              </a:bodyPr>
              <a:lstStyle/>
              <a:p>
                <a:pPr>
                  <a:spcBef>
                    <a:spcPct val="50000"/>
                  </a:spcBef>
                </a:pPr>
                <a:r>
                  <a:rPr lang="en-US" i="1">
                    <a:latin typeface="Times New Roman" pitchFamily="18" charset="0"/>
                    <a:cs typeface="Times New Roman" pitchFamily="18" charset="0"/>
                  </a:rPr>
                  <a:t>q</a:t>
                </a:r>
                <a:r>
                  <a:rPr lang="en-US">
                    <a:latin typeface="Times New Roman" pitchFamily="18" charset="0"/>
                    <a:cs typeface="Times New Roman" pitchFamily="18" charset="0"/>
                  </a:rPr>
                  <a:t> norm</a:t>
                </a:r>
              </a:p>
            </p:txBody>
          </p:sp>
        </p:grpSp>
        <p:grpSp>
          <p:nvGrpSpPr>
            <p:cNvPr id="32" name="Group 61"/>
            <p:cNvGrpSpPr>
              <a:grpSpLocks/>
            </p:cNvGrpSpPr>
            <p:nvPr/>
          </p:nvGrpSpPr>
          <p:grpSpPr bwMode="auto">
            <a:xfrm>
              <a:off x="4032" y="1680"/>
              <a:ext cx="1152" cy="231"/>
              <a:chOff x="4512" y="3120"/>
              <a:chExt cx="1152" cy="231"/>
            </a:xfrm>
          </p:grpSpPr>
          <p:sp>
            <p:nvSpPr>
              <p:cNvPr id="33" name="Line 62"/>
              <p:cNvSpPr>
                <a:spLocks noChangeShapeType="1"/>
              </p:cNvSpPr>
              <p:nvPr/>
            </p:nvSpPr>
            <p:spPr bwMode="auto">
              <a:xfrm>
                <a:off x="4512" y="3264"/>
                <a:ext cx="576"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4" name="Text Box 63"/>
              <p:cNvSpPr txBox="1">
                <a:spLocks noChangeArrowheads="1"/>
              </p:cNvSpPr>
              <p:nvPr/>
            </p:nvSpPr>
            <p:spPr bwMode="auto">
              <a:xfrm>
                <a:off x="5088" y="3120"/>
                <a:ext cx="576" cy="231"/>
              </a:xfrm>
              <a:prstGeom prst="rect">
                <a:avLst/>
              </a:prstGeom>
              <a:noFill/>
              <a:ln w="9525">
                <a:noFill/>
                <a:miter lim="800000"/>
                <a:headEnd/>
                <a:tailEnd/>
              </a:ln>
            </p:spPr>
            <p:txBody>
              <a:bodyPr>
                <a:spAutoFit/>
              </a:bodyPr>
              <a:lstStyle/>
              <a:p>
                <a:pPr>
                  <a:spcBef>
                    <a:spcPct val="50000"/>
                  </a:spcBef>
                </a:pPr>
                <a:r>
                  <a:rPr lang="en-US" i="1">
                    <a:latin typeface="Times New Roman" pitchFamily="18" charset="0"/>
                    <a:cs typeface="Times New Roman" pitchFamily="18" charset="0"/>
                  </a:rPr>
                  <a:t>q</a:t>
                </a:r>
                <a:r>
                  <a:rPr lang="en-US">
                    <a:latin typeface="Times New Roman" pitchFamily="18" charset="0"/>
                    <a:cs typeface="Times New Roman" pitchFamily="18" charset="0"/>
                  </a:rPr>
                  <a:t> norm</a:t>
                </a:r>
              </a:p>
            </p:txBody>
          </p:sp>
        </p:grpSp>
      </p:grpSp>
      <p:grpSp>
        <p:nvGrpSpPr>
          <p:cNvPr id="39" name="Group 67"/>
          <p:cNvGrpSpPr>
            <a:grpSpLocks/>
          </p:cNvGrpSpPr>
          <p:nvPr/>
        </p:nvGrpSpPr>
        <p:grpSpPr bwMode="auto">
          <a:xfrm>
            <a:off x="2669479" y="2582924"/>
            <a:ext cx="1692275" cy="2743200"/>
            <a:chOff x="4646" y="1632"/>
            <a:chExt cx="1066" cy="1728"/>
          </a:xfrm>
        </p:grpSpPr>
        <p:sp>
          <p:nvSpPr>
            <p:cNvPr id="40" name="Rectangle 65"/>
            <p:cNvSpPr>
              <a:spLocks noChangeArrowheads="1"/>
            </p:cNvSpPr>
            <p:nvPr/>
          </p:nvSpPr>
          <p:spPr bwMode="auto">
            <a:xfrm>
              <a:off x="4646" y="1632"/>
              <a:ext cx="480" cy="1728"/>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41" name="Text Box 66"/>
            <p:cNvSpPr txBox="1">
              <a:spLocks noChangeArrowheads="1"/>
            </p:cNvSpPr>
            <p:nvPr/>
          </p:nvSpPr>
          <p:spPr bwMode="auto">
            <a:xfrm>
              <a:off x="5088" y="2265"/>
              <a:ext cx="624" cy="231"/>
            </a:xfrm>
            <a:prstGeom prst="rect">
              <a:avLst/>
            </a:prstGeom>
            <a:noFill/>
            <a:ln w="9525">
              <a:noFill/>
              <a:miter lim="800000"/>
              <a:headEnd/>
              <a:tailEnd/>
            </a:ln>
          </p:spPr>
          <p:txBody>
            <a:bodyPr>
              <a:spAutoFit/>
            </a:bodyPr>
            <a:lstStyle/>
            <a:p>
              <a:pPr>
                <a:spcBef>
                  <a:spcPct val="50000"/>
                </a:spcBef>
              </a:pPr>
              <a:r>
                <a:rPr lang="en-US" dirty="0" smtClean="0">
                  <a:latin typeface="Times New Roman" pitchFamily="18" charset="0"/>
                  <a:cs typeface="Times New Roman" pitchFamily="18" charset="0"/>
                </a:rPr>
                <a:t> 1 </a:t>
              </a:r>
              <a:r>
                <a:rPr lang="en-US" dirty="0">
                  <a:latin typeface="Times New Roman" pitchFamily="18" charset="0"/>
                  <a:cs typeface="Times New Roman" pitchFamily="18" charset="0"/>
                </a:rPr>
                <a:t>norm</a:t>
              </a:r>
            </a:p>
          </p:txBody>
        </p:sp>
      </p:grpSp>
      <p:graphicFrame>
        <p:nvGraphicFramePr>
          <p:cNvPr id="1062" name="Object 38"/>
          <p:cNvGraphicFramePr>
            <a:graphicFrameLocks noChangeAspect="1"/>
          </p:cNvGraphicFramePr>
          <p:nvPr/>
        </p:nvGraphicFramePr>
        <p:xfrm>
          <a:off x="1017588" y="5548313"/>
          <a:ext cx="2457450" cy="790575"/>
        </p:xfrm>
        <a:graphic>
          <a:graphicData uri="http://schemas.openxmlformats.org/presentationml/2006/ole">
            <p:oleObj spid="_x0000_s1012737" name="Equation" r:id="rId6" imgW="1104840" imgH="3553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ox(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ox(in)">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062"/>
                                        </p:tgtEl>
                                        <p:attrNameLst>
                                          <p:attrName>style.visibility</p:attrName>
                                        </p:attrNameLst>
                                      </p:cBhvr>
                                      <p:to>
                                        <p:strVal val="visible"/>
                                      </p:to>
                                    </p:set>
                                    <p:animEffect transition="in" filter="box(in)">
                                      <p:cBhvr>
                                        <p:cTn id="42" dur="500"/>
                                        <p:tgtEl>
                                          <p:spTgt spid="106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ox(in)">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ox(in)">
                                      <p:cBhvr>
                                        <p:cTn id="52" dur="500"/>
                                        <p:tgtEl>
                                          <p:spTgt spid="18"/>
                                        </p:tgtEl>
                                      </p:cBhvr>
                                    </p:animEffect>
                                  </p:childTnLst>
                                </p:cTn>
                              </p:par>
                              <p:par>
                                <p:cTn id="53" presetID="4" presetClass="entr" presetSubtype="16"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ox(in)">
                                      <p:cBhvr>
                                        <p:cTn id="55" dur="500"/>
                                        <p:tgtEl>
                                          <p:spTgt spid="19"/>
                                        </p:tgtEl>
                                      </p:cBhvr>
                                    </p:animEffect>
                                  </p:childTnLst>
                                </p:cTn>
                              </p:par>
                              <p:par>
                                <p:cTn id="56" presetID="4" presetClass="entr" presetSubtype="16"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ox(in)">
                                      <p:cBhvr>
                                        <p:cTn id="58" dur="500"/>
                                        <p:tgtEl>
                                          <p:spTgt spid="25"/>
                                        </p:tgtEl>
                                      </p:cBhvr>
                                    </p:animEffect>
                                  </p:childTnLst>
                                </p:cTn>
                              </p:par>
                              <p:par>
                                <p:cTn id="59" presetID="4" presetClass="entr" presetSubtype="16"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ox(in)">
                                      <p:cBhvr>
                                        <p:cTn id="61" dur="500"/>
                                        <p:tgtEl>
                                          <p:spTgt spid="23"/>
                                        </p:tgtEl>
                                      </p:cBhvr>
                                    </p:animEffect>
                                  </p:childTnLst>
                                </p:cTn>
                              </p:par>
                              <p:par>
                                <p:cTn id="62" presetID="4" presetClass="entr" presetSubtype="16"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ox(in)">
                                      <p:cBhvr>
                                        <p:cTn id="64" dur="500"/>
                                        <p:tgtEl>
                                          <p:spTgt spid="24"/>
                                        </p:tgtEl>
                                      </p:cBhvr>
                                    </p:animEffect>
                                  </p:childTnLst>
                                </p:cTn>
                              </p:par>
                              <p:par>
                                <p:cTn id="65" presetID="4" presetClass="entr" presetSubtype="1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ox(in)">
                                      <p:cBhvr>
                                        <p:cTn id="67" dur="500"/>
                                        <p:tgtEl>
                                          <p:spTgt spid="20"/>
                                        </p:tgtEl>
                                      </p:cBhvr>
                                    </p:animEffect>
                                  </p:childTnLst>
                                </p:cTn>
                              </p:par>
                              <p:par>
                                <p:cTn id="68" presetID="4" presetClass="entr" presetSubtype="16"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ox(in)">
                                      <p:cBhvr>
                                        <p:cTn id="70" dur="500"/>
                                        <p:tgtEl>
                                          <p:spTgt spid="21"/>
                                        </p:tgtEl>
                                      </p:cBhvr>
                                    </p:animEffect>
                                  </p:childTnLst>
                                </p:cTn>
                              </p:par>
                              <p:par>
                                <p:cTn id="71" presetID="4" presetClass="entr" presetSubtype="16"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ox(in)">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ox(in)">
                                      <p:cBhvr>
                                        <p:cTn id="78" dur="500"/>
                                        <p:tgtEl>
                                          <p:spTgt spid="26"/>
                                        </p:tgtEl>
                                      </p:cBhvr>
                                    </p:animEffect>
                                  </p:childTnLst>
                                </p:cTn>
                              </p:par>
                              <p:par>
                                <p:cTn id="79" presetID="4" presetClass="entr" presetSubtype="16"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box(in)">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7"/>
          <p:cNvPicPr>
            <a:picLocks noChangeAspect="1" noChangeArrowheads="1"/>
          </p:cNvPicPr>
          <p:nvPr/>
        </p:nvPicPr>
        <p:blipFill>
          <a:blip r:embed="rId2" cstate="print"/>
          <a:srcRect/>
          <a:stretch>
            <a:fillRect/>
          </a:stretch>
        </p:blipFill>
        <p:spPr bwMode="auto">
          <a:xfrm>
            <a:off x="600075" y="5410200"/>
            <a:ext cx="4962525" cy="1076325"/>
          </a:xfrm>
          <a:prstGeom prst="rect">
            <a:avLst/>
          </a:prstGeom>
          <a:noFill/>
          <a:ln w="9525">
            <a:noFill/>
            <a:miter lim="800000"/>
            <a:headEnd/>
            <a:tailEnd/>
          </a:ln>
        </p:spPr>
      </p:pic>
      <p:sp>
        <p:nvSpPr>
          <p:cNvPr id="71682"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Group Lasso</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(Yuan and Lin, 2006)</a:t>
            </a:r>
          </a:p>
        </p:txBody>
      </p:sp>
      <p:pic>
        <p:nvPicPr>
          <p:cNvPr id="71683" name="Picture 4"/>
          <p:cNvPicPr>
            <a:picLocks noChangeAspect="1" noChangeArrowheads="1"/>
          </p:cNvPicPr>
          <p:nvPr/>
        </p:nvPicPr>
        <p:blipFill>
          <a:blip r:embed="rId3" cstate="print"/>
          <a:srcRect/>
          <a:stretch>
            <a:fillRect/>
          </a:stretch>
        </p:blipFill>
        <p:spPr bwMode="auto">
          <a:xfrm>
            <a:off x="914400" y="1504950"/>
            <a:ext cx="4724400" cy="3590925"/>
          </a:xfrm>
          <a:prstGeom prst="rect">
            <a:avLst/>
          </a:prstGeom>
          <a:noFill/>
          <a:ln w="9525">
            <a:noFill/>
            <a:miter lim="800000"/>
            <a:headEnd/>
            <a:tailEnd/>
          </a:ln>
        </p:spPr>
      </p:pic>
      <p:sp>
        <p:nvSpPr>
          <p:cNvPr id="10" name="Rectangle 9"/>
          <p:cNvSpPr/>
          <p:nvPr/>
        </p:nvSpPr>
        <p:spPr>
          <a:xfrm>
            <a:off x="4114800" y="1962150"/>
            <a:ext cx="533400" cy="685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12" name="Straight Arrow Connector 11"/>
          <p:cNvCxnSpPr>
            <a:endCxn id="14" idx="0"/>
          </p:cNvCxnSpPr>
          <p:nvPr/>
        </p:nvCxnSpPr>
        <p:spPr>
          <a:xfrm rot="16200000" flipH="1">
            <a:off x="3316288" y="3983038"/>
            <a:ext cx="2894012" cy="2270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4267200" y="5543550"/>
            <a:ext cx="1219200" cy="685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4"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dirty="0" smtClean="0">
                <a:latin typeface="Times New Roman" pitchFamily="18" charset="0"/>
                <a:cs typeface="Times New Roman" pitchFamily="18" charset="0"/>
              </a:rPr>
              <a:t>Group Feature Selection</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27</a:t>
            </a:fld>
            <a:endParaRPr lang="en-US">
              <a:latin typeface="Times New Roman" pitchFamily="18" charset="0"/>
              <a:cs typeface="Times New Roman" pitchFamily="18" charset="0"/>
            </a:endParaRPr>
          </a:p>
        </p:txBody>
      </p:sp>
      <p:grpSp>
        <p:nvGrpSpPr>
          <p:cNvPr id="16" name="Group 15"/>
          <p:cNvGrpSpPr/>
          <p:nvPr/>
        </p:nvGrpSpPr>
        <p:grpSpPr>
          <a:xfrm>
            <a:off x="97212" y="2133600"/>
            <a:ext cx="2604754" cy="3662065"/>
            <a:chOff x="97212" y="2133600"/>
            <a:chExt cx="2604754" cy="3662065"/>
          </a:xfrm>
        </p:grpSpPr>
        <p:pic>
          <p:nvPicPr>
            <p:cNvPr id="6" name="Picture 7" descr="whole"/>
            <p:cNvPicPr>
              <a:picLocks noChangeAspect="1" noChangeArrowheads="1"/>
            </p:cNvPicPr>
            <p:nvPr/>
          </p:nvPicPr>
          <p:blipFill>
            <a:blip r:embed="rId3" cstate="print"/>
            <a:srcRect/>
            <a:stretch>
              <a:fillRect/>
            </a:stretch>
          </p:blipFill>
          <p:spPr bwMode="auto">
            <a:xfrm>
              <a:off x="97212" y="2133600"/>
              <a:ext cx="2604754" cy="2590800"/>
            </a:xfrm>
            <a:prstGeom prst="rect">
              <a:avLst/>
            </a:prstGeom>
            <a:noFill/>
            <a:ln w="9525">
              <a:noFill/>
              <a:miter lim="800000"/>
              <a:headEnd/>
              <a:tailEnd/>
            </a:ln>
          </p:spPr>
        </p:pic>
        <p:sp>
          <p:nvSpPr>
            <p:cNvPr id="8" name="TextBox 7"/>
            <p:cNvSpPr txBox="1"/>
            <p:nvPr/>
          </p:nvSpPr>
          <p:spPr>
            <a:xfrm>
              <a:off x="478212" y="5334000"/>
              <a:ext cx="1678665"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brain region</a:t>
              </a:r>
              <a:endParaRPr lang="en-US" sz="2400" dirty="0">
                <a:latin typeface="Times New Roman" pitchFamily="18" charset="0"/>
                <a:cs typeface="Times New Roman" pitchFamily="18" charset="0"/>
              </a:endParaRPr>
            </a:p>
          </p:txBody>
        </p:sp>
      </p:grpSp>
      <p:grpSp>
        <p:nvGrpSpPr>
          <p:cNvPr id="17" name="Group 16"/>
          <p:cNvGrpSpPr/>
          <p:nvPr/>
        </p:nvGrpSpPr>
        <p:grpSpPr>
          <a:xfrm>
            <a:off x="3168854" y="2362200"/>
            <a:ext cx="2332673" cy="3464997"/>
            <a:chOff x="3168854" y="2362200"/>
            <a:chExt cx="2332673" cy="3464997"/>
          </a:xfrm>
        </p:grpSpPr>
        <p:pic>
          <p:nvPicPr>
            <p:cNvPr id="7" name="Picture 6" descr="See full size image"/>
            <p:cNvPicPr>
              <a:picLocks noChangeAspect="1" noChangeArrowheads="1"/>
            </p:cNvPicPr>
            <p:nvPr/>
          </p:nvPicPr>
          <p:blipFill>
            <a:blip r:embed="rId4" cstate="print"/>
            <a:srcRect/>
            <a:stretch>
              <a:fillRect/>
            </a:stretch>
          </p:blipFill>
          <p:spPr bwMode="auto">
            <a:xfrm>
              <a:off x="3168854" y="2362200"/>
              <a:ext cx="2332673" cy="2362200"/>
            </a:xfrm>
            <a:prstGeom prst="rect">
              <a:avLst/>
            </a:prstGeom>
            <a:noFill/>
            <a:ln w="9525">
              <a:noFill/>
              <a:miter lim="800000"/>
              <a:headEnd/>
              <a:tailEnd/>
            </a:ln>
          </p:spPr>
        </p:pic>
        <p:sp>
          <p:nvSpPr>
            <p:cNvPr id="9" name="TextBox 8"/>
            <p:cNvSpPr txBox="1"/>
            <p:nvPr/>
          </p:nvSpPr>
          <p:spPr>
            <a:xfrm>
              <a:off x="3184634" y="5365532"/>
              <a:ext cx="2225289"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functional group</a:t>
              </a:r>
              <a:endParaRPr lang="en-US" sz="2400" dirty="0">
                <a:latin typeface="Times New Roman" pitchFamily="18" charset="0"/>
                <a:cs typeface="Times New Roman" pitchFamily="18" charset="0"/>
              </a:endParaRPr>
            </a:p>
          </p:txBody>
        </p:sp>
      </p:grpSp>
      <p:sp>
        <p:nvSpPr>
          <p:cNvPr id="10" name="TextBox 9"/>
          <p:cNvSpPr txBox="1"/>
          <p:nvPr/>
        </p:nvSpPr>
        <p:spPr>
          <a:xfrm>
            <a:off x="6048702" y="5365532"/>
            <a:ext cx="2597186"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categorical variable</a:t>
            </a:r>
            <a:endParaRPr lang="en-US" sz="2400" dirty="0">
              <a:latin typeface="Times New Roman" pitchFamily="18" charset="0"/>
              <a:cs typeface="Times New Roman" pitchFamily="18" charset="0"/>
            </a:endParaRPr>
          </a:p>
        </p:txBody>
      </p:sp>
      <p:graphicFrame>
        <p:nvGraphicFramePr>
          <p:cNvPr id="11" name="Table 10"/>
          <p:cNvGraphicFramePr>
            <a:graphicFrameLocks noGrp="1"/>
          </p:cNvGraphicFramePr>
          <p:nvPr/>
        </p:nvGraphicFramePr>
        <p:xfrm>
          <a:off x="6324600" y="2908736"/>
          <a:ext cx="2590800" cy="1463040"/>
        </p:xfrm>
        <a:graphic>
          <a:graphicData uri="http://schemas.openxmlformats.org/drawingml/2006/table">
            <a:tbl>
              <a:tblPr firstRow="1" bandRow="1">
                <a:tableStyleId>{5C22544A-7EE6-4342-B048-85BDC9FD1C3A}</a:tableStyleId>
              </a:tblPr>
              <a:tblGrid>
                <a:gridCol w="647700"/>
                <a:gridCol w="647700"/>
                <a:gridCol w="647700"/>
                <a:gridCol w="647700"/>
              </a:tblGrid>
              <a:tr h="279400">
                <a:tc>
                  <a:txBody>
                    <a:bodyPr/>
                    <a:lstStyle/>
                    <a:p>
                      <a:pPr algn="just"/>
                      <a:r>
                        <a:rPr lang="en-US" dirty="0" smtClean="0">
                          <a:solidFill>
                            <a:schemeClr val="tx1">
                              <a:lumMod val="95000"/>
                              <a:lumOff val="5000"/>
                            </a:schemeClr>
                          </a:solidFill>
                        </a:rPr>
                        <a:t>1</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r>
              <a:tr h="279400">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1</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r>
              <a:tr h="279400">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1</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r>
              <a:tr h="279400">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0</a:t>
                      </a:r>
                      <a:endParaRPr lang="en-US" dirty="0">
                        <a:solidFill>
                          <a:schemeClr val="tx1">
                            <a:lumMod val="95000"/>
                            <a:lumOff val="5000"/>
                          </a:schemeClr>
                        </a:solidFill>
                      </a:endParaRPr>
                    </a:p>
                  </a:txBody>
                  <a:tcPr/>
                </a:tc>
                <a:tc>
                  <a:txBody>
                    <a:bodyPr/>
                    <a:lstStyle/>
                    <a:p>
                      <a:pPr algn="just"/>
                      <a:r>
                        <a:rPr lang="en-US" dirty="0" smtClean="0">
                          <a:solidFill>
                            <a:schemeClr val="tx1">
                              <a:lumMod val="95000"/>
                              <a:lumOff val="5000"/>
                            </a:schemeClr>
                          </a:solidFill>
                        </a:rPr>
                        <a:t>1</a:t>
                      </a:r>
                      <a:endParaRPr lang="en-US" dirty="0">
                        <a:solidFill>
                          <a:schemeClr val="tx1">
                            <a:lumMod val="95000"/>
                            <a:lumOff val="5000"/>
                          </a:schemeClr>
                        </a:solidFill>
                      </a:endParaRPr>
                    </a:p>
                  </a:txBody>
                  <a:tcPr/>
                </a:tc>
              </a:tr>
            </a:tbl>
          </a:graphicData>
        </a:graphic>
      </p:graphicFrame>
      <p:sp>
        <p:nvSpPr>
          <p:cNvPr id="13" name="TextBox 12"/>
          <p:cNvSpPr txBox="1"/>
          <p:nvPr/>
        </p:nvSpPr>
        <p:spPr>
          <a:xfrm>
            <a:off x="5912068" y="2866698"/>
            <a:ext cx="423514" cy="1569660"/>
          </a:xfrm>
          <a:prstGeom prst="rect">
            <a:avLst/>
          </a:prstGeom>
          <a:noFill/>
        </p:spPr>
        <p:txBody>
          <a:bodyPr wrap="none" rtlCol="0">
            <a:spAutoFit/>
          </a:bodyPr>
          <a:lstStyle/>
          <a:p>
            <a:r>
              <a:rPr lang="en-US" sz="2400" dirty="0" smtClean="0">
                <a:latin typeface="Times New Roman" pitchFamily="18" charset="0"/>
                <a:cs typeface="Times New Roman" pitchFamily="18" charset="0"/>
              </a:rPr>
              <a:t>A</a:t>
            </a:r>
          </a:p>
          <a:p>
            <a:r>
              <a:rPr lang="en-US" sz="2400" dirty="0" smtClean="0">
                <a:latin typeface="Times New Roman" pitchFamily="18" charset="0"/>
                <a:cs typeface="Times New Roman" pitchFamily="18" charset="0"/>
              </a:rPr>
              <a:t>T</a:t>
            </a:r>
          </a:p>
          <a:p>
            <a:r>
              <a:rPr lang="en-US" sz="2400" dirty="0" smtClean="0">
                <a:latin typeface="Times New Roman" pitchFamily="18" charset="0"/>
                <a:cs typeface="Times New Roman" pitchFamily="18" charset="0"/>
              </a:rPr>
              <a:t>C</a:t>
            </a:r>
          </a:p>
          <a:p>
            <a:r>
              <a:rPr lang="en-US" sz="2400" dirty="0" smtClean="0">
                <a:latin typeface="Times New Roman" pitchFamily="18" charset="0"/>
                <a:cs typeface="Times New Roman" pitchFamily="18" charset="0"/>
              </a:rPr>
              <a:t>G</a:t>
            </a:r>
            <a:endParaRPr lang="en-US" sz="2400" dirty="0">
              <a:latin typeface="Times New Roman" pitchFamily="18" charset="0"/>
              <a:cs typeface="Times New Roman" pitchFamily="18" charset="0"/>
            </a:endParaRPr>
          </a:p>
        </p:txBody>
      </p:sp>
      <p:sp>
        <p:nvSpPr>
          <p:cNvPr id="14" name="Right Brace 13"/>
          <p:cNvSpPr/>
          <p:nvPr/>
        </p:nvSpPr>
        <p:spPr>
          <a:xfrm rot="16200000">
            <a:off x="7299434" y="1542396"/>
            <a:ext cx="457200" cy="21336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itchFamily="18" charset="0"/>
              <a:cs typeface="Times New Roman" pitchFamily="18" charset="0"/>
            </a:endParaRPr>
          </a:p>
        </p:txBody>
      </p:sp>
      <p:sp>
        <p:nvSpPr>
          <p:cNvPr id="15" name="TextBox 14"/>
          <p:cNvSpPr txBox="1"/>
          <p:nvPr/>
        </p:nvSpPr>
        <p:spPr>
          <a:xfrm>
            <a:off x="7147034" y="1994336"/>
            <a:ext cx="782587" cy="400110"/>
          </a:xfrm>
          <a:prstGeom prst="rect">
            <a:avLst/>
          </a:prstGeom>
          <a:noFill/>
        </p:spPr>
        <p:txBody>
          <a:bodyPr wrap="none" rtlCol="0">
            <a:spAutoFit/>
          </a:bodyPr>
          <a:lstStyle/>
          <a:p>
            <a:r>
              <a:rPr lang="en-US" sz="2000" dirty="0" smtClean="0">
                <a:solidFill>
                  <a:srgbClr val="FF0000"/>
                </a:solidFill>
                <a:latin typeface="Times New Roman" pitchFamily="18" charset="0"/>
                <a:cs typeface="Times New Roman" pitchFamily="18" charset="0"/>
              </a:rPr>
              <a:t>group</a:t>
            </a:r>
            <a:endParaRPr lang="en-US" sz="20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par>
                                <p:cTn id="18" presetID="4" presetClass="entr" presetSubtype="1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in)">
                                      <p:cBhvr>
                                        <p:cTn id="20" dur="500"/>
                                        <p:tgtEl>
                                          <p:spTgt spid="11"/>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ox(in)">
                                      <p:cBhvr>
                                        <p:cTn id="26" dur="500"/>
                                        <p:tgtEl>
                                          <p:spTgt spid="14"/>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ox(in)">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sz="3200" smtClean="0">
                <a:latin typeface="Times New Roman" pitchFamily="18" charset="0"/>
                <a:cs typeface="Times New Roman" pitchFamily="18" charset="0"/>
              </a:rPr>
              <a:t>Developmental Stage Annotation (1)</a:t>
            </a:r>
          </a:p>
        </p:txBody>
      </p:sp>
      <p:sp>
        <p:nvSpPr>
          <p:cNvPr id="80898" name="Content Placeholder 2"/>
          <p:cNvSpPr>
            <a:spLocks noGrp="1"/>
          </p:cNvSpPr>
          <p:nvPr>
            <p:ph idx="1"/>
          </p:nvPr>
        </p:nvSpPr>
        <p:spPr>
          <a:xfrm>
            <a:off x="533400" y="1143000"/>
            <a:ext cx="8382000" cy="3352800"/>
          </a:xfrm>
        </p:spPr>
        <p:txBody>
          <a:bodyPr/>
          <a:lstStyle/>
          <a:p>
            <a:endParaRPr lang="en-US" sz="2400" smtClean="0">
              <a:latin typeface="Times New Roman" pitchFamily="18" charset="0"/>
              <a:cs typeface="Times New Roman" pitchFamily="18" charset="0"/>
            </a:endParaRPr>
          </a:p>
          <a:p>
            <a:r>
              <a:rPr lang="en-US" sz="2400" smtClean="0">
                <a:latin typeface="Times New Roman" pitchFamily="18" charset="0"/>
                <a:cs typeface="Times New Roman" pitchFamily="18" charset="0"/>
              </a:rPr>
              <a:t>Drosophila embryogenesis is divided into 17 stages (1-17)</a:t>
            </a:r>
          </a:p>
          <a:p>
            <a:endParaRPr lang="en-US" sz="2400" smtClean="0">
              <a:latin typeface="Times New Roman" pitchFamily="18" charset="0"/>
              <a:cs typeface="Times New Roman" pitchFamily="18" charset="0"/>
            </a:endParaRPr>
          </a:p>
          <a:p>
            <a:r>
              <a:rPr lang="en-US" sz="2400" smtClean="0">
                <a:latin typeface="Times New Roman" pitchFamily="18" charset="0"/>
                <a:cs typeface="Times New Roman" pitchFamily="18" charset="0"/>
              </a:rPr>
              <a:t>Comparison of spatial patterns is the most meaningful when embryos are in the same time.</a:t>
            </a:r>
          </a:p>
          <a:p>
            <a:endParaRPr lang="en-US" sz="2400" smtClean="0">
              <a:latin typeface="Times New Roman" pitchFamily="18" charset="0"/>
              <a:cs typeface="Times New Roman" pitchFamily="18" charset="0"/>
            </a:endParaRPr>
          </a:p>
          <a:p>
            <a:r>
              <a:rPr lang="en-US" sz="2400" smtClean="0">
                <a:latin typeface="Times New Roman" pitchFamily="18" charset="0"/>
                <a:cs typeface="Times New Roman" pitchFamily="18" charset="0"/>
              </a:rPr>
              <a:t>Images from high-throughput study are annotated with stage ranges</a:t>
            </a:r>
          </a:p>
          <a:p>
            <a:pPr lvl="1"/>
            <a:r>
              <a:rPr lang="en-US" sz="1600" smtClean="0">
                <a:latin typeface="Times New Roman" pitchFamily="18" charset="0"/>
                <a:cs typeface="Times New Roman" pitchFamily="18" charset="0"/>
              </a:rPr>
              <a:t>BDGP (1-3, 4-6, 7-8, 9-10, 11-12, 13-)</a:t>
            </a:r>
          </a:p>
          <a:p>
            <a:pPr lvl="1"/>
            <a:r>
              <a:rPr lang="en-US" sz="1600" smtClean="0">
                <a:latin typeface="Times New Roman" pitchFamily="18" charset="0"/>
                <a:cs typeface="Times New Roman" pitchFamily="18" charset="0"/>
              </a:rPr>
              <a:t>Fly-FISH (1-3, 4-5, 6-7, 8-9, 10-)</a:t>
            </a:r>
          </a:p>
          <a:p>
            <a:pPr lvl="1"/>
            <a:endParaRPr lang="en-US" sz="1600" smtClean="0">
              <a:latin typeface="Times New Roman" pitchFamily="18" charset="0"/>
              <a:cs typeface="Times New Roman" pitchFamily="18" charset="0"/>
            </a:endParaRPr>
          </a:p>
          <a:p>
            <a:endParaRPr lang="en-US" sz="2400" smtClean="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152400" y="5659438"/>
          <a:ext cx="8839200" cy="742950"/>
        </p:xfrm>
        <a:graphic>
          <a:graphicData uri="http://schemas.openxmlformats.org/drawingml/2006/table">
            <a:tbl>
              <a:tblPr/>
              <a:tblGrid>
                <a:gridCol w="520700"/>
                <a:gridCol w="519113"/>
                <a:gridCol w="520700"/>
                <a:gridCol w="519112"/>
                <a:gridCol w="520700"/>
                <a:gridCol w="519113"/>
                <a:gridCol w="520700"/>
                <a:gridCol w="519112"/>
                <a:gridCol w="520700"/>
                <a:gridCol w="519113"/>
                <a:gridCol w="520700"/>
                <a:gridCol w="519112"/>
                <a:gridCol w="520700"/>
                <a:gridCol w="519113"/>
                <a:gridCol w="520700"/>
                <a:gridCol w="519112"/>
                <a:gridCol w="5207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ea typeface="ヒラギノ角ゴ Pro W3"/>
                          <a:cs typeface="ヒラギノ角ゴ Pro W3"/>
                        </a:rPr>
                        <a:t>17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360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ヒラギノ角ゴ Pro W3"/>
                          <a:cs typeface="ヒラギノ角ゴ Pro W3"/>
                        </a:rPr>
                        <a:t>720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pic>
        <p:nvPicPr>
          <p:cNvPr id="8" name="Picture 2"/>
          <p:cNvPicPr>
            <a:picLocks noChangeAspect="1" noChangeArrowheads="1"/>
          </p:cNvPicPr>
          <p:nvPr/>
        </p:nvPicPr>
        <p:blipFill>
          <a:blip r:embed="rId3" cstate="print"/>
          <a:srcRect/>
          <a:stretch>
            <a:fillRect/>
          </a:stretch>
        </p:blipFill>
        <p:spPr bwMode="auto">
          <a:xfrm>
            <a:off x="0" y="1565275"/>
            <a:ext cx="9144000" cy="3540125"/>
          </a:xfrm>
          <a:prstGeom prst="rect">
            <a:avLst/>
          </a:prstGeom>
          <a:noFill/>
          <a:ln w="9525">
            <a:noFill/>
            <a:miter lim="800000"/>
            <a:headEnd/>
            <a:tailEnd/>
          </a:ln>
        </p:spPr>
      </p:pic>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565150"/>
            <a:ext cx="8229600" cy="609600"/>
          </a:xfrm>
        </p:spPr>
        <p:txBody>
          <a:bodyPr/>
          <a:lstStyle/>
          <a:p>
            <a:r>
              <a:rPr lang="en-US" sz="3200" smtClean="0">
                <a:latin typeface="Times New Roman" pitchFamily="18" charset="0"/>
                <a:cs typeface="Times New Roman" pitchFamily="18" charset="0"/>
              </a:rPr>
              <a:t>Developmental Stage Annotation (2)</a:t>
            </a:r>
          </a:p>
        </p:txBody>
      </p:sp>
      <p:sp>
        <p:nvSpPr>
          <p:cNvPr id="73" name="TextBox 72"/>
          <p:cNvSpPr txBox="1">
            <a:spLocks noChangeArrowheads="1"/>
          </p:cNvSpPr>
          <p:nvPr/>
        </p:nvSpPr>
        <p:spPr bwMode="auto">
          <a:xfrm>
            <a:off x="228600" y="5029200"/>
            <a:ext cx="51816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group of 24 features is associated with a single region of the image.</a:t>
            </a:r>
          </a:p>
        </p:txBody>
      </p:sp>
      <p:sp>
        <p:nvSpPr>
          <p:cNvPr id="36" name="TextBox 35"/>
          <p:cNvSpPr txBox="1">
            <a:spLocks noChangeArrowheads="1"/>
          </p:cNvSpPr>
          <p:nvPr/>
        </p:nvSpPr>
        <p:spPr bwMode="auto">
          <a:xfrm>
            <a:off x="6526213" y="5276850"/>
            <a:ext cx="2438400" cy="46037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Group selection</a:t>
            </a:r>
          </a:p>
        </p:txBody>
      </p:sp>
      <p:sp>
        <p:nvSpPr>
          <p:cNvPr id="37" name="Right Arrow 36"/>
          <p:cNvSpPr/>
          <p:nvPr/>
        </p:nvSpPr>
        <p:spPr>
          <a:xfrm>
            <a:off x="5346700" y="5394325"/>
            <a:ext cx="1143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imes New Roman" pitchFamily="18" charset="0"/>
              <a:ea typeface="ヒラギノ角ゴ Pro W3"/>
              <a:cs typeface="Times New Roman" pitchFamily="18" charset="0"/>
            </a:endParaRPr>
          </a:p>
        </p:txBody>
      </p:sp>
      <p:pic>
        <p:nvPicPr>
          <p:cNvPr id="39" name="Picture 7"/>
          <p:cNvPicPr>
            <a:picLocks noChangeAspect="1" noChangeArrowheads="1"/>
          </p:cNvPicPr>
          <p:nvPr/>
        </p:nvPicPr>
        <p:blipFill>
          <a:blip r:embed="rId2" cstate="print"/>
          <a:srcRect/>
          <a:stretch>
            <a:fillRect/>
          </a:stretch>
        </p:blipFill>
        <p:spPr bwMode="auto">
          <a:xfrm>
            <a:off x="4114800" y="2133600"/>
            <a:ext cx="495300" cy="495300"/>
          </a:xfrm>
          <a:prstGeom prst="rect">
            <a:avLst/>
          </a:prstGeom>
          <a:noFill/>
          <a:ln w="9525">
            <a:noFill/>
            <a:miter lim="800000"/>
            <a:headEnd/>
            <a:tailEnd/>
          </a:ln>
        </p:spPr>
      </p:pic>
      <p:pic>
        <p:nvPicPr>
          <p:cNvPr id="40" name="Picture 6"/>
          <p:cNvPicPr>
            <a:picLocks noChangeAspect="1" noChangeArrowheads="1"/>
          </p:cNvPicPr>
          <p:nvPr/>
        </p:nvPicPr>
        <p:blipFill>
          <a:blip r:embed="rId3" cstate="print"/>
          <a:srcRect/>
          <a:stretch>
            <a:fillRect/>
          </a:stretch>
        </p:blipFill>
        <p:spPr bwMode="auto">
          <a:xfrm>
            <a:off x="3962400" y="2324100"/>
            <a:ext cx="495300" cy="495300"/>
          </a:xfrm>
          <a:prstGeom prst="rect">
            <a:avLst/>
          </a:prstGeom>
          <a:noFill/>
          <a:ln w="9525">
            <a:noFill/>
            <a:miter lim="800000"/>
            <a:headEnd/>
            <a:tailEnd/>
          </a:ln>
        </p:spPr>
      </p:pic>
      <p:pic>
        <p:nvPicPr>
          <p:cNvPr id="82951" name="Picture 10"/>
          <p:cNvPicPr>
            <a:picLocks noChangeAspect="1" noChangeArrowheads="1"/>
          </p:cNvPicPr>
          <p:nvPr/>
        </p:nvPicPr>
        <p:blipFill>
          <a:blip r:embed="rId4" cstate="print"/>
          <a:srcRect/>
          <a:stretch>
            <a:fillRect/>
          </a:stretch>
        </p:blipFill>
        <p:spPr bwMode="auto">
          <a:xfrm>
            <a:off x="1354138" y="2667000"/>
            <a:ext cx="1084262" cy="506413"/>
          </a:xfrm>
          <a:prstGeom prst="rect">
            <a:avLst/>
          </a:prstGeom>
          <a:noFill/>
          <a:ln w="9525">
            <a:noFill/>
            <a:miter lim="800000"/>
            <a:headEnd/>
            <a:tailEnd/>
          </a:ln>
        </p:spPr>
      </p:pic>
      <p:cxnSp>
        <p:nvCxnSpPr>
          <p:cNvPr id="42" name="Straight Arrow Connector 41"/>
          <p:cNvCxnSpPr/>
          <p:nvPr/>
        </p:nvCxnSpPr>
        <p:spPr>
          <a:xfrm flipV="1">
            <a:off x="2438400" y="2209800"/>
            <a:ext cx="1447800" cy="53340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2514600" y="2514600"/>
            <a:ext cx="1219200" cy="30480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2438400" y="3048000"/>
            <a:ext cx="762000" cy="7620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rot="16200000" flipH="1">
            <a:off x="2324100" y="3238500"/>
            <a:ext cx="381000" cy="30480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46" name="TextBox 45"/>
          <p:cNvSpPr txBox="1">
            <a:spLocks noChangeArrowheads="1"/>
          </p:cNvSpPr>
          <p:nvPr/>
        </p:nvSpPr>
        <p:spPr bwMode="auto">
          <a:xfrm rot="-3093467">
            <a:off x="3449638" y="2520950"/>
            <a:ext cx="552450" cy="708025"/>
          </a:xfrm>
          <a:prstGeom prst="rect">
            <a:avLst/>
          </a:prstGeom>
          <a:noFill/>
          <a:ln w="9525">
            <a:noFill/>
            <a:miter lim="800000"/>
            <a:headEnd/>
            <a:tailEnd/>
          </a:ln>
        </p:spPr>
        <p:txBody>
          <a:bodyPr>
            <a:spAutoFit/>
          </a:bodyPr>
          <a:lstStyle/>
          <a:p>
            <a:r>
              <a:rPr lang="en-US" sz="4000">
                <a:latin typeface="Times New Roman" pitchFamily="18" charset="0"/>
                <a:cs typeface="Times New Roman" pitchFamily="18" charset="0"/>
              </a:rPr>
              <a:t>…</a:t>
            </a:r>
          </a:p>
        </p:txBody>
      </p:sp>
      <p:pic>
        <p:nvPicPr>
          <p:cNvPr id="47" name="Picture 8"/>
          <p:cNvPicPr>
            <a:picLocks noChangeAspect="1" noChangeArrowheads="1"/>
          </p:cNvPicPr>
          <p:nvPr/>
        </p:nvPicPr>
        <p:blipFill>
          <a:blip r:embed="rId5" cstate="print"/>
          <a:srcRect/>
          <a:stretch>
            <a:fillRect/>
          </a:stretch>
        </p:blipFill>
        <p:spPr bwMode="auto">
          <a:xfrm>
            <a:off x="3276600" y="3162300"/>
            <a:ext cx="495300" cy="495300"/>
          </a:xfrm>
          <a:prstGeom prst="rect">
            <a:avLst/>
          </a:prstGeom>
          <a:noFill/>
          <a:ln w="9525">
            <a:noFill/>
            <a:miter lim="800000"/>
            <a:headEnd/>
            <a:tailEnd/>
          </a:ln>
        </p:spPr>
      </p:pic>
      <p:pic>
        <p:nvPicPr>
          <p:cNvPr id="50" name="Picture 5"/>
          <p:cNvPicPr>
            <a:picLocks noChangeAspect="1" noChangeArrowheads="1"/>
          </p:cNvPicPr>
          <p:nvPr/>
        </p:nvPicPr>
        <p:blipFill>
          <a:blip r:embed="rId6" cstate="print"/>
          <a:srcRect/>
          <a:stretch>
            <a:fillRect/>
          </a:stretch>
        </p:blipFill>
        <p:spPr bwMode="auto">
          <a:xfrm>
            <a:off x="3124200" y="3390900"/>
            <a:ext cx="495300" cy="495300"/>
          </a:xfrm>
          <a:prstGeom prst="rect">
            <a:avLst/>
          </a:prstGeom>
          <a:noFill/>
          <a:ln w="9525">
            <a:noFill/>
            <a:miter lim="800000"/>
            <a:headEnd/>
            <a:tailEnd/>
          </a:ln>
        </p:spPr>
      </p:pic>
      <p:pic>
        <p:nvPicPr>
          <p:cNvPr id="52" name="Picture 4"/>
          <p:cNvPicPr>
            <a:picLocks noGrp="1" noChangeAspect="1" noChangeArrowheads="1"/>
          </p:cNvPicPr>
          <p:nvPr>
            <p:ph idx="1"/>
          </p:nvPr>
        </p:nvPicPr>
        <p:blipFill>
          <a:blip r:embed="rId7" cstate="print"/>
          <a:srcRect/>
          <a:stretch>
            <a:fillRect/>
          </a:stretch>
        </p:blipFill>
        <p:spPr>
          <a:xfrm>
            <a:off x="2971800" y="3619500"/>
            <a:ext cx="495300" cy="495300"/>
          </a:xfrm>
        </p:spPr>
      </p:pic>
      <p:pic>
        <p:nvPicPr>
          <p:cNvPr id="66" name="Picture 12"/>
          <p:cNvPicPr>
            <a:picLocks noChangeAspect="1" noChangeArrowheads="1"/>
          </p:cNvPicPr>
          <p:nvPr/>
        </p:nvPicPr>
        <p:blipFill>
          <a:blip r:embed="rId8" cstate="print"/>
          <a:srcRect/>
          <a:stretch>
            <a:fillRect/>
          </a:stretch>
        </p:blipFill>
        <p:spPr bwMode="auto">
          <a:xfrm>
            <a:off x="5791200" y="2133600"/>
            <a:ext cx="1096963" cy="444500"/>
          </a:xfrm>
          <a:prstGeom prst="rect">
            <a:avLst/>
          </a:prstGeom>
          <a:noFill/>
          <a:ln w="9525">
            <a:noFill/>
            <a:miter lim="800000"/>
            <a:headEnd/>
            <a:tailEnd/>
          </a:ln>
        </p:spPr>
      </p:pic>
      <p:pic>
        <p:nvPicPr>
          <p:cNvPr id="67" name="Picture 13"/>
          <p:cNvPicPr>
            <a:picLocks noChangeAspect="1" noChangeArrowheads="1"/>
          </p:cNvPicPr>
          <p:nvPr/>
        </p:nvPicPr>
        <p:blipFill>
          <a:blip r:embed="rId9" cstate="print"/>
          <a:srcRect/>
          <a:stretch>
            <a:fillRect/>
          </a:stretch>
        </p:blipFill>
        <p:spPr bwMode="auto">
          <a:xfrm>
            <a:off x="5562600" y="2362200"/>
            <a:ext cx="1133475" cy="481013"/>
          </a:xfrm>
          <a:prstGeom prst="rect">
            <a:avLst/>
          </a:prstGeom>
          <a:noFill/>
          <a:ln w="9525">
            <a:noFill/>
            <a:miter lim="800000"/>
            <a:headEnd/>
            <a:tailEnd/>
          </a:ln>
        </p:spPr>
      </p:pic>
      <p:pic>
        <p:nvPicPr>
          <p:cNvPr id="68" name="Picture 17"/>
          <p:cNvPicPr>
            <a:picLocks noChangeAspect="1" noChangeArrowheads="1"/>
          </p:cNvPicPr>
          <p:nvPr/>
        </p:nvPicPr>
        <p:blipFill>
          <a:blip r:embed="rId10" cstate="print"/>
          <a:srcRect/>
          <a:stretch>
            <a:fillRect/>
          </a:stretch>
        </p:blipFill>
        <p:spPr bwMode="auto">
          <a:xfrm>
            <a:off x="5099050" y="3154363"/>
            <a:ext cx="1073150" cy="438150"/>
          </a:xfrm>
          <a:prstGeom prst="rect">
            <a:avLst/>
          </a:prstGeom>
          <a:noFill/>
          <a:ln w="9525">
            <a:noFill/>
            <a:miter lim="800000"/>
            <a:headEnd/>
            <a:tailEnd/>
          </a:ln>
        </p:spPr>
      </p:pic>
      <p:pic>
        <p:nvPicPr>
          <p:cNvPr id="69" name="Picture 18"/>
          <p:cNvPicPr>
            <a:picLocks noChangeAspect="1" noChangeArrowheads="1"/>
          </p:cNvPicPr>
          <p:nvPr/>
        </p:nvPicPr>
        <p:blipFill>
          <a:blip r:embed="rId11" cstate="print"/>
          <a:srcRect/>
          <a:stretch>
            <a:fillRect/>
          </a:stretch>
        </p:blipFill>
        <p:spPr bwMode="auto">
          <a:xfrm>
            <a:off x="4870450" y="3382963"/>
            <a:ext cx="1079500" cy="438150"/>
          </a:xfrm>
          <a:prstGeom prst="rect">
            <a:avLst/>
          </a:prstGeom>
          <a:noFill/>
          <a:ln w="9525">
            <a:noFill/>
            <a:miter lim="800000"/>
            <a:headEnd/>
            <a:tailEnd/>
          </a:ln>
        </p:spPr>
      </p:pic>
      <p:pic>
        <p:nvPicPr>
          <p:cNvPr id="70" name="Picture 19"/>
          <p:cNvPicPr>
            <a:picLocks noChangeAspect="1" noChangeArrowheads="1"/>
          </p:cNvPicPr>
          <p:nvPr/>
        </p:nvPicPr>
        <p:blipFill>
          <a:blip r:embed="rId12" cstate="print"/>
          <a:srcRect/>
          <a:stretch>
            <a:fillRect/>
          </a:stretch>
        </p:blipFill>
        <p:spPr bwMode="auto">
          <a:xfrm>
            <a:off x="4718050" y="3657600"/>
            <a:ext cx="1054100" cy="427038"/>
          </a:xfrm>
          <a:prstGeom prst="rect">
            <a:avLst/>
          </a:prstGeom>
          <a:noFill/>
          <a:ln w="9525">
            <a:noFill/>
            <a:miter lim="800000"/>
            <a:headEnd/>
            <a:tailEnd/>
          </a:ln>
        </p:spPr>
      </p:pic>
      <p:sp>
        <p:nvSpPr>
          <p:cNvPr id="71" name="Right Arrow 70"/>
          <p:cNvSpPr/>
          <p:nvPr/>
        </p:nvSpPr>
        <p:spPr>
          <a:xfrm>
            <a:off x="4419600" y="30480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imes New Roman" pitchFamily="18" charset="0"/>
              <a:ea typeface="ヒラギノ角ゴ Pro W3"/>
              <a:cs typeface="Times New Roman" pitchFamily="18" charset="0"/>
            </a:endParaRPr>
          </a:p>
        </p:txBody>
      </p:sp>
      <p:sp>
        <p:nvSpPr>
          <p:cNvPr id="72" name="TextBox 71"/>
          <p:cNvSpPr txBox="1">
            <a:spLocks noChangeArrowheads="1"/>
          </p:cNvSpPr>
          <p:nvPr/>
        </p:nvSpPr>
        <p:spPr bwMode="auto">
          <a:xfrm rot="-3093467">
            <a:off x="5354638" y="2597150"/>
            <a:ext cx="552450" cy="708025"/>
          </a:xfrm>
          <a:prstGeom prst="rect">
            <a:avLst/>
          </a:prstGeom>
          <a:noFill/>
          <a:ln w="9525">
            <a:noFill/>
            <a:miter lim="800000"/>
            <a:headEnd/>
            <a:tailEnd/>
          </a:ln>
        </p:spPr>
        <p:txBody>
          <a:bodyPr>
            <a:spAutoFit/>
          </a:bodyPr>
          <a:lstStyle/>
          <a:p>
            <a:r>
              <a:rPr lang="en-US" sz="4000">
                <a:latin typeface="Times New Roman" pitchFamily="18" charset="0"/>
                <a:cs typeface="Times New Roman" pitchFamily="18" charset="0"/>
              </a:rPr>
              <a:t>…</a:t>
            </a:r>
          </a:p>
        </p:txBody>
      </p:sp>
      <p:cxnSp>
        <p:nvCxnSpPr>
          <p:cNvPr id="74" name="Straight Connector 73"/>
          <p:cNvCxnSpPr/>
          <p:nvPr/>
        </p:nvCxnSpPr>
        <p:spPr>
          <a:xfrm rot="5400000">
            <a:off x="4419600" y="2209800"/>
            <a:ext cx="1981200" cy="13716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Multiply 74"/>
          <p:cNvSpPr/>
          <p:nvPr/>
        </p:nvSpPr>
        <p:spPr>
          <a:xfrm flipV="1">
            <a:off x="4724400" y="3657600"/>
            <a:ext cx="152400" cy="152400"/>
          </a:xfrm>
          <a:prstGeom prst="mathMultiply">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76" name="Multiply 75"/>
          <p:cNvSpPr/>
          <p:nvPr/>
        </p:nvSpPr>
        <p:spPr>
          <a:xfrm flipV="1">
            <a:off x="4953000" y="3352800"/>
            <a:ext cx="152400" cy="152400"/>
          </a:xfrm>
          <a:prstGeom prst="mathMultiply">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77" name="Multiply 76"/>
          <p:cNvSpPr/>
          <p:nvPr/>
        </p:nvSpPr>
        <p:spPr>
          <a:xfrm flipV="1">
            <a:off x="5105400" y="3124200"/>
            <a:ext cx="152400" cy="152400"/>
          </a:xfrm>
          <a:prstGeom prst="mathMultiply">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78" name="Multiply 77"/>
          <p:cNvSpPr/>
          <p:nvPr/>
        </p:nvSpPr>
        <p:spPr>
          <a:xfrm flipV="1">
            <a:off x="5638800" y="2362200"/>
            <a:ext cx="152400" cy="152400"/>
          </a:xfrm>
          <a:prstGeom prst="mathMultiply">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79" name="Multiply 78"/>
          <p:cNvSpPr/>
          <p:nvPr/>
        </p:nvSpPr>
        <p:spPr>
          <a:xfrm flipV="1">
            <a:off x="5791200" y="2133600"/>
            <a:ext cx="152400" cy="152400"/>
          </a:xfrm>
          <a:prstGeom prst="mathMultiply">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cxnSp>
        <p:nvCxnSpPr>
          <p:cNvPr id="80" name="Straight Connector 79"/>
          <p:cNvCxnSpPr/>
          <p:nvPr/>
        </p:nvCxnSpPr>
        <p:spPr>
          <a:xfrm rot="5400000">
            <a:off x="5105400" y="2286000"/>
            <a:ext cx="1981200" cy="137160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81" name="Multiply 80"/>
          <p:cNvSpPr/>
          <p:nvPr/>
        </p:nvSpPr>
        <p:spPr>
          <a:xfrm flipV="1">
            <a:off x="5410200" y="3733800"/>
            <a:ext cx="152400" cy="152400"/>
          </a:xfrm>
          <a:prstGeom prst="mathMultipl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82" name="Multiply 81"/>
          <p:cNvSpPr/>
          <p:nvPr/>
        </p:nvSpPr>
        <p:spPr>
          <a:xfrm flipV="1">
            <a:off x="5638800" y="3429000"/>
            <a:ext cx="152400" cy="152400"/>
          </a:xfrm>
          <a:prstGeom prst="mathMultipl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83" name="Multiply 82"/>
          <p:cNvSpPr/>
          <p:nvPr/>
        </p:nvSpPr>
        <p:spPr>
          <a:xfrm flipV="1">
            <a:off x="5791200" y="3200400"/>
            <a:ext cx="152400" cy="152400"/>
          </a:xfrm>
          <a:prstGeom prst="mathMultipl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84" name="Multiply 83"/>
          <p:cNvSpPr/>
          <p:nvPr/>
        </p:nvSpPr>
        <p:spPr>
          <a:xfrm flipV="1">
            <a:off x="6324600" y="2438400"/>
            <a:ext cx="152400" cy="152400"/>
          </a:xfrm>
          <a:prstGeom prst="mathMultipl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85" name="Multiply 84"/>
          <p:cNvSpPr/>
          <p:nvPr/>
        </p:nvSpPr>
        <p:spPr>
          <a:xfrm flipV="1">
            <a:off x="6477000" y="2209800"/>
            <a:ext cx="152400" cy="152400"/>
          </a:xfrm>
          <a:prstGeom prst="mathMultipl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Times New Roman" pitchFamily="18" charset="0"/>
              <a:cs typeface="Times New Roman" pitchFamily="18" charset="0"/>
            </a:endParaRPr>
          </a:p>
        </p:txBody>
      </p:sp>
      <p:sp>
        <p:nvSpPr>
          <p:cNvPr id="86" name="TextBox 85"/>
          <p:cNvSpPr txBox="1">
            <a:spLocks noChangeArrowheads="1"/>
          </p:cNvSpPr>
          <p:nvPr/>
        </p:nvSpPr>
        <p:spPr bwMode="auto">
          <a:xfrm>
            <a:off x="5638800" y="1676400"/>
            <a:ext cx="659155" cy="276999"/>
          </a:xfrm>
          <a:prstGeom prst="rect">
            <a:avLst/>
          </a:prstGeom>
          <a:noFill/>
          <a:ln w="9525">
            <a:noFill/>
            <a:miter lim="800000"/>
            <a:headEnd/>
            <a:tailEnd/>
          </a:ln>
        </p:spPr>
        <p:txBody>
          <a:bodyPr wrap="none">
            <a:spAutoFit/>
          </a:bodyPr>
          <a:lstStyle/>
          <a:p>
            <a:r>
              <a:rPr lang="en-US" sz="1200">
                <a:solidFill>
                  <a:srgbClr val="FF0000"/>
                </a:solidFill>
                <a:latin typeface="Times New Roman" pitchFamily="18" charset="0"/>
                <a:cs typeface="Times New Roman" pitchFamily="18" charset="0"/>
              </a:rPr>
              <a:t>Group i</a:t>
            </a:r>
          </a:p>
        </p:txBody>
      </p:sp>
      <p:sp>
        <p:nvSpPr>
          <p:cNvPr id="87" name="TextBox 86"/>
          <p:cNvSpPr txBox="1">
            <a:spLocks noChangeArrowheads="1"/>
          </p:cNvSpPr>
          <p:nvPr/>
        </p:nvSpPr>
        <p:spPr bwMode="auto">
          <a:xfrm>
            <a:off x="6553200" y="1752600"/>
            <a:ext cx="659155" cy="276999"/>
          </a:xfrm>
          <a:prstGeom prst="rect">
            <a:avLst/>
          </a:prstGeom>
          <a:noFill/>
          <a:ln w="9525">
            <a:noFill/>
            <a:miter lim="800000"/>
            <a:headEnd/>
            <a:tailEnd/>
          </a:ln>
        </p:spPr>
        <p:txBody>
          <a:bodyPr wrap="none">
            <a:spAutoFit/>
          </a:bodyPr>
          <a:lstStyle/>
          <a:p>
            <a:r>
              <a:rPr lang="en-US" sz="1200">
                <a:solidFill>
                  <a:srgbClr val="00B0F0"/>
                </a:solidFill>
                <a:latin typeface="Times New Roman" pitchFamily="18" charset="0"/>
                <a:cs typeface="Times New Roman" pitchFamily="18" charset="0"/>
              </a:rPr>
              <a:t>Group j</a:t>
            </a:r>
          </a:p>
        </p:txBody>
      </p:sp>
      <p:sp>
        <p:nvSpPr>
          <p:cNvPr id="38" name="Slide Number Placeholder 3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29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0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0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0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20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20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20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000"/>
                                        <p:tgtEl>
                                          <p:spTgt spid="71"/>
                                        </p:tgtEl>
                                      </p:cBhvr>
                                    </p:animEffect>
                                  </p:childTnLst>
                                </p:cTn>
                              </p:par>
                              <p:par>
                                <p:cTn id="40" presetID="10" presetClass="entr" presetSubtype="0"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2000"/>
                                        <p:tgtEl>
                                          <p:spTgt spid="67"/>
                                        </p:tgtEl>
                                      </p:cBhvr>
                                    </p:animEffect>
                                  </p:childTnLst>
                                </p:cTn>
                              </p:par>
                              <p:par>
                                <p:cTn id="43" presetID="10"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2000"/>
                                        <p:tgtEl>
                                          <p:spTgt spid="6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2000"/>
                                        <p:tgtEl>
                                          <p:spTgt spid="72"/>
                                        </p:tgtEl>
                                      </p:cBhvr>
                                    </p:animEffect>
                                  </p:childTnLst>
                                </p:cTn>
                              </p:par>
                              <p:par>
                                <p:cTn id="49" presetID="10"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20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2000"/>
                                        <p:tgtEl>
                                          <p:spTgt spid="69"/>
                                        </p:tgtEl>
                                      </p:cBhvr>
                                    </p:animEffect>
                                  </p:childTnLst>
                                </p:cTn>
                              </p:par>
                              <p:par>
                                <p:cTn id="55" presetID="10"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20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down)">
                                      <p:cBhvr>
                                        <p:cTn id="62" dur="500"/>
                                        <p:tgtEl>
                                          <p:spTgt spid="74"/>
                                        </p:tgtEl>
                                      </p:cBhvr>
                                    </p:animEffect>
                                  </p:childTnLst>
                                </p:cTn>
                              </p:par>
                              <p:par>
                                <p:cTn id="63" presetID="22" presetClass="entr" presetSubtype="4"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wipe(down)">
                                      <p:cBhvr>
                                        <p:cTn id="65" dur="500"/>
                                        <p:tgtEl>
                                          <p:spTgt spid="77"/>
                                        </p:tgtEl>
                                      </p:cBhvr>
                                    </p:animEffect>
                                  </p:childTnLst>
                                </p:cTn>
                              </p:par>
                              <p:par>
                                <p:cTn id="66" presetID="22" presetClass="entr" presetSubtype="4"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down)">
                                      <p:cBhvr>
                                        <p:cTn id="68" dur="500"/>
                                        <p:tgtEl>
                                          <p:spTgt spid="76"/>
                                        </p:tgtEl>
                                      </p:cBhvr>
                                    </p:animEffect>
                                  </p:childTnLst>
                                </p:cTn>
                              </p:par>
                              <p:par>
                                <p:cTn id="69" presetID="22" presetClass="entr" presetSubtype="4"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down)">
                                      <p:cBhvr>
                                        <p:cTn id="71" dur="500"/>
                                        <p:tgtEl>
                                          <p:spTgt spid="75"/>
                                        </p:tgtEl>
                                      </p:cBhvr>
                                    </p:animEffect>
                                  </p:childTnLst>
                                </p:cTn>
                              </p:par>
                              <p:par>
                                <p:cTn id="72" presetID="22" presetClass="entr" presetSubtype="4"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wipe(down)">
                                      <p:cBhvr>
                                        <p:cTn id="74" dur="500"/>
                                        <p:tgtEl>
                                          <p:spTgt spid="78"/>
                                        </p:tgtEl>
                                      </p:cBhvr>
                                    </p:animEffect>
                                  </p:childTnLst>
                                </p:cTn>
                              </p:par>
                              <p:par>
                                <p:cTn id="75" presetID="22" presetClass="entr" presetSubtype="4"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down)">
                                      <p:cBhvr>
                                        <p:cTn id="77" dur="500"/>
                                        <p:tgtEl>
                                          <p:spTgt spid="7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wipe(down)">
                                      <p:cBhvr>
                                        <p:cTn id="80" dur="500"/>
                                        <p:tgtEl>
                                          <p:spTgt spid="8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wipe(down)">
                                      <p:cBhvr>
                                        <p:cTn id="85" dur="500"/>
                                        <p:tgtEl>
                                          <p:spTgt spid="87"/>
                                        </p:tgtEl>
                                      </p:cBhvr>
                                    </p:animEffect>
                                  </p:childTnLst>
                                </p:cTn>
                              </p:par>
                              <p:par>
                                <p:cTn id="86" presetID="22" presetClass="entr" presetSubtype="4" fill="hold"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wipe(down)">
                                      <p:cBhvr>
                                        <p:cTn id="88" dur="500"/>
                                        <p:tgtEl>
                                          <p:spTgt spid="80"/>
                                        </p:tgtEl>
                                      </p:cBhvr>
                                    </p:animEffect>
                                  </p:childTnLst>
                                </p:cTn>
                              </p:par>
                              <p:par>
                                <p:cTn id="89" presetID="22" presetClass="entr" presetSubtype="4" fill="hold" nodeType="with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down)">
                                      <p:cBhvr>
                                        <p:cTn id="91" dur="500"/>
                                        <p:tgtEl>
                                          <p:spTgt spid="85"/>
                                        </p:tgtEl>
                                      </p:cBhvr>
                                    </p:animEffect>
                                  </p:childTnLst>
                                </p:cTn>
                              </p:par>
                              <p:par>
                                <p:cTn id="92" presetID="22" presetClass="entr" presetSubtype="4" fill="hold"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down)">
                                      <p:cBhvr>
                                        <p:cTn id="94" dur="500"/>
                                        <p:tgtEl>
                                          <p:spTgt spid="84"/>
                                        </p:tgtEl>
                                      </p:cBhvr>
                                    </p:animEffect>
                                  </p:childTnLst>
                                </p:cTn>
                              </p:par>
                              <p:par>
                                <p:cTn id="95" presetID="22" presetClass="entr" presetSubtype="4"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wipe(down)">
                                      <p:cBhvr>
                                        <p:cTn id="97" dur="500"/>
                                        <p:tgtEl>
                                          <p:spTgt spid="83"/>
                                        </p:tgtEl>
                                      </p:cBhvr>
                                    </p:animEffect>
                                  </p:childTnLst>
                                </p:cTn>
                              </p:par>
                              <p:par>
                                <p:cTn id="98" presetID="22" presetClass="entr" presetSubtype="4"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nodeType="with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box(in)">
                                      <p:cBhvr>
                                        <p:cTn id="108" dur="500"/>
                                        <p:tgtEl>
                                          <p:spTgt spid="73"/>
                                        </p:tgtEl>
                                      </p:cBhvr>
                                    </p:animEffect>
                                  </p:childTnLst>
                                </p:cTn>
                              </p:par>
                              <p:par>
                                <p:cTn id="109" presetID="4" presetClass="entr" presetSubtype="16"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box(in)">
                                      <p:cBhvr>
                                        <p:cTn id="111" dur="500"/>
                                        <p:tgtEl>
                                          <p:spTgt spid="36"/>
                                        </p:tgtEl>
                                      </p:cBhvr>
                                    </p:animEffect>
                                  </p:childTnLst>
                                </p:cTn>
                              </p:par>
                              <p:par>
                                <p:cTn id="112" presetID="4" presetClass="entr" presetSubtype="16"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ox(in)">
                                      <p:cBhvr>
                                        <p:cTn id="1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36" grpId="0"/>
      <p:bldP spid="37" grpId="0" animBg="1"/>
      <p:bldP spid="46" grpId="0"/>
      <p:bldP spid="71" grpId="0" animBg="1"/>
      <p:bldP spid="72" grpId="0"/>
      <p:bldP spid="86" grpId="0"/>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Dimensionality Reduction</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609600" y="1295400"/>
            <a:ext cx="8153400" cy="1600200"/>
          </a:xfrm>
        </p:spPr>
        <p:txBody>
          <a:bodyPr>
            <a:normAutofit/>
          </a:bodyPr>
          <a:lstStyle/>
          <a:p>
            <a:r>
              <a:rPr lang="en-US" dirty="0" smtClean="0">
                <a:latin typeface="Times New Roman" pitchFamily="18" charset="0"/>
                <a:cs typeface="Times New Roman" pitchFamily="18" charset="0"/>
              </a:rPr>
              <a:t>Dimensionality reduction algorithms</a:t>
            </a:r>
          </a:p>
          <a:p>
            <a:pPr lvl="1"/>
            <a:r>
              <a:rPr lang="en-US" dirty="0" smtClean="0">
                <a:latin typeface="Times New Roman" pitchFamily="18" charset="0"/>
                <a:cs typeface="Times New Roman" pitchFamily="18" charset="0"/>
              </a:rPr>
              <a:t>Feature extraction</a:t>
            </a:r>
          </a:p>
          <a:p>
            <a:pPr lvl="1"/>
            <a:r>
              <a:rPr lang="en-US" dirty="0" smtClean="0">
                <a:latin typeface="Times New Roman" pitchFamily="18" charset="0"/>
                <a:cs typeface="Times New Roman" pitchFamily="18" charset="0"/>
              </a:rPr>
              <a:t>Feature selection</a:t>
            </a:r>
          </a:p>
        </p:txBody>
      </p:sp>
      <p:grpSp>
        <p:nvGrpSpPr>
          <p:cNvPr id="8" name="Group 37"/>
          <p:cNvGrpSpPr/>
          <p:nvPr/>
        </p:nvGrpSpPr>
        <p:grpSpPr>
          <a:xfrm>
            <a:off x="516776" y="2725161"/>
            <a:ext cx="3669611" cy="2590800"/>
            <a:chOff x="284203" y="4055775"/>
            <a:chExt cx="3669611" cy="2590800"/>
          </a:xfrm>
        </p:grpSpPr>
        <p:sp>
          <p:nvSpPr>
            <p:cNvPr id="12" name="TextBox 11"/>
            <p:cNvSpPr txBox="1"/>
            <p:nvPr/>
          </p:nvSpPr>
          <p:spPr>
            <a:xfrm>
              <a:off x="1981200" y="4055775"/>
              <a:ext cx="1524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features</a:t>
              </a:r>
              <a:endParaRPr lang="en-US" sz="2400" dirty="0">
                <a:latin typeface="Times New Roman" pitchFamily="18" charset="0"/>
                <a:cs typeface="Times New Roman" pitchFamily="18" charset="0"/>
              </a:endParaRPr>
            </a:p>
          </p:txBody>
        </p:sp>
        <p:sp>
          <p:nvSpPr>
            <p:cNvPr id="4" name="Rectangle 3"/>
            <p:cNvSpPr/>
            <p:nvPr/>
          </p:nvSpPr>
          <p:spPr>
            <a:xfrm>
              <a:off x="1066800" y="4665375"/>
              <a:ext cx="2887014" cy="1905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Original data</a:t>
              </a:r>
              <a:endParaRPr lang="en-US" sz="2400" dirty="0">
                <a:solidFill>
                  <a:schemeClr val="tx1"/>
                </a:solidFill>
                <a:latin typeface="Times New Roman" pitchFamily="18" charset="0"/>
                <a:cs typeface="Times New Roman" pitchFamily="18" charset="0"/>
              </a:endParaRPr>
            </a:p>
          </p:txBody>
        </p:sp>
        <p:cxnSp>
          <p:nvCxnSpPr>
            <p:cNvPr id="9" name="Straight Arrow Connector 8"/>
            <p:cNvCxnSpPr/>
            <p:nvPr/>
          </p:nvCxnSpPr>
          <p:spPr>
            <a:xfrm rot="5400000">
              <a:off x="-114300" y="5617875"/>
              <a:ext cx="1752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258911" y="4507606"/>
              <a:ext cx="2334296" cy="53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4203" y="4893975"/>
              <a:ext cx="553998" cy="1752600"/>
            </a:xfrm>
            <a:prstGeom prst="rect">
              <a:avLst/>
            </a:prstGeom>
            <a:noFill/>
          </p:spPr>
          <p:txBody>
            <a:bodyPr vert="eaVert" wrap="square" rtlCol="0">
              <a:spAutoFit/>
            </a:bodyPr>
            <a:lstStyle/>
            <a:p>
              <a:r>
                <a:rPr lang="en-US" sz="2400" dirty="0" smtClean="0">
                  <a:latin typeface="Times New Roman" pitchFamily="18" charset="0"/>
                  <a:cs typeface="Times New Roman" pitchFamily="18" charset="0"/>
                </a:rPr>
                <a:t>Data points</a:t>
              </a:r>
              <a:endParaRPr lang="en-US" sz="2400" dirty="0">
                <a:latin typeface="Times New Roman" pitchFamily="18" charset="0"/>
                <a:cs typeface="Times New Roman" pitchFamily="18" charset="0"/>
              </a:endParaRPr>
            </a:p>
          </p:txBody>
        </p:sp>
      </p:grpSp>
      <p:grpSp>
        <p:nvGrpSpPr>
          <p:cNvPr id="10" name="Group 38"/>
          <p:cNvGrpSpPr/>
          <p:nvPr/>
        </p:nvGrpSpPr>
        <p:grpSpPr>
          <a:xfrm>
            <a:off x="4423573" y="2723013"/>
            <a:ext cx="4077232" cy="2516748"/>
            <a:chOff x="4191000" y="4053627"/>
            <a:chExt cx="4077232" cy="2516748"/>
          </a:xfrm>
        </p:grpSpPr>
        <p:sp>
          <p:nvSpPr>
            <p:cNvPr id="6" name="Rectangle 5"/>
            <p:cNvSpPr/>
            <p:nvPr/>
          </p:nvSpPr>
          <p:spPr>
            <a:xfrm>
              <a:off x="6272011" y="4665375"/>
              <a:ext cx="1329745"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reduced data</a:t>
              </a:r>
              <a:endParaRPr lang="en-US" sz="2400" dirty="0">
                <a:solidFill>
                  <a:schemeClr val="tx1"/>
                </a:solidFill>
                <a:latin typeface="Times New Roman" pitchFamily="18" charset="0"/>
                <a:cs typeface="Times New Roman" pitchFamily="18" charset="0"/>
              </a:endParaRPr>
            </a:p>
          </p:txBody>
        </p:sp>
        <p:sp>
          <p:nvSpPr>
            <p:cNvPr id="7" name="Right Arrow 6"/>
            <p:cNvSpPr/>
            <p:nvPr/>
          </p:nvSpPr>
          <p:spPr>
            <a:xfrm>
              <a:off x="4191000" y="5351175"/>
              <a:ext cx="19812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4" name="TextBox 23"/>
            <p:cNvSpPr txBox="1"/>
            <p:nvPr/>
          </p:nvSpPr>
          <p:spPr>
            <a:xfrm>
              <a:off x="6048815" y="4053627"/>
              <a:ext cx="2219417"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new features</a:t>
              </a:r>
              <a:endParaRPr lang="en-US" sz="2400" dirty="0">
                <a:latin typeface="Times New Roman" pitchFamily="18" charset="0"/>
                <a:cs typeface="Times New Roman" pitchFamily="18" charset="0"/>
              </a:endParaRPr>
            </a:p>
          </p:txBody>
        </p:sp>
        <p:cxnSp>
          <p:nvCxnSpPr>
            <p:cNvPr id="25" name="Straight Arrow Connector 24"/>
            <p:cNvCxnSpPr/>
            <p:nvPr/>
          </p:nvCxnSpPr>
          <p:spPr>
            <a:xfrm flipV="1">
              <a:off x="6408319" y="4533367"/>
              <a:ext cx="971281" cy="32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 name="AutoShape 19"/>
          <p:cNvSpPr>
            <a:spLocks noChangeArrowheads="1"/>
          </p:cNvSpPr>
          <p:nvPr/>
        </p:nvSpPr>
        <p:spPr bwMode="auto">
          <a:xfrm>
            <a:off x="122275" y="2667000"/>
            <a:ext cx="8915400" cy="2743200"/>
          </a:xfrm>
          <a:prstGeom prst="wedgeRectCallout">
            <a:avLst>
              <a:gd name="adj1" fmla="val -32613"/>
              <a:gd name="adj2" fmla="val -48368"/>
            </a:avLst>
          </a:prstGeom>
          <a:solidFill>
            <a:srgbClr val="99FF66"/>
          </a:solidFill>
          <a:ln w="12700" algn="ctr">
            <a:solidFill>
              <a:schemeClr val="tx1"/>
            </a:solidFill>
            <a:miter lim="800000"/>
            <a:headEnd/>
            <a:tailEnd/>
          </a:ln>
        </p:spPr>
        <p:txBody>
          <a:bodyPr/>
          <a:lstStyle/>
          <a:p>
            <a:pPr>
              <a:buFont typeface="Wingdings" pitchFamily="2" charset="2"/>
              <a:buChar char="§"/>
            </a:pPr>
            <a:r>
              <a:rPr lang="en-US" sz="2800" dirty="0" smtClean="0">
                <a:latin typeface="Times New Roman" pitchFamily="18" charset="0"/>
                <a:cs typeface="Times New Roman" pitchFamily="18" charset="0"/>
              </a:rPr>
              <a:t>We focus on sparse learning in this tutorial</a:t>
            </a:r>
          </a:p>
          <a:p>
            <a:pPr lvl="1">
              <a:buFont typeface="Wingdings" pitchFamily="2" charset="2"/>
              <a:buChar char="Ø"/>
            </a:pPr>
            <a:r>
              <a:rPr lang="en-US" sz="2800" dirty="0" smtClean="0">
                <a:latin typeface="Times New Roman" pitchFamily="18" charset="0"/>
                <a:cs typeface="Times New Roman" pitchFamily="18" charset="0"/>
              </a:rPr>
              <a:t>Embed dimensionality reduction into data mining tasks</a:t>
            </a:r>
          </a:p>
          <a:p>
            <a:pPr lvl="1">
              <a:buFont typeface="Wingdings" pitchFamily="2" charset="2"/>
              <a:buChar char="Ø"/>
            </a:pPr>
            <a:r>
              <a:rPr lang="en-US" sz="2800" dirty="0" smtClean="0">
                <a:latin typeface="Times New Roman" pitchFamily="18" charset="0"/>
                <a:cs typeface="Times New Roman" pitchFamily="18" charset="0"/>
              </a:rPr>
              <a:t>Flexible models for complex feature structures</a:t>
            </a:r>
          </a:p>
          <a:p>
            <a:pPr lvl="1">
              <a:buFont typeface="Wingdings" pitchFamily="2" charset="2"/>
              <a:buChar char="Ø"/>
            </a:pPr>
            <a:r>
              <a:rPr lang="en-US" sz="2800" dirty="0" smtClean="0">
                <a:latin typeface="Times New Roman" pitchFamily="18" charset="0"/>
                <a:cs typeface="Times New Roman" pitchFamily="18" charset="0"/>
              </a:rPr>
              <a:t>Strong theoretical guarantee</a:t>
            </a:r>
          </a:p>
          <a:p>
            <a:pPr lvl="1">
              <a:buFont typeface="Wingdings" pitchFamily="2" charset="2"/>
              <a:buChar char="Ø"/>
            </a:pPr>
            <a:r>
              <a:rPr lang="en-US" sz="2800" dirty="0" smtClean="0">
                <a:latin typeface="Times New Roman" pitchFamily="18" charset="0"/>
                <a:cs typeface="Times New Roman" pitchFamily="18" charset="0"/>
              </a:rPr>
              <a:t>Empirical success in many applications</a:t>
            </a:r>
          </a:p>
          <a:p>
            <a:pPr lvl="1">
              <a:buFont typeface="Wingdings" pitchFamily="2" charset="2"/>
              <a:buChar char="Ø"/>
            </a:pPr>
            <a:r>
              <a:rPr lang="en-US" sz="2800" dirty="0" smtClean="0">
                <a:latin typeface="Times New Roman" pitchFamily="18" charset="0"/>
                <a:cs typeface="Times New Roman" pitchFamily="18" charset="0"/>
              </a:rPr>
              <a:t>Recent progress on efficient implementations</a:t>
            </a:r>
          </a:p>
          <a:p>
            <a:pPr lvl="1">
              <a:buFont typeface="Wingdings" pitchFamily="2" charset="2"/>
              <a:buChar char="Ø"/>
            </a:pPr>
            <a:endParaRPr lang="en-US" sz="2800" dirty="0" smtClean="0">
              <a:latin typeface="Times New Roman" pitchFamily="18" charset="0"/>
              <a:cs typeface="Times New Roman" pitchFamily="18" charset="0"/>
            </a:endParaRPr>
          </a:p>
        </p:txBody>
      </p:sp>
      <p:sp>
        <p:nvSpPr>
          <p:cNvPr id="22" name="Slide Number Placeholder 2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a:t>
            </a:fld>
            <a:endParaRPr lang="en-US">
              <a:latin typeface="Times New Roman" pitchFamily="18" charset="0"/>
              <a:cs typeface="Times New Roman" pitchFamily="18" charset="0"/>
            </a:endParaRPr>
          </a:p>
        </p:txBody>
      </p:sp>
      <p:grpSp>
        <p:nvGrpSpPr>
          <p:cNvPr id="19" name="Group 18"/>
          <p:cNvGrpSpPr/>
          <p:nvPr/>
        </p:nvGrpSpPr>
        <p:grpSpPr>
          <a:xfrm>
            <a:off x="205050" y="5562600"/>
            <a:ext cx="8634150" cy="659475"/>
            <a:chOff x="205050" y="5562600"/>
            <a:chExt cx="8634150" cy="659475"/>
          </a:xfrm>
        </p:grpSpPr>
        <p:sp>
          <p:nvSpPr>
            <p:cNvPr id="18" name="Rectangle 6"/>
            <p:cNvSpPr txBox="1">
              <a:spLocks noChangeArrowheads="1"/>
            </p:cNvSpPr>
            <p:nvPr/>
          </p:nvSpPr>
          <p:spPr bwMode="auto">
            <a:xfrm>
              <a:off x="205050" y="5612475"/>
              <a:ext cx="8610600" cy="609600"/>
            </a:xfrm>
            <a:prstGeom prst="rect">
              <a:avLst/>
            </a:prstGeom>
            <a:solidFill>
              <a:srgbClr val="005B00"/>
            </a:solidFill>
            <a:ln w="25400" cap="flat" cmpd="sng" algn="ctr">
              <a:solidFill>
                <a:srgbClr val="007A37"/>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758785" name="Rectangle 1"/>
            <p:cNvSpPr>
              <a:spLocks noChangeArrowheads="1"/>
            </p:cNvSpPr>
            <p:nvPr/>
          </p:nvSpPr>
          <p:spPr bwMode="auto">
            <a:xfrm>
              <a:off x="228600" y="5562600"/>
              <a:ext cx="86106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en-US" dirty="0" smtClean="0">
                  <a:solidFill>
                    <a:schemeClr val="bg1"/>
                  </a:solidFill>
                  <a:latin typeface="Times New Roman" pitchFamily="18" charset="0"/>
                  <a:cs typeface="Times New Roman" pitchFamily="18" charset="0"/>
                </a:rPr>
                <a:t>SIAM Data Mining 2007 Tutorial (Yu, Ye, and Liu):</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Times New Roman" pitchFamily="18" charset="0"/>
                  <a:cs typeface="Times New Roman" pitchFamily="18" charset="0"/>
                </a:rPr>
                <a:t>“Dimensionality Reduction for Data Mining - Techniques, Applications, and Trends”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ox(i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sz="3200" dirty="0" smtClean="0">
                <a:latin typeface="Times New Roman" pitchFamily="18" charset="0"/>
                <a:cs typeface="Times New Roman" pitchFamily="18" charset="0"/>
              </a:rPr>
              <a:t>Developmental Stage Annotation (3)</a:t>
            </a:r>
          </a:p>
        </p:txBody>
      </p:sp>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30</a:t>
            </a:fld>
            <a:endParaRPr lang="en-US">
              <a:latin typeface="Times New Roman" pitchFamily="18" charset="0"/>
              <a:cs typeface="Times New Roman" pitchFamily="18" charset="0"/>
            </a:endParaRPr>
          </a:p>
        </p:txBody>
      </p:sp>
      <p:pic>
        <p:nvPicPr>
          <p:cNvPr id="1090562" name="Picture 2"/>
          <p:cNvPicPr>
            <a:picLocks noChangeAspect="1" noChangeArrowheads="1"/>
          </p:cNvPicPr>
          <p:nvPr/>
        </p:nvPicPr>
        <p:blipFill>
          <a:blip r:embed="rId3" cstate="print"/>
          <a:srcRect/>
          <a:stretch>
            <a:fillRect/>
          </a:stretch>
        </p:blipFill>
        <p:spPr bwMode="auto">
          <a:xfrm>
            <a:off x="580295" y="1271954"/>
            <a:ext cx="8170652" cy="5105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z="3200" dirty="0" smtClean="0">
                <a:latin typeface="Times New Roman" pitchFamily="18" charset="0"/>
                <a:cs typeface="Times New Roman" pitchFamily="18" charset="0"/>
              </a:rPr>
              <a:t>Multi-Task/Class Learning via L</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L</a:t>
            </a:r>
            <a:r>
              <a:rPr lang="en-US" sz="3200" i="1" baseline="-25000" dirty="0" err="1" smtClean="0">
                <a:latin typeface="Times New Roman" pitchFamily="18" charset="0"/>
                <a:cs typeface="Times New Roman" pitchFamily="18" charset="0"/>
              </a:rPr>
              <a:t>q</a:t>
            </a:r>
            <a:endParaRPr lang="en-US" sz="3200" dirty="0" smtClean="0">
              <a:latin typeface="Times New Roman" pitchFamily="18" charset="0"/>
              <a:cs typeface="Times New Roman" pitchFamily="18" charset="0"/>
            </a:endParaRPr>
          </a:p>
        </p:txBody>
      </p:sp>
      <p:grpSp>
        <p:nvGrpSpPr>
          <p:cNvPr id="74755" name="Group 10"/>
          <p:cNvGrpSpPr>
            <a:grpSpLocks/>
          </p:cNvGrpSpPr>
          <p:nvPr/>
        </p:nvGrpSpPr>
        <p:grpSpPr bwMode="auto">
          <a:xfrm>
            <a:off x="228600" y="1295400"/>
            <a:ext cx="8763000" cy="3733800"/>
            <a:chOff x="228600" y="1295400"/>
            <a:chExt cx="8763000" cy="3733800"/>
          </a:xfrm>
        </p:grpSpPr>
        <p:pic>
          <p:nvPicPr>
            <p:cNvPr id="74760" name="Picture 4"/>
            <p:cNvPicPr>
              <a:picLocks noChangeAspect="1" noChangeArrowheads="1"/>
            </p:cNvPicPr>
            <p:nvPr/>
          </p:nvPicPr>
          <p:blipFill>
            <a:blip r:embed="rId2" cstate="print"/>
            <a:srcRect/>
            <a:stretch>
              <a:fillRect/>
            </a:stretch>
          </p:blipFill>
          <p:spPr bwMode="auto">
            <a:xfrm>
              <a:off x="7162800" y="1371600"/>
              <a:ext cx="1828800" cy="3211773"/>
            </a:xfrm>
            <a:prstGeom prst="rect">
              <a:avLst/>
            </a:prstGeom>
            <a:noFill/>
            <a:ln w="9525">
              <a:noFill/>
              <a:miter lim="800000"/>
              <a:headEnd/>
              <a:tailEnd/>
            </a:ln>
          </p:spPr>
        </p:pic>
        <p:pic>
          <p:nvPicPr>
            <p:cNvPr id="74761" name="Picture 5"/>
            <p:cNvPicPr>
              <a:picLocks noChangeAspect="1" noChangeArrowheads="1"/>
            </p:cNvPicPr>
            <p:nvPr/>
          </p:nvPicPr>
          <p:blipFill>
            <a:blip r:embed="rId3" cstate="print"/>
            <a:srcRect/>
            <a:stretch>
              <a:fillRect/>
            </a:stretch>
          </p:blipFill>
          <p:spPr bwMode="auto">
            <a:xfrm>
              <a:off x="228600" y="1295400"/>
              <a:ext cx="1647825" cy="3238500"/>
            </a:xfrm>
            <a:prstGeom prst="rect">
              <a:avLst/>
            </a:prstGeom>
            <a:noFill/>
            <a:ln w="9525">
              <a:noFill/>
              <a:miter lim="800000"/>
              <a:headEnd/>
              <a:tailEnd/>
            </a:ln>
          </p:spPr>
        </p:pic>
        <p:pic>
          <p:nvPicPr>
            <p:cNvPr id="74762" name="Picture 7"/>
            <p:cNvPicPr>
              <a:picLocks noChangeAspect="1" noChangeArrowheads="1"/>
            </p:cNvPicPr>
            <p:nvPr/>
          </p:nvPicPr>
          <p:blipFill>
            <a:blip r:embed="rId4" cstate="print"/>
            <a:srcRect/>
            <a:stretch>
              <a:fillRect/>
            </a:stretch>
          </p:blipFill>
          <p:spPr bwMode="auto">
            <a:xfrm>
              <a:off x="1928813" y="1346684"/>
              <a:ext cx="5233987" cy="3682516"/>
            </a:xfrm>
            <a:prstGeom prst="rect">
              <a:avLst/>
            </a:prstGeom>
            <a:noFill/>
            <a:ln w="9525">
              <a:noFill/>
              <a:miter lim="800000"/>
              <a:headEnd/>
              <a:tailEnd/>
            </a:ln>
          </p:spPr>
        </p:pic>
      </p:grpSp>
      <p:sp>
        <p:nvSpPr>
          <p:cNvPr id="13" name="Slide Number Placeholder 1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31</a:t>
            </a:fld>
            <a:endParaRPr lang="en-US">
              <a:latin typeface="Times New Roman" pitchFamily="18" charset="0"/>
              <a:cs typeface="Times New Roman" pitchFamily="18" charset="0"/>
            </a:endParaRPr>
          </a:p>
        </p:txBody>
      </p:sp>
      <p:pic>
        <p:nvPicPr>
          <p:cNvPr id="1139713" name="Picture 1"/>
          <p:cNvPicPr>
            <a:picLocks noChangeAspect="1" noChangeArrowheads="1"/>
          </p:cNvPicPr>
          <p:nvPr/>
        </p:nvPicPr>
        <p:blipFill>
          <a:blip r:embed="rId5" cstate="print"/>
          <a:srcRect/>
          <a:stretch>
            <a:fillRect/>
          </a:stretch>
        </p:blipFill>
        <p:spPr bwMode="auto">
          <a:xfrm>
            <a:off x="2209800" y="5334000"/>
            <a:ext cx="4714875" cy="1190625"/>
          </a:xfrm>
          <a:prstGeom prst="rect">
            <a:avLst/>
          </a:prstGeom>
          <a:noFill/>
          <a:ln w="9525">
            <a:noFill/>
            <a:miter lim="800000"/>
            <a:headEnd/>
            <a:tailEnd/>
          </a:ln>
          <a:effectLst/>
        </p:spPr>
      </p:pic>
      <p:grpSp>
        <p:nvGrpSpPr>
          <p:cNvPr id="19" name="Group 18"/>
          <p:cNvGrpSpPr>
            <a:grpSpLocks/>
          </p:cNvGrpSpPr>
          <p:nvPr/>
        </p:nvGrpSpPr>
        <p:grpSpPr bwMode="auto">
          <a:xfrm>
            <a:off x="4343400" y="1905000"/>
            <a:ext cx="2819400" cy="4267200"/>
            <a:chOff x="4343400" y="1905000"/>
            <a:chExt cx="2819400" cy="4267200"/>
          </a:xfrm>
        </p:grpSpPr>
        <p:sp>
          <p:nvSpPr>
            <p:cNvPr id="12" name="Rectangle 11"/>
            <p:cNvSpPr/>
            <p:nvPr/>
          </p:nvSpPr>
          <p:spPr>
            <a:xfrm>
              <a:off x="4343400" y="1905000"/>
              <a:ext cx="2819400" cy="304800"/>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14" name="Straight Arrow Connector 13"/>
            <p:cNvCxnSpPr/>
            <p:nvPr/>
          </p:nvCxnSpPr>
          <p:spPr>
            <a:xfrm rot="16200000" flipH="1">
              <a:off x="4572000" y="3810000"/>
              <a:ext cx="3276600" cy="22860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sp>
          <p:nvSpPr>
            <p:cNvPr id="17" name="Rectangle 16"/>
            <p:cNvSpPr/>
            <p:nvPr/>
          </p:nvSpPr>
          <p:spPr>
            <a:xfrm>
              <a:off x="5867400" y="5638800"/>
              <a:ext cx="990600" cy="533400"/>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1139713"/>
                                        </p:tgtEl>
                                        <p:attrNameLst>
                                          <p:attrName>style.visibility</p:attrName>
                                        </p:attrNameLst>
                                      </p:cBhvr>
                                      <p:to>
                                        <p:strVal val="visible"/>
                                      </p:to>
                                    </p:set>
                                    <p:animEffect transition="in" filter="blinds(horizontal)">
                                      <p:cBhvr>
                                        <p:cTn id="10" dur="500"/>
                                        <p:tgtEl>
                                          <p:spTgt spid="113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Writer-specific Character Recognition</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Obozinski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Taskar</a:t>
            </a:r>
            <a:r>
              <a:rPr lang="en-US" sz="2000" dirty="0" smtClean="0">
                <a:latin typeface="Times New Roman" pitchFamily="18" charset="0"/>
                <a:cs typeface="Times New Roman" pitchFamily="18" charset="0"/>
              </a:rPr>
              <a:t>, and Jordan, 2006)</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32</a:t>
            </a:fld>
            <a:endParaRPr lang="en-US" dirty="0">
              <a:latin typeface="Times New Roman" pitchFamily="18" charset="0"/>
              <a:cs typeface="Times New Roman" pitchFamily="18" charset="0"/>
            </a:endParaRPr>
          </a:p>
        </p:txBody>
      </p:sp>
      <p:pic>
        <p:nvPicPr>
          <p:cNvPr id="1049601" name="Picture 1"/>
          <p:cNvPicPr>
            <a:picLocks noChangeAspect="1" noChangeArrowheads="1"/>
          </p:cNvPicPr>
          <p:nvPr/>
        </p:nvPicPr>
        <p:blipFill>
          <a:blip r:embed="rId3" cstate="print"/>
          <a:srcRect/>
          <a:stretch>
            <a:fillRect/>
          </a:stretch>
        </p:blipFill>
        <p:spPr bwMode="auto">
          <a:xfrm>
            <a:off x="381000" y="2590800"/>
            <a:ext cx="8346651" cy="3581400"/>
          </a:xfrm>
          <a:prstGeom prst="rect">
            <a:avLst/>
          </a:prstGeom>
          <a:noFill/>
          <a:ln w="9525">
            <a:noFill/>
            <a:miter lim="800000"/>
            <a:headEnd/>
            <a:tailEnd/>
          </a:ln>
          <a:effectLst/>
        </p:spPr>
      </p:pic>
      <p:sp>
        <p:nvSpPr>
          <p:cNvPr id="8" name="Rectangle 7"/>
          <p:cNvSpPr/>
          <p:nvPr/>
        </p:nvSpPr>
        <p:spPr>
          <a:xfrm>
            <a:off x="1981200" y="6172200"/>
            <a:ext cx="4157998" cy="369332"/>
          </a:xfrm>
          <a:prstGeom prst="rect">
            <a:avLst/>
          </a:prstGeom>
        </p:spPr>
        <p:txBody>
          <a:bodyPr wrap="none">
            <a:spAutoFit/>
          </a:bodyPr>
          <a:lstStyle/>
          <a:p>
            <a:r>
              <a:rPr lang="en-US" dirty="0" smtClean="0">
                <a:latin typeface="Times New Roman" pitchFamily="18" charset="0"/>
                <a:cs typeface="Times New Roman" pitchFamily="18" charset="0"/>
              </a:rPr>
              <a:t>The letter ‘</a:t>
            </a:r>
            <a:r>
              <a:rPr lang="en-US" i="1" dirty="0" smtClean="0">
                <a:latin typeface="Times New Roman" pitchFamily="18" charset="0"/>
                <a:cs typeface="Times New Roman" pitchFamily="18" charset="0"/>
              </a:rPr>
              <a:t>a’ written by 40 different people</a:t>
            </a:r>
          </a:p>
        </p:txBody>
      </p:sp>
      <p:sp>
        <p:nvSpPr>
          <p:cNvPr id="9" name="TextBox 8"/>
          <p:cNvSpPr txBox="1"/>
          <p:nvPr/>
        </p:nvSpPr>
        <p:spPr>
          <a:xfrm>
            <a:off x="990600" y="1600200"/>
            <a:ext cx="7772400" cy="1200329"/>
          </a:xfrm>
          <a:prstGeom prst="rect">
            <a:avLst/>
          </a:prstGeom>
          <a:noFill/>
        </p:spPr>
        <p:txBody>
          <a:bodyPr wrap="square" rtlCol="0">
            <a:spAutoFit/>
          </a:bodyPr>
          <a:lstStyle/>
          <a:p>
            <a:r>
              <a:rPr lang="en-US" dirty="0" smtClean="0">
                <a:latin typeface="Times New Roman" pitchFamily="18" charset="0"/>
                <a:cs typeface="Times New Roman" pitchFamily="18" charset="0"/>
              </a:rPr>
              <a:t>Letter data set: </a:t>
            </a:r>
          </a:p>
          <a:p>
            <a:r>
              <a:rPr lang="en-US" dirty="0" smtClean="0">
                <a:latin typeface="Times New Roman" pitchFamily="18" charset="0"/>
                <a:cs typeface="Times New Roman" pitchFamily="18" charset="0"/>
              </a:rPr>
              <a:t>1) The letters are from more than 180 different writers</a:t>
            </a:r>
          </a:p>
          <a:p>
            <a:r>
              <a:rPr lang="en-US" dirty="0" smtClean="0">
                <a:latin typeface="Times New Roman" pitchFamily="18" charset="0"/>
                <a:cs typeface="Times New Roman" pitchFamily="18" charset="0"/>
              </a:rPr>
              <a:t>2) It has 8 tasks for discriminating letter c/e, g/y, g/s, m/n, </a:t>
            </a:r>
            <a:r>
              <a:rPr lang="en-US" dirty="0" err="1" smtClean="0">
                <a:latin typeface="Times New Roman" pitchFamily="18" charset="0"/>
                <a:cs typeface="Times New Roman" pitchFamily="18" charset="0"/>
              </a:rPr>
              <a:t>a/g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,/j, a/o. f/t, and h/n</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81000" y="1752600"/>
            <a:ext cx="8639175" cy="1714500"/>
          </a:xfrm>
          <a:prstGeom prst="rect">
            <a:avLst/>
          </a:prstGeom>
          <a:noFill/>
          <a:ln w="9525">
            <a:noFill/>
            <a:miter lim="800000"/>
            <a:headEnd/>
            <a:tailEnd/>
          </a:ln>
        </p:spPr>
      </p:pic>
      <p:sp>
        <p:nvSpPr>
          <p:cNvPr id="7"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Writer-specific Character Recognition</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Obozinski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Taskar</a:t>
            </a:r>
            <a:r>
              <a:rPr lang="en-US" sz="2000" dirty="0" smtClean="0">
                <a:latin typeface="Times New Roman" pitchFamily="18" charset="0"/>
                <a:cs typeface="Times New Roman" pitchFamily="18" charset="0"/>
              </a:rPr>
              <a:t>, and Jordan, 2006)</a:t>
            </a:r>
          </a:p>
        </p:txBody>
      </p:sp>
      <p:grpSp>
        <p:nvGrpSpPr>
          <p:cNvPr id="2" name="Group 9"/>
          <p:cNvGrpSpPr/>
          <p:nvPr/>
        </p:nvGrpSpPr>
        <p:grpSpPr>
          <a:xfrm>
            <a:off x="1828800" y="3429000"/>
            <a:ext cx="4800600" cy="3048000"/>
            <a:chOff x="2209800" y="3276600"/>
            <a:chExt cx="3352800" cy="2457450"/>
          </a:xfrm>
        </p:grpSpPr>
        <p:pic>
          <p:nvPicPr>
            <p:cNvPr id="1128450" name="Picture 2"/>
            <p:cNvPicPr>
              <a:picLocks noChangeAspect="1" noChangeArrowheads="1"/>
            </p:cNvPicPr>
            <p:nvPr/>
          </p:nvPicPr>
          <p:blipFill>
            <a:blip r:embed="rId3" cstate="print"/>
            <a:srcRect/>
            <a:stretch>
              <a:fillRect/>
            </a:stretch>
          </p:blipFill>
          <p:spPr bwMode="auto">
            <a:xfrm>
              <a:off x="2209800" y="3276600"/>
              <a:ext cx="752475" cy="2428875"/>
            </a:xfrm>
            <a:prstGeom prst="rect">
              <a:avLst/>
            </a:prstGeom>
            <a:noFill/>
            <a:ln w="9525">
              <a:noFill/>
              <a:miter lim="800000"/>
              <a:headEnd/>
              <a:tailEnd/>
            </a:ln>
            <a:effectLst/>
          </p:spPr>
        </p:pic>
        <p:pic>
          <p:nvPicPr>
            <p:cNvPr id="1128451" name="Picture 3"/>
            <p:cNvPicPr>
              <a:picLocks noChangeAspect="1" noChangeArrowheads="1"/>
            </p:cNvPicPr>
            <p:nvPr/>
          </p:nvPicPr>
          <p:blipFill>
            <a:blip r:embed="rId4" cstate="print"/>
            <a:srcRect/>
            <a:stretch>
              <a:fillRect/>
            </a:stretch>
          </p:blipFill>
          <p:spPr bwMode="auto">
            <a:xfrm>
              <a:off x="2962275" y="3276600"/>
              <a:ext cx="2600325" cy="2457450"/>
            </a:xfrm>
            <a:prstGeom prst="rect">
              <a:avLst/>
            </a:prstGeom>
            <a:noFill/>
            <a:ln w="9525">
              <a:noFill/>
              <a:miter lim="800000"/>
              <a:headEnd/>
              <a:tailEnd/>
            </a:ln>
            <a:effectLst/>
          </p:spPr>
        </p:pic>
      </p:grpSp>
      <p:sp>
        <p:nvSpPr>
          <p:cNvPr id="11" name="Rectangle 10"/>
          <p:cNvSpPr/>
          <p:nvPr/>
        </p:nvSpPr>
        <p:spPr>
          <a:xfrm>
            <a:off x="2209800" y="1459468"/>
            <a:ext cx="6248400" cy="369332"/>
          </a:xfrm>
          <a:prstGeom prst="rect">
            <a:avLst/>
          </a:prstGeom>
        </p:spPr>
        <p:txBody>
          <a:bodyPr wrap="square">
            <a:spAutoFit/>
          </a:bodyPr>
          <a:lstStyle/>
          <a:p>
            <a:r>
              <a:rPr lang="en-US" dirty="0" smtClean="0">
                <a:latin typeface="Times New Roman" pitchFamily="18" charset="0"/>
                <a:cs typeface="Times New Roman" pitchFamily="18" charset="0"/>
              </a:rPr>
              <a:t>Samples of the letters </a:t>
            </a:r>
            <a:r>
              <a:rPr lang="en-US" i="1" dirty="0" smtClean="0">
                <a:latin typeface="Times New Roman" pitchFamily="18" charset="0"/>
                <a:cs typeface="Times New Roman" pitchFamily="18" charset="0"/>
              </a:rPr>
              <a:t>s and g for one writer</a:t>
            </a:r>
          </a:p>
        </p:txBody>
      </p:sp>
      <p:sp>
        <p:nvSpPr>
          <p:cNvPr id="8" name="Slide Number Placeholder 4"/>
          <p:cNvSpPr>
            <a:spLocks noGrp="1"/>
          </p:cNvSpPr>
          <p:nvPr>
            <p:ph type="sldNum" sz="quarter" idx="11"/>
          </p:nvPr>
        </p:nvSpPr>
        <p:spPr>
          <a:xfrm>
            <a:off x="457200" y="6394450"/>
            <a:ext cx="1066800" cy="320675"/>
          </a:xfrm>
        </p:spPr>
        <p:txBody>
          <a:bodyPr/>
          <a:lstStyle/>
          <a:p>
            <a:pPr>
              <a:defRPr/>
            </a:pPr>
            <a:fld id="{69FD3D1A-0D38-4598-866C-717764701D98}" type="slidenum">
              <a:rPr lang="en-US" smtClean="0">
                <a:latin typeface="Times New Roman" pitchFamily="18" charset="0"/>
                <a:cs typeface="Times New Roman" pitchFamily="18" charset="0"/>
              </a:rPr>
              <a:pPr>
                <a:defRPr/>
              </a:pPr>
              <a:t>33</a:t>
            </a:fld>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Visual Category Recognition</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Quattoni</a:t>
            </a:r>
            <a:r>
              <a:rPr lang="en-US" sz="2000" dirty="0" smtClean="0">
                <a:latin typeface="Times New Roman" pitchFamily="18" charset="0"/>
                <a:cs typeface="Times New Roman" pitchFamily="18" charset="0"/>
              </a:rPr>
              <a:t> et al., 2009)</a:t>
            </a:r>
          </a:p>
        </p:txBody>
      </p:sp>
      <p:sp>
        <p:nvSpPr>
          <p:cNvPr id="6" name="Slide Number Placeholder 5"/>
          <p:cNvSpPr>
            <a:spLocks noGrp="1"/>
          </p:cNvSpPr>
          <p:nvPr>
            <p:ph type="sldNum" sz="quarter" idx="11"/>
          </p:nvPr>
        </p:nvSpPr>
        <p:spPr/>
        <p:txBody>
          <a:bodyPr/>
          <a:lstStyle/>
          <a:p>
            <a:pPr>
              <a:defRPr/>
            </a:pPr>
            <a:fld id="{69FD3D1A-0D38-4598-866C-717764701D98}" type="slidenum">
              <a:rPr lang="en-US" smtClean="0"/>
              <a:pPr>
                <a:defRPr/>
              </a:pPr>
              <a:t>34</a:t>
            </a:fld>
            <a:endParaRPr lang="en-US"/>
          </a:p>
        </p:txBody>
      </p:sp>
      <p:sp>
        <p:nvSpPr>
          <p:cNvPr id="7" name="TextBox 6"/>
          <p:cNvSpPr txBox="1"/>
          <p:nvPr/>
        </p:nvSpPr>
        <p:spPr>
          <a:xfrm>
            <a:off x="533400" y="1437735"/>
            <a:ext cx="8229600" cy="1938992"/>
          </a:xfrm>
          <a:prstGeom prst="rect">
            <a:avLst/>
          </a:prstGeom>
          <a:noFill/>
        </p:spPr>
        <p:txBody>
          <a:bodyPr wrap="square" rtlCol="0">
            <a:spAutoFit/>
          </a:bodyPr>
          <a:lstStyle/>
          <a:p>
            <a:pPr>
              <a:buFont typeface="Arial" pitchFamily="34" charset="0"/>
              <a:buChar char="•"/>
            </a:pPr>
            <a:r>
              <a:rPr lang="en-US" sz="2400" dirty="0" smtClean="0">
                <a:latin typeface="Times New Roman" pitchFamily="18" charset="0"/>
                <a:cs typeface="Times New Roman" pitchFamily="18" charset="0"/>
              </a:rPr>
              <a:t>Images on the Reuters website have associated story or topic labels, which correspond to different stories in the news.</a:t>
            </a:r>
          </a:p>
          <a:p>
            <a:pPr lvl="1">
              <a:buFont typeface="Wingdings" pitchFamily="2" charset="2"/>
              <a:buChar char="§"/>
            </a:pPr>
            <a:r>
              <a:rPr lang="en-US" sz="2400" dirty="0" smtClean="0">
                <a:latin typeface="Times New Roman" pitchFamily="18" charset="0"/>
                <a:cs typeface="Times New Roman" pitchFamily="18" charset="0"/>
              </a:rPr>
              <a:t>An image can belong to one or more stories.</a:t>
            </a:r>
          </a:p>
          <a:p>
            <a:pPr lvl="1">
              <a:buFont typeface="Wingdings" pitchFamily="2" charset="2"/>
              <a:buChar char="§"/>
            </a:pPr>
            <a:r>
              <a:rPr lang="en-US" sz="2400" dirty="0" smtClean="0">
                <a:latin typeface="Times New Roman" pitchFamily="18" charset="0"/>
                <a:cs typeface="Times New Roman" pitchFamily="18" charset="0"/>
              </a:rPr>
              <a:t>Binary prediction of whether an image belonged to one of the 40 most frequent stories.</a:t>
            </a:r>
            <a:endParaRPr lang="en-US" sz="2400" dirty="0"/>
          </a:p>
        </p:txBody>
      </p:sp>
      <p:pic>
        <p:nvPicPr>
          <p:cNvPr id="1047553" name="Picture 1"/>
          <p:cNvPicPr>
            <a:picLocks noChangeAspect="1" noChangeArrowheads="1"/>
          </p:cNvPicPr>
          <p:nvPr/>
        </p:nvPicPr>
        <p:blipFill>
          <a:blip r:embed="rId3" cstate="print"/>
          <a:srcRect/>
          <a:stretch>
            <a:fillRect/>
          </a:stretch>
        </p:blipFill>
        <p:spPr bwMode="auto">
          <a:xfrm>
            <a:off x="1524000" y="3352800"/>
            <a:ext cx="5105400" cy="3355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cstate="print"/>
          <a:srcRect/>
          <a:stretch>
            <a:fillRect/>
          </a:stretch>
        </p:blipFill>
        <p:spPr bwMode="auto">
          <a:xfrm>
            <a:off x="0" y="1371600"/>
            <a:ext cx="9144000" cy="4648200"/>
          </a:xfrm>
          <a:prstGeom prst="rect">
            <a:avLst/>
          </a:prstGeom>
          <a:noFill/>
          <a:ln w="9525">
            <a:noFill/>
            <a:miter lim="800000"/>
            <a:headEnd/>
            <a:tailEnd/>
          </a:ln>
        </p:spPr>
      </p:pic>
      <p:sp>
        <p:nvSpPr>
          <p:cNvPr id="6" name="Title 1"/>
          <p:cNvSpPr>
            <a:spLocks noGrp="1"/>
          </p:cNvSpPr>
          <p:nvPr>
            <p:ph type="title"/>
          </p:nvPr>
        </p:nvSpPr>
        <p:spPr>
          <a:xfrm>
            <a:off x="457200" y="609600"/>
            <a:ext cx="8229600" cy="609600"/>
          </a:xfrm>
        </p:spPr>
        <p:txBody>
          <a:bodyPr/>
          <a:lstStyle/>
          <a:p>
            <a:r>
              <a:rPr lang="en-US" dirty="0" smtClean="0">
                <a:latin typeface="Times New Roman" pitchFamily="18" charset="0"/>
                <a:cs typeface="Times New Roman" pitchFamily="18" charset="0"/>
              </a:rPr>
              <a:t>Visual Category Recognition</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Quattoni</a:t>
            </a:r>
            <a:r>
              <a:rPr lang="en-US" sz="2000" dirty="0" smtClean="0">
                <a:latin typeface="Times New Roman" pitchFamily="18" charset="0"/>
                <a:cs typeface="Times New Roman" pitchFamily="18" charset="0"/>
              </a:rPr>
              <a:t> et al., 2009)</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b="1" dirty="0" err="1" smtClean="0">
                <a:solidFill>
                  <a:srgbClr val="FF0000"/>
                </a:solidFill>
                <a:latin typeface="Times New Roman" pitchFamily="18" charset="0"/>
                <a:cs typeface="Times New Roman" pitchFamily="18" charset="0"/>
              </a:rPr>
              <a:t>Sparsity</a:t>
            </a:r>
            <a:r>
              <a:rPr lang="en-US" b="1" dirty="0" smtClean="0">
                <a:solidFill>
                  <a:srgbClr val="FF0000"/>
                </a:solidFill>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pPr>
                <a:defRPr/>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457200" y="609600"/>
            <a:ext cx="8229600" cy="838200"/>
          </a:xfrm>
        </p:spPr>
        <p:txBody>
          <a:bodyPr/>
          <a:lstStyle/>
          <a:p>
            <a:r>
              <a:rPr lang="en-US" dirty="0" smtClean="0">
                <a:latin typeface="Times New Roman" pitchFamily="18" charset="0"/>
                <a:cs typeface="Times New Roman" pitchFamily="18" charset="0"/>
              </a:rPr>
              <a:t>Fused Lasso</a:t>
            </a:r>
            <a:br>
              <a:rPr lang="en-US"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Tibshirani</a:t>
            </a:r>
            <a:r>
              <a:rPr lang="en-US" sz="1800" dirty="0" smtClean="0">
                <a:latin typeface="Times New Roman" pitchFamily="18" charset="0"/>
                <a:cs typeface="Times New Roman" pitchFamily="18" charset="0"/>
              </a:rPr>
              <a:t> et al., 2005; </a:t>
            </a:r>
            <a:r>
              <a:rPr lang="en-US" sz="1800" dirty="0" err="1" smtClean="0">
                <a:latin typeface="Times New Roman" pitchFamily="18" charset="0"/>
                <a:cs typeface="Times New Roman" pitchFamily="18" charset="0"/>
              </a:rPr>
              <a:t>Tibshirani</a:t>
            </a:r>
            <a:r>
              <a:rPr lang="en-US" sz="1800" dirty="0" smtClean="0">
                <a:latin typeface="Times New Roman" pitchFamily="18" charset="0"/>
                <a:cs typeface="Times New Roman" pitchFamily="18" charset="0"/>
              </a:rPr>
              <a:t> and Wang, 2008; Friedman et al., 2007)</a:t>
            </a:r>
          </a:p>
        </p:txBody>
      </p:sp>
      <p:grpSp>
        <p:nvGrpSpPr>
          <p:cNvPr id="4" name="Group 61"/>
          <p:cNvGrpSpPr>
            <a:grpSpLocks/>
          </p:cNvGrpSpPr>
          <p:nvPr/>
        </p:nvGrpSpPr>
        <p:grpSpPr bwMode="auto">
          <a:xfrm>
            <a:off x="2133600" y="1756911"/>
            <a:ext cx="1524000" cy="3505200"/>
            <a:chOff x="381000" y="1295400"/>
            <a:chExt cx="1524000" cy="3505200"/>
          </a:xfrm>
        </p:grpSpPr>
        <p:pic>
          <p:nvPicPr>
            <p:cNvPr id="91151" name="Picture 6"/>
            <p:cNvPicPr>
              <a:picLocks noChangeAspect="1" noChangeArrowheads="1"/>
            </p:cNvPicPr>
            <p:nvPr/>
          </p:nvPicPr>
          <p:blipFill>
            <a:blip r:embed="rId2" cstate="print"/>
            <a:srcRect/>
            <a:stretch>
              <a:fillRect/>
            </a:stretch>
          </p:blipFill>
          <p:spPr bwMode="auto">
            <a:xfrm>
              <a:off x="457200" y="1828800"/>
              <a:ext cx="698775" cy="2971800"/>
            </a:xfrm>
            <a:prstGeom prst="rect">
              <a:avLst/>
            </a:prstGeom>
            <a:noFill/>
            <a:ln w="9525">
              <a:noFill/>
              <a:miter lim="800000"/>
              <a:headEnd/>
              <a:tailEnd/>
            </a:ln>
          </p:spPr>
        </p:pic>
        <p:sp>
          <p:nvSpPr>
            <p:cNvPr id="91152" name="TextBox 41"/>
            <p:cNvSpPr txBox="1">
              <a:spLocks noChangeArrowheads="1"/>
            </p:cNvSpPr>
            <p:nvPr/>
          </p:nvSpPr>
          <p:spPr bwMode="auto">
            <a:xfrm>
              <a:off x="381000" y="1295400"/>
              <a:ext cx="15240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Fused Lasso</a:t>
              </a:r>
            </a:p>
          </p:txBody>
        </p:sp>
      </p:grpSp>
      <p:grpSp>
        <p:nvGrpSpPr>
          <p:cNvPr id="12" name="Group 11"/>
          <p:cNvGrpSpPr>
            <a:grpSpLocks/>
          </p:cNvGrpSpPr>
          <p:nvPr/>
        </p:nvGrpSpPr>
        <p:grpSpPr bwMode="auto">
          <a:xfrm>
            <a:off x="533400" y="1734686"/>
            <a:ext cx="838200" cy="3527425"/>
            <a:chOff x="533400" y="1959035"/>
            <a:chExt cx="838200" cy="3527365"/>
          </a:xfrm>
        </p:grpSpPr>
        <p:pic>
          <p:nvPicPr>
            <p:cNvPr id="91149" name="Picture 1"/>
            <p:cNvPicPr>
              <a:picLocks noChangeAspect="1" noChangeArrowheads="1"/>
            </p:cNvPicPr>
            <p:nvPr/>
          </p:nvPicPr>
          <p:blipFill>
            <a:blip r:embed="rId3" cstate="print"/>
            <a:srcRect/>
            <a:stretch>
              <a:fillRect/>
            </a:stretch>
          </p:blipFill>
          <p:spPr bwMode="auto">
            <a:xfrm>
              <a:off x="533400" y="2492435"/>
              <a:ext cx="609600" cy="2993965"/>
            </a:xfrm>
            <a:prstGeom prst="rect">
              <a:avLst/>
            </a:prstGeom>
            <a:noFill/>
            <a:ln w="9525">
              <a:noFill/>
              <a:miter lim="800000"/>
              <a:headEnd/>
              <a:tailEnd/>
            </a:ln>
          </p:spPr>
        </p:pic>
        <p:sp>
          <p:nvSpPr>
            <p:cNvPr id="91150" name="TextBox 41"/>
            <p:cNvSpPr txBox="1">
              <a:spLocks noChangeArrowheads="1"/>
            </p:cNvSpPr>
            <p:nvPr/>
          </p:nvSpPr>
          <p:spPr bwMode="auto">
            <a:xfrm>
              <a:off x="685800" y="1959035"/>
              <a:ext cx="6858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L</a:t>
              </a:r>
              <a:r>
                <a:rPr lang="en-US" baseline="-25000">
                  <a:latin typeface="Times New Roman" pitchFamily="18" charset="0"/>
                  <a:cs typeface="Times New Roman" pitchFamily="18" charset="0"/>
                </a:rPr>
                <a:t>1</a:t>
              </a:r>
            </a:p>
          </p:txBody>
        </p:sp>
      </p:grpSp>
      <p:sp>
        <p:nvSpPr>
          <p:cNvPr id="11" name="Right Arrow 10"/>
          <p:cNvSpPr/>
          <p:nvPr/>
        </p:nvSpPr>
        <p:spPr>
          <a:xfrm>
            <a:off x="1219200" y="3433311"/>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18436" name="Picture 4"/>
          <p:cNvPicPr>
            <a:picLocks noChangeAspect="1" noChangeArrowheads="1"/>
          </p:cNvPicPr>
          <p:nvPr/>
        </p:nvPicPr>
        <p:blipFill>
          <a:blip r:embed="rId4" cstate="print"/>
          <a:srcRect/>
          <a:stretch>
            <a:fillRect/>
          </a:stretch>
        </p:blipFill>
        <p:spPr bwMode="auto">
          <a:xfrm>
            <a:off x="3581400" y="3280911"/>
            <a:ext cx="4767263" cy="1231900"/>
          </a:xfrm>
          <a:prstGeom prst="rect">
            <a:avLst/>
          </a:prstGeom>
          <a:noFill/>
          <a:ln w="9525">
            <a:noFill/>
            <a:miter lim="800000"/>
            <a:headEnd/>
            <a:tailEnd/>
          </a:ln>
        </p:spPr>
      </p:pic>
      <p:pic>
        <p:nvPicPr>
          <p:cNvPr id="18437" name="Picture 5"/>
          <p:cNvPicPr>
            <a:picLocks noChangeAspect="1" noChangeArrowheads="1"/>
          </p:cNvPicPr>
          <p:nvPr/>
        </p:nvPicPr>
        <p:blipFill>
          <a:blip r:embed="rId5" cstate="print"/>
          <a:srcRect/>
          <a:stretch>
            <a:fillRect/>
          </a:stretch>
        </p:blipFill>
        <p:spPr bwMode="auto">
          <a:xfrm>
            <a:off x="4267200" y="2061711"/>
            <a:ext cx="2514600" cy="931863"/>
          </a:xfrm>
          <a:prstGeom prst="rect">
            <a:avLst/>
          </a:prstGeom>
          <a:noFill/>
          <a:ln w="9525">
            <a:noFill/>
            <a:miter lim="800000"/>
            <a:headEnd/>
            <a:tailEnd/>
          </a:ln>
        </p:spPr>
      </p:pic>
      <p:grpSp>
        <p:nvGrpSpPr>
          <p:cNvPr id="24" name="Group 23"/>
          <p:cNvGrpSpPr>
            <a:grpSpLocks/>
          </p:cNvGrpSpPr>
          <p:nvPr/>
        </p:nvGrpSpPr>
        <p:grpSpPr bwMode="auto">
          <a:xfrm>
            <a:off x="2743200" y="2899911"/>
            <a:ext cx="3124200" cy="1600200"/>
            <a:chOff x="2743200" y="3124200"/>
            <a:chExt cx="3124200" cy="1600200"/>
          </a:xfrm>
        </p:grpSpPr>
        <p:cxnSp>
          <p:nvCxnSpPr>
            <p:cNvPr id="18" name="Straight Arrow Connector 17"/>
            <p:cNvCxnSpPr/>
            <p:nvPr/>
          </p:nvCxnSpPr>
          <p:spPr>
            <a:xfrm rot="10800000">
              <a:off x="2743200" y="3124200"/>
              <a:ext cx="2209800" cy="53340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19" name="Rectangle 18"/>
            <p:cNvSpPr/>
            <p:nvPr/>
          </p:nvSpPr>
          <p:spPr>
            <a:xfrm>
              <a:off x="4953000" y="3657600"/>
              <a:ext cx="9144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grpSp>
        <p:nvGrpSpPr>
          <p:cNvPr id="26" name="Group 25"/>
          <p:cNvGrpSpPr>
            <a:grpSpLocks/>
          </p:cNvGrpSpPr>
          <p:nvPr/>
        </p:nvGrpSpPr>
        <p:grpSpPr bwMode="auto">
          <a:xfrm>
            <a:off x="2667000" y="3357111"/>
            <a:ext cx="5638800" cy="1600200"/>
            <a:chOff x="2667000" y="3581400"/>
            <a:chExt cx="5638800" cy="1600200"/>
          </a:xfrm>
        </p:grpSpPr>
        <p:sp>
          <p:nvSpPr>
            <p:cNvPr id="21" name="Rectangle 20"/>
            <p:cNvSpPr/>
            <p:nvPr/>
          </p:nvSpPr>
          <p:spPr>
            <a:xfrm>
              <a:off x="6477000" y="3581400"/>
              <a:ext cx="18288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22" name="Straight Arrow Connector 21"/>
            <p:cNvCxnSpPr/>
            <p:nvPr/>
          </p:nvCxnSpPr>
          <p:spPr>
            <a:xfrm rot="10800000" flipV="1">
              <a:off x="2667000" y="4648200"/>
              <a:ext cx="3962400" cy="53340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grpSp>
      <p:sp>
        <p:nvSpPr>
          <p:cNvPr id="20" name="Slide Number Placeholder 1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37</a:t>
            </a:fld>
            <a:endParaRPr lang="en-US">
              <a:latin typeface="Times New Roman" pitchFamily="18" charset="0"/>
              <a:cs typeface="Times New Roman" pitchFamily="18" charset="0"/>
            </a:endParaRPr>
          </a:p>
        </p:txBody>
      </p:sp>
      <p:pic>
        <p:nvPicPr>
          <p:cNvPr id="23" name="Picture 3"/>
          <p:cNvPicPr>
            <a:picLocks noChangeAspect="1" noChangeArrowheads="1"/>
          </p:cNvPicPr>
          <p:nvPr/>
        </p:nvPicPr>
        <p:blipFill>
          <a:blip r:embed="rId6" cstate="print"/>
          <a:srcRect/>
          <a:stretch>
            <a:fillRect/>
          </a:stretch>
        </p:blipFill>
        <p:spPr bwMode="auto">
          <a:xfrm>
            <a:off x="4717212" y="4817853"/>
            <a:ext cx="4215963" cy="1828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ox(i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8437"/>
                                        </p:tgtEl>
                                        <p:attrNameLst>
                                          <p:attrName>style.visibility</p:attrName>
                                        </p:attrNameLst>
                                      </p:cBhvr>
                                      <p:to>
                                        <p:strVal val="visible"/>
                                      </p:to>
                                    </p:set>
                                    <p:animEffect transition="in" filter="box(in)">
                                      <p:cBhvr>
                                        <p:cTn id="20" dur="500"/>
                                        <p:tgtEl>
                                          <p:spTgt spid="18437"/>
                                        </p:tgtEl>
                                      </p:cBhvr>
                                    </p:animEffect>
                                  </p:childTnLst>
                                </p:cTn>
                              </p:par>
                              <p:par>
                                <p:cTn id="21" presetID="4" presetClass="entr" presetSubtype="16" fill="hold" nodeType="withEffect">
                                  <p:stCondLst>
                                    <p:cond delay="0"/>
                                  </p:stCondLst>
                                  <p:childTnLst>
                                    <p:set>
                                      <p:cBhvr>
                                        <p:cTn id="22" dur="1" fill="hold">
                                          <p:stCondLst>
                                            <p:cond delay="0"/>
                                          </p:stCondLst>
                                        </p:cTn>
                                        <p:tgtEl>
                                          <p:spTgt spid="18436"/>
                                        </p:tgtEl>
                                        <p:attrNameLst>
                                          <p:attrName>style.visibility</p:attrName>
                                        </p:attrNameLst>
                                      </p:cBhvr>
                                      <p:to>
                                        <p:strVal val="visible"/>
                                      </p:to>
                                    </p:set>
                                    <p:animEffect transition="in" filter="box(in)">
                                      <p:cBhvr>
                                        <p:cTn id="23" dur="500"/>
                                        <p:tgtEl>
                                          <p:spTgt spid="1843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ox(in)">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ox(in)">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smtClean="0">
                <a:latin typeface="Times New Roman" pitchFamily="18" charset="0"/>
                <a:cs typeface="Times New Roman" pitchFamily="18" charset="0"/>
              </a:rPr>
              <a:t>Fused Lasso</a:t>
            </a:r>
          </a:p>
        </p:txBody>
      </p:sp>
      <p:pic>
        <p:nvPicPr>
          <p:cNvPr id="94210" name="Picture 3"/>
          <p:cNvPicPr>
            <a:picLocks noChangeAspect="1" noChangeArrowheads="1"/>
          </p:cNvPicPr>
          <p:nvPr/>
        </p:nvPicPr>
        <p:blipFill>
          <a:blip r:embed="rId2" cstate="print"/>
          <a:srcRect/>
          <a:stretch>
            <a:fillRect/>
          </a:stretch>
        </p:blipFill>
        <p:spPr bwMode="auto">
          <a:xfrm>
            <a:off x="152400" y="1219200"/>
            <a:ext cx="4727575" cy="3657600"/>
          </a:xfrm>
          <a:prstGeom prst="rect">
            <a:avLst/>
          </a:prstGeom>
          <a:noFill/>
          <a:ln w="9525">
            <a:noFill/>
            <a:miter lim="800000"/>
            <a:headEnd/>
            <a:tailEnd/>
          </a:ln>
        </p:spPr>
      </p:pic>
      <p:grpSp>
        <p:nvGrpSpPr>
          <p:cNvPr id="8" name="Group 7"/>
          <p:cNvGrpSpPr>
            <a:grpSpLocks/>
          </p:cNvGrpSpPr>
          <p:nvPr/>
        </p:nvGrpSpPr>
        <p:grpSpPr bwMode="auto">
          <a:xfrm>
            <a:off x="4191000" y="3886200"/>
            <a:ext cx="4738688" cy="2198688"/>
            <a:chOff x="4405313" y="3886200"/>
            <a:chExt cx="4738687" cy="2198770"/>
          </a:xfrm>
        </p:grpSpPr>
        <p:pic>
          <p:nvPicPr>
            <p:cNvPr id="94212" name="Picture 3"/>
            <p:cNvPicPr>
              <a:picLocks noChangeAspect="1" noChangeArrowheads="1"/>
            </p:cNvPicPr>
            <p:nvPr/>
          </p:nvPicPr>
          <p:blipFill>
            <a:blip r:embed="rId3" cstate="print"/>
            <a:srcRect/>
            <a:stretch>
              <a:fillRect/>
            </a:stretch>
          </p:blipFill>
          <p:spPr bwMode="auto">
            <a:xfrm>
              <a:off x="4405313" y="5029200"/>
              <a:ext cx="4738687" cy="1055770"/>
            </a:xfrm>
            <a:prstGeom prst="rect">
              <a:avLst/>
            </a:prstGeom>
            <a:noFill/>
            <a:ln w="9525">
              <a:noFill/>
              <a:miter lim="800000"/>
              <a:headEnd/>
              <a:tailEnd/>
            </a:ln>
          </p:spPr>
        </p:pic>
        <p:pic>
          <p:nvPicPr>
            <p:cNvPr id="94213" name="Picture 4"/>
            <p:cNvPicPr>
              <a:picLocks noChangeAspect="1" noChangeArrowheads="1"/>
            </p:cNvPicPr>
            <p:nvPr/>
          </p:nvPicPr>
          <p:blipFill>
            <a:blip r:embed="rId4" cstate="print"/>
            <a:srcRect/>
            <a:stretch>
              <a:fillRect/>
            </a:stretch>
          </p:blipFill>
          <p:spPr bwMode="auto">
            <a:xfrm>
              <a:off x="4953000" y="3886200"/>
              <a:ext cx="3629025" cy="981075"/>
            </a:xfrm>
            <a:prstGeom prst="rect">
              <a:avLst/>
            </a:prstGeom>
            <a:noFill/>
            <a:ln w="9525">
              <a:noFill/>
              <a:miter lim="800000"/>
              <a:headEnd/>
              <a:tailEnd/>
            </a:ln>
          </p:spPr>
        </p:pic>
      </p:grpSp>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dirty="0" smtClean="0">
                <a:latin typeface="Times New Roman" pitchFamily="18" charset="0"/>
                <a:cs typeface="Times New Roman" pitchFamily="18" charset="0"/>
              </a:rPr>
              <a:t>Application: </a:t>
            </a:r>
            <a:r>
              <a:rPr lang="en-US" dirty="0" err="1" smtClean="0">
                <a:latin typeface="Times New Roman" pitchFamily="18" charset="0"/>
                <a:cs typeface="Times New Roman" pitchFamily="18" charset="0"/>
              </a:rPr>
              <a:t>Arracy</a:t>
            </a:r>
            <a:r>
              <a:rPr lang="en-US" dirty="0" smtClean="0">
                <a:latin typeface="Times New Roman" pitchFamily="18" charset="0"/>
                <a:cs typeface="Times New Roman" pitchFamily="18" charset="0"/>
              </a:rPr>
              <a:t> CGH Data Analysis</a:t>
            </a:r>
            <a:br>
              <a:rPr lang="en-US"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Tibshirani</a:t>
            </a:r>
            <a:r>
              <a:rPr lang="en-US" sz="1800" dirty="0" smtClean="0">
                <a:latin typeface="Times New Roman" pitchFamily="18" charset="0"/>
                <a:cs typeface="Times New Roman" pitchFamily="18" charset="0"/>
              </a:rPr>
              <a:t> and Wang, 2008)</a:t>
            </a:r>
            <a:endParaRPr lang="en-US" dirty="0" smtClean="0">
              <a:latin typeface="Times New Roman" pitchFamily="18" charset="0"/>
              <a:cs typeface="Times New Roman" pitchFamily="18" charset="0"/>
            </a:endParaRP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39</a:t>
            </a:fld>
            <a:endParaRPr lang="en-US">
              <a:latin typeface="Times New Roman" pitchFamily="18" charset="0"/>
              <a:cs typeface="Times New Roman" pitchFamily="18" charset="0"/>
            </a:endParaRPr>
          </a:p>
        </p:txBody>
      </p:sp>
      <p:sp>
        <p:nvSpPr>
          <p:cNvPr id="6" name="Rectangle 3"/>
          <p:cNvSpPr txBox="1">
            <a:spLocks noChangeArrowheads="1"/>
          </p:cNvSpPr>
          <p:nvPr/>
        </p:nvSpPr>
        <p:spPr bwMode="auto">
          <a:xfrm>
            <a:off x="457200" y="1391730"/>
            <a:ext cx="8229600" cy="3352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FontTx/>
              <a:buChar char="•"/>
            </a:pPr>
            <a:r>
              <a:rPr lang="en-US" sz="2800" kern="0" dirty="0" smtClean="0">
                <a:latin typeface="Times New Roman" pitchFamily="18" charset="0"/>
                <a:ea typeface="+mn-ea"/>
                <a:cs typeface="Times New Roman" pitchFamily="18" charset="0"/>
              </a:rPr>
              <a:t>Comparative genomic hybridization (CGH)</a:t>
            </a:r>
          </a:p>
          <a:p>
            <a:pPr marL="800100" lvl="1" indent="-342900">
              <a:spcBef>
                <a:spcPct val="20000"/>
              </a:spcBef>
              <a:buFontTx/>
              <a:buChar char="•"/>
            </a:pPr>
            <a:r>
              <a:rPr lang="en-US" sz="2800" kern="0" dirty="0" smtClean="0">
                <a:latin typeface="Times New Roman" pitchFamily="18" charset="0"/>
                <a:ea typeface="+mn-ea"/>
                <a:cs typeface="Times New Roman" pitchFamily="18" charset="0"/>
              </a:rPr>
              <a:t>Measuring DNA copy numbers of selected genes on the genome</a:t>
            </a:r>
          </a:p>
          <a:p>
            <a:pPr marL="800100" lvl="1" indent="-342900">
              <a:spcBef>
                <a:spcPct val="20000"/>
              </a:spcBef>
              <a:buFontTx/>
              <a:buChar char="•"/>
            </a:pPr>
            <a:r>
              <a:rPr lang="en-US" sz="2800" dirty="0" smtClean="0">
                <a:latin typeface="Times New Roman" pitchFamily="18" charset="0"/>
                <a:ea typeface="ヒラギノ角ゴ Pro W3" pitchFamily="-80" charset="-128"/>
                <a:cs typeface="Times New Roman" pitchFamily="18" charset="0"/>
              </a:rPr>
              <a:t>In cells with cancer, mutations can cause a gene to be either deleted or amplified</a:t>
            </a:r>
            <a:endParaRPr lang="en-US" sz="2800" kern="0" dirty="0" smtClean="0">
              <a:latin typeface="Times New Roman" pitchFamily="18" charset="0"/>
              <a:ea typeface="+mn-ea"/>
              <a:cs typeface="Times New Roman" pitchFamily="18" charset="0"/>
            </a:endParaRPr>
          </a:p>
          <a:p>
            <a:pPr marL="342900" indent="-342900">
              <a:spcBef>
                <a:spcPct val="20000"/>
              </a:spcBef>
              <a:buFontTx/>
              <a:buChar char="•"/>
            </a:pPr>
            <a:r>
              <a:rPr lang="en-US" sz="2800" kern="0" dirty="0" smtClean="0">
                <a:latin typeface="Times New Roman" pitchFamily="18" charset="0"/>
                <a:ea typeface="+mn-ea"/>
                <a:cs typeface="Times New Roman" pitchFamily="18" charset="0"/>
              </a:rPr>
              <a:t>Array CGH profile of two chromosomes of breast cancer cell line MDA157.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pic>
        <p:nvPicPr>
          <p:cNvPr id="990213" name="Picture 5"/>
          <p:cNvPicPr>
            <a:picLocks noChangeAspect="1" noChangeArrowheads="1"/>
          </p:cNvPicPr>
          <p:nvPr/>
        </p:nvPicPr>
        <p:blipFill>
          <a:blip r:embed="rId3" cstate="print"/>
          <a:srcRect/>
          <a:stretch>
            <a:fillRect/>
          </a:stretch>
        </p:blipFill>
        <p:spPr bwMode="auto">
          <a:xfrm>
            <a:off x="533400" y="4876800"/>
            <a:ext cx="3886200" cy="1494692"/>
          </a:xfrm>
          <a:prstGeom prst="rect">
            <a:avLst/>
          </a:prstGeom>
          <a:noFill/>
          <a:ln w="9525">
            <a:noFill/>
            <a:miter lim="800000"/>
            <a:headEnd/>
            <a:tailEnd/>
          </a:ln>
        </p:spPr>
      </p:pic>
      <p:pic>
        <p:nvPicPr>
          <p:cNvPr id="990214" name="Picture 6"/>
          <p:cNvPicPr>
            <a:picLocks noChangeAspect="1" noChangeArrowheads="1"/>
          </p:cNvPicPr>
          <p:nvPr/>
        </p:nvPicPr>
        <p:blipFill>
          <a:blip r:embed="rId4" cstate="print"/>
          <a:srcRect/>
          <a:stretch>
            <a:fillRect/>
          </a:stretch>
        </p:blipFill>
        <p:spPr bwMode="auto">
          <a:xfrm>
            <a:off x="4914200" y="4800600"/>
            <a:ext cx="3676316"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latin typeface="Times New Roman" pitchFamily="18" charset="0"/>
                <a:cs typeface="Times New Roman" pitchFamily="18" charset="0"/>
              </a:rPr>
              <a:t>What is </a:t>
            </a:r>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a:t>
            </a:r>
          </a:p>
        </p:txBody>
      </p:sp>
      <p:sp>
        <p:nvSpPr>
          <p:cNvPr id="18434" name="Content Placeholder 2"/>
          <p:cNvSpPr>
            <a:spLocks noGrp="1"/>
          </p:cNvSpPr>
          <p:nvPr>
            <p:ph idx="1"/>
          </p:nvPr>
        </p:nvSpPr>
        <p:spPr>
          <a:xfrm>
            <a:off x="457200" y="1219200"/>
            <a:ext cx="8229600" cy="1600200"/>
          </a:xfrm>
        </p:spPr>
        <p:txBody>
          <a:bodyPr/>
          <a:lstStyle/>
          <a:p>
            <a:r>
              <a:rPr lang="en-US" smtClean="0">
                <a:latin typeface="Times New Roman" pitchFamily="18" charset="0"/>
                <a:cs typeface="Times New Roman" pitchFamily="18" charset="0"/>
              </a:rPr>
              <a:t>Many data mining tasks can be represented using a vector or a matrix.</a:t>
            </a:r>
          </a:p>
          <a:p>
            <a:r>
              <a:rPr lang="en-US" smtClean="0">
                <a:latin typeface="Times New Roman" pitchFamily="18" charset="0"/>
                <a:cs typeface="Times New Roman" pitchFamily="18" charset="0"/>
              </a:rPr>
              <a:t>“Sparsity” implies many zeros in a vector or a matrix.</a:t>
            </a:r>
          </a:p>
          <a:p>
            <a:pPr>
              <a:buFontTx/>
              <a:buNone/>
            </a:pPr>
            <a:r>
              <a:rPr lang="en-US" sz="2000" smtClean="0">
                <a:latin typeface="Times New Roman" pitchFamily="18" charset="0"/>
                <a:cs typeface="Times New Roman" pitchFamily="18" charset="0"/>
              </a:rPr>
              <a:t>     </a:t>
            </a:r>
          </a:p>
          <a:p>
            <a:pPr>
              <a:buFontTx/>
              <a:buNone/>
            </a:pPr>
            <a:r>
              <a:rPr lang="en-US" sz="2000" smtClean="0">
                <a:latin typeface="Times New Roman" pitchFamily="18" charset="0"/>
                <a:cs typeface="Times New Roman" pitchFamily="18" charset="0"/>
              </a:rPr>
              <a:t>      </a:t>
            </a:r>
            <a:endParaRPr lang="en-US" smtClean="0">
              <a:latin typeface="Times New Roman" pitchFamily="18" charset="0"/>
              <a:cs typeface="Times New Roman" pitchFamily="18" charset="0"/>
            </a:endParaRPr>
          </a:p>
          <a:p>
            <a:pPr>
              <a:buFontTx/>
              <a:buNone/>
            </a:pPr>
            <a:endParaRPr lang="en-US" smtClean="0">
              <a:latin typeface="Times New Roman" pitchFamily="18" charset="0"/>
              <a:cs typeface="Times New Roman" pitchFamily="18" charset="0"/>
            </a:endParaRPr>
          </a:p>
          <a:p>
            <a:endParaRPr lang="en-US" smtClean="0">
              <a:latin typeface="Times New Roman" pitchFamily="18" charset="0"/>
              <a:cs typeface="Times New Roman" pitchFamily="18" charset="0"/>
            </a:endParaRPr>
          </a:p>
        </p:txBody>
      </p:sp>
      <p:pic>
        <p:nvPicPr>
          <p:cNvPr id="18436" name="Picture 3"/>
          <p:cNvPicPr>
            <a:picLocks noChangeAspect="1" noChangeArrowheads="1"/>
          </p:cNvPicPr>
          <p:nvPr/>
        </p:nvPicPr>
        <p:blipFill>
          <a:blip r:embed="rId3" cstate="print"/>
          <a:srcRect/>
          <a:stretch>
            <a:fillRect/>
          </a:stretch>
        </p:blipFill>
        <p:spPr bwMode="auto">
          <a:xfrm>
            <a:off x="2362200" y="2971800"/>
            <a:ext cx="685800" cy="2819400"/>
          </a:xfrm>
          <a:prstGeom prst="rect">
            <a:avLst/>
          </a:prstGeom>
          <a:noFill/>
          <a:ln w="9525">
            <a:noFill/>
            <a:miter lim="800000"/>
            <a:headEnd/>
            <a:tailEnd/>
          </a:ln>
        </p:spPr>
      </p:pic>
      <p:pic>
        <p:nvPicPr>
          <p:cNvPr id="18437" name="Picture 7"/>
          <p:cNvPicPr>
            <a:picLocks noChangeAspect="1" noChangeArrowheads="1"/>
          </p:cNvPicPr>
          <p:nvPr/>
        </p:nvPicPr>
        <p:blipFill>
          <a:blip r:embed="rId4" cstate="print"/>
          <a:srcRect/>
          <a:stretch>
            <a:fillRect/>
          </a:stretch>
        </p:blipFill>
        <p:spPr bwMode="auto">
          <a:xfrm>
            <a:off x="4724400" y="2971800"/>
            <a:ext cx="2752725" cy="27622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dirty="0" smtClean="0">
                <a:latin typeface="Times New Roman" pitchFamily="18" charset="0"/>
                <a:cs typeface="Times New Roman" pitchFamily="18" charset="0"/>
              </a:rPr>
              <a:t>Application to Unordered Features</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40</a:t>
            </a:fld>
            <a:endParaRPr lang="en-US">
              <a:latin typeface="Times New Roman" pitchFamily="18" charset="0"/>
              <a:cs typeface="Times New Roman" pitchFamily="18" charset="0"/>
            </a:endParaRPr>
          </a:p>
        </p:txBody>
      </p:sp>
      <p:sp>
        <p:nvSpPr>
          <p:cNvPr id="6" name="Rectangle 3"/>
          <p:cNvSpPr txBox="1">
            <a:spLocks noChangeArrowheads="1"/>
          </p:cNvSpPr>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FontTx/>
              <a:buChar char="•"/>
            </a:pPr>
            <a:r>
              <a:rPr lang="en-US" sz="2800" kern="0" dirty="0" smtClean="0">
                <a:latin typeface="Times New Roman" pitchFamily="18" charset="0"/>
                <a:ea typeface="+mn-ea"/>
                <a:cs typeface="Times New Roman" pitchFamily="18" charset="0"/>
              </a:rPr>
              <a:t>Features in some applications are not ordered, e.g., genes in a microarray experiment have no pre-specified order</a:t>
            </a:r>
          </a:p>
          <a:p>
            <a:pPr marL="800100" lvl="1" indent="-342900">
              <a:spcBef>
                <a:spcPct val="20000"/>
              </a:spcBef>
              <a:buFontTx/>
              <a:buChar char="•"/>
            </a:pPr>
            <a:r>
              <a:rPr lang="en-US" sz="2400" kern="0" dirty="0" smtClean="0">
                <a:latin typeface="Times New Roman" pitchFamily="18" charset="0"/>
                <a:ea typeface="+mn-ea"/>
                <a:cs typeface="Times New Roman" pitchFamily="18" charset="0"/>
              </a:rPr>
              <a:t>Estimate an order for the features using </a:t>
            </a:r>
            <a:r>
              <a:rPr lang="en-US" sz="2400" b="1" kern="0" dirty="0" smtClean="0">
                <a:solidFill>
                  <a:srgbClr val="FF0000"/>
                </a:solidFill>
                <a:latin typeface="Times New Roman" pitchFamily="18" charset="0"/>
                <a:ea typeface="+mn-ea"/>
                <a:cs typeface="Times New Roman" pitchFamily="18" charset="0"/>
              </a:rPr>
              <a:t>hierarchical clustering</a:t>
            </a:r>
          </a:p>
          <a:p>
            <a:pPr marL="342900" indent="-342900">
              <a:spcBef>
                <a:spcPct val="20000"/>
              </a:spcBef>
              <a:buFontTx/>
              <a:buChar char="•"/>
            </a:pPr>
            <a:endParaRPr lang="en-US" sz="2800" kern="0" dirty="0" smtClean="0">
              <a:latin typeface="Times New Roman" pitchFamily="18" charset="0"/>
              <a:ea typeface="+mn-ea"/>
              <a:cs typeface="Times New Roman" pitchFamily="18" charset="0"/>
            </a:endParaRPr>
          </a:p>
          <a:p>
            <a:pPr marL="342900" indent="-342900">
              <a:spcBef>
                <a:spcPct val="20000"/>
              </a:spcBef>
              <a:buFont typeface="Arial" pitchFamily="34" charset="0"/>
              <a:buChar char="•"/>
            </a:pPr>
            <a:r>
              <a:rPr lang="en-US" sz="2800" kern="0" dirty="0" smtClean="0">
                <a:latin typeface="Times New Roman" pitchFamily="18" charset="0"/>
                <a:ea typeface="+mn-ea"/>
                <a:cs typeface="Times New Roman" pitchFamily="18" charset="0"/>
              </a:rPr>
              <a:t>The </a:t>
            </a:r>
            <a:r>
              <a:rPr lang="en-US" sz="2800" kern="0" dirty="0" err="1" smtClean="0">
                <a:latin typeface="Times New Roman" pitchFamily="18" charset="0"/>
                <a:ea typeface="+mn-ea"/>
                <a:cs typeface="Times New Roman" pitchFamily="18" charset="0"/>
              </a:rPr>
              <a:t>leukaemia</a:t>
            </a:r>
            <a:r>
              <a:rPr lang="en-US" sz="2800" kern="0" dirty="0" smtClean="0">
                <a:latin typeface="Times New Roman" pitchFamily="18" charset="0"/>
                <a:ea typeface="+mn-ea"/>
                <a:cs typeface="Times New Roman" pitchFamily="18" charset="0"/>
              </a:rPr>
              <a:t> data [</a:t>
            </a:r>
            <a:r>
              <a:rPr lang="en-US" sz="2800" kern="0" dirty="0" err="1" smtClean="0">
                <a:latin typeface="Times New Roman" pitchFamily="18" charset="0"/>
                <a:ea typeface="+mn-ea"/>
                <a:cs typeface="Times New Roman" pitchFamily="18" charset="0"/>
              </a:rPr>
              <a:t>Golub</a:t>
            </a:r>
            <a:r>
              <a:rPr lang="en-US" sz="2800" kern="0" dirty="0" smtClean="0">
                <a:latin typeface="Times New Roman" pitchFamily="18" charset="0"/>
                <a:ea typeface="+mn-ea"/>
                <a:cs typeface="Times New Roman" pitchFamily="18" charset="0"/>
              </a:rPr>
              <a:t> et al. 1999] </a:t>
            </a:r>
          </a:p>
          <a:p>
            <a:pPr marL="800100" lvl="1" indent="-342900">
              <a:spcBef>
                <a:spcPct val="20000"/>
              </a:spcBef>
              <a:buFontTx/>
              <a:buChar char="•"/>
            </a:pPr>
            <a:r>
              <a:rPr lang="en-US" sz="2400" kern="0" dirty="0" smtClean="0">
                <a:latin typeface="Times New Roman" pitchFamily="18" charset="0"/>
                <a:ea typeface="+mn-ea"/>
                <a:cs typeface="Times New Roman" pitchFamily="18" charset="0"/>
              </a:rPr>
              <a:t>7129 genes and 38 samples: 27 in class 1 (acute lymphocytic </a:t>
            </a:r>
            <a:r>
              <a:rPr lang="en-US" sz="2400" kern="0" dirty="0" err="1" smtClean="0">
                <a:latin typeface="Times New Roman" pitchFamily="18" charset="0"/>
                <a:ea typeface="+mn-ea"/>
                <a:cs typeface="Times New Roman" pitchFamily="18" charset="0"/>
              </a:rPr>
              <a:t>leukaemia</a:t>
            </a:r>
            <a:r>
              <a:rPr lang="en-US" sz="2400" kern="0" dirty="0" smtClean="0">
                <a:latin typeface="Times New Roman" pitchFamily="18" charset="0"/>
                <a:ea typeface="+mn-ea"/>
                <a:cs typeface="Times New Roman" pitchFamily="18" charset="0"/>
              </a:rPr>
              <a:t>) and 11 in class 2 (acute </a:t>
            </a:r>
            <a:r>
              <a:rPr lang="en-US" sz="2400" kern="0" dirty="0" err="1" smtClean="0">
                <a:latin typeface="Times New Roman" pitchFamily="18" charset="0"/>
                <a:ea typeface="+mn-ea"/>
                <a:cs typeface="Times New Roman" pitchFamily="18" charset="0"/>
              </a:rPr>
              <a:t>mylogenous</a:t>
            </a:r>
            <a:r>
              <a:rPr lang="en-US" sz="2400" kern="0" dirty="0" smtClean="0">
                <a:latin typeface="Times New Roman" pitchFamily="18" charset="0"/>
                <a:ea typeface="+mn-ea"/>
                <a:cs typeface="Times New Roman" pitchFamily="18" charset="0"/>
              </a:rPr>
              <a:t> </a:t>
            </a:r>
            <a:r>
              <a:rPr lang="en-US" sz="2400" kern="0" dirty="0" err="1" smtClean="0">
                <a:latin typeface="Times New Roman" pitchFamily="18" charset="0"/>
                <a:ea typeface="+mn-ea"/>
                <a:cs typeface="Times New Roman" pitchFamily="18" charset="0"/>
              </a:rPr>
              <a:t>leukaemia</a:t>
            </a:r>
            <a:r>
              <a:rPr lang="en-US" sz="2400" kern="0" dirty="0" smtClean="0">
                <a:latin typeface="Times New Roman" pitchFamily="18" charset="0"/>
                <a:ea typeface="+mn-ea"/>
                <a:cs typeface="Times New Roman" pitchFamily="18" charset="0"/>
              </a:rPr>
              <a:t>) </a:t>
            </a:r>
          </a:p>
          <a:p>
            <a:pPr marL="800100" lvl="1" indent="-342900">
              <a:spcBef>
                <a:spcPct val="20000"/>
              </a:spcBef>
              <a:buFontTx/>
              <a:buChar char="•"/>
            </a:pPr>
            <a:r>
              <a:rPr lang="en-US" sz="2400" kern="0" dirty="0" smtClean="0">
                <a:latin typeface="Times New Roman" pitchFamily="18" charset="0"/>
                <a:ea typeface="+mn-ea"/>
                <a:cs typeface="Times New Roman" pitchFamily="18" charset="0"/>
              </a:rPr>
              <a:t>A test sample of size 34</a:t>
            </a:r>
            <a:endPar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pic>
        <p:nvPicPr>
          <p:cNvPr id="1119234" name="Picture 2"/>
          <p:cNvPicPr>
            <a:picLocks noChangeAspect="1" noChangeArrowheads="1"/>
          </p:cNvPicPr>
          <p:nvPr/>
        </p:nvPicPr>
        <p:blipFill>
          <a:blip r:embed="rId3" cstate="print"/>
          <a:srcRect/>
          <a:stretch>
            <a:fillRect/>
          </a:stretch>
        </p:blipFill>
        <p:spPr bwMode="auto">
          <a:xfrm>
            <a:off x="457200" y="3429000"/>
            <a:ext cx="8588415" cy="2743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19234"/>
                                        </p:tgtEl>
                                        <p:attrNameLst>
                                          <p:attrName>style.visibility</p:attrName>
                                        </p:attrNameLst>
                                      </p:cBhvr>
                                      <p:to>
                                        <p:strVal val="visible"/>
                                      </p:to>
                                    </p:set>
                                    <p:animEffect transition="in" filter="box(in)">
                                      <p:cBhvr>
                                        <p:cTn id="7" dur="500"/>
                                        <p:tgtEl>
                                          <p:spTgt spid="1119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b="1" dirty="0" smtClean="0">
                <a:solidFill>
                  <a:srgbClr val="FF0000"/>
                </a:solidFill>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41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Title 1"/>
          <p:cNvSpPr>
            <a:spLocks noGrp="1"/>
          </p:cNvSpPr>
          <p:nvPr>
            <p:ph type="title"/>
          </p:nvPr>
        </p:nvSpPr>
        <p:spPr/>
        <p:txBody>
          <a:bodyPr/>
          <a:lstStyle/>
          <a:p>
            <a:r>
              <a:rPr lang="en-US" smtClean="0">
                <a:latin typeface="Times New Roman" pitchFamily="18" charset="0"/>
                <a:cs typeface="Times New Roman" pitchFamily="18" charset="0"/>
              </a:rPr>
              <a:t>Sparse Inverse Covariance Estimation</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42</a:t>
            </a:fld>
            <a:endParaRPr lang="en-US">
              <a:latin typeface="Times New Roman" pitchFamily="18" charset="0"/>
              <a:cs typeface="Times New Roman" pitchFamily="18" charset="0"/>
            </a:endParaRPr>
          </a:p>
        </p:txBody>
      </p:sp>
      <p:sp>
        <p:nvSpPr>
          <p:cNvPr id="7" name="Rectangle 6"/>
          <p:cNvSpPr txBox="1">
            <a:spLocks noChangeArrowheads="1"/>
          </p:cNvSpPr>
          <p:nvPr/>
        </p:nvSpPr>
        <p:spPr bwMode="auto">
          <a:xfrm>
            <a:off x="533400" y="5181600"/>
            <a:ext cx="7848600" cy="114300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532482" name="Content Placeholder 2"/>
          <p:cNvSpPr>
            <a:spLocks noGrp="1"/>
          </p:cNvSpPr>
          <p:nvPr>
            <p:ph idx="1"/>
          </p:nvPr>
        </p:nvSpPr>
        <p:spPr>
          <a:xfrm>
            <a:off x="173964" y="5151414"/>
            <a:ext cx="8232477" cy="1249386"/>
          </a:xfrm>
        </p:spPr>
        <p:txBody>
          <a:bodyPr/>
          <a:lstStyle/>
          <a:p>
            <a:pPr>
              <a:buFontTx/>
              <a:buNone/>
            </a:pPr>
            <a:r>
              <a:rPr lang="en-US" sz="2400" dirty="0" smtClean="0">
                <a:latin typeface="Times New Roman" pitchFamily="18" charset="0"/>
                <a:cs typeface="Times New Roman" pitchFamily="18" charset="0"/>
              </a:rPr>
              <a:t>     </a:t>
            </a:r>
            <a:r>
              <a:rPr lang="en-US" sz="2400" b="1" dirty="0" smtClean="0">
                <a:solidFill>
                  <a:schemeClr val="bg1"/>
                </a:solidFill>
                <a:latin typeface="Times New Roman" pitchFamily="18" charset="0"/>
                <a:cs typeface="Times New Roman" pitchFamily="18" charset="0"/>
              </a:rPr>
              <a:t>The pattern of zero entries in the inverse covariance matrix of a multivariate normal distribution corresponds to conditional independence restrictions between variables.</a:t>
            </a:r>
          </a:p>
        </p:txBody>
      </p:sp>
      <p:pic>
        <p:nvPicPr>
          <p:cNvPr id="1126401" name="Picture 1"/>
          <p:cNvPicPr>
            <a:picLocks noChangeAspect="1" noChangeArrowheads="1"/>
          </p:cNvPicPr>
          <p:nvPr/>
        </p:nvPicPr>
        <p:blipFill>
          <a:blip r:embed="rId3" cstate="print"/>
          <a:srcRect/>
          <a:stretch>
            <a:fillRect/>
          </a:stretch>
        </p:blipFill>
        <p:spPr bwMode="auto">
          <a:xfrm>
            <a:off x="612477" y="1351470"/>
            <a:ext cx="2743200" cy="3108960"/>
          </a:xfrm>
          <a:prstGeom prst="rect">
            <a:avLst/>
          </a:prstGeom>
          <a:noFill/>
          <a:ln w="9525">
            <a:noFill/>
            <a:miter lim="800000"/>
            <a:headEnd/>
            <a:tailEnd/>
          </a:ln>
        </p:spPr>
      </p:pic>
      <p:pic>
        <p:nvPicPr>
          <p:cNvPr id="10" name="Picture 1"/>
          <p:cNvPicPr>
            <a:picLocks noChangeAspect="1" noChangeArrowheads="1"/>
          </p:cNvPicPr>
          <p:nvPr/>
        </p:nvPicPr>
        <p:blipFill>
          <a:blip r:embed="rId4" cstate="print"/>
          <a:srcRect/>
          <a:stretch>
            <a:fillRect/>
          </a:stretch>
        </p:blipFill>
        <p:spPr bwMode="auto">
          <a:xfrm>
            <a:off x="4800600" y="1447800"/>
            <a:ext cx="3048000" cy="3490962"/>
          </a:xfrm>
          <a:prstGeom prst="rect">
            <a:avLst/>
          </a:prstGeom>
          <a:noFill/>
          <a:ln w="9525">
            <a:noFill/>
            <a:miter lim="800000"/>
            <a:headEnd/>
            <a:tailEnd/>
          </a:ln>
        </p:spPr>
      </p:pic>
      <p:sp>
        <p:nvSpPr>
          <p:cNvPr id="14" name="TextBox 13"/>
          <p:cNvSpPr txBox="1"/>
          <p:nvPr/>
        </p:nvSpPr>
        <p:spPr>
          <a:xfrm>
            <a:off x="491706" y="4458417"/>
            <a:ext cx="3057247" cy="646331"/>
          </a:xfrm>
          <a:prstGeom prst="rect">
            <a:avLst/>
          </a:prstGeom>
          <a:noFill/>
        </p:spPr>
        <p:txBody>
          <a:bodyPr wrap="none" rtlCol="0">
            <a:spAutoFit/>
          </a:bodyPr>
          <a:lstStyle/>
          <a:p>
            <a:r>
              <a:rPr lang="en-US" dirty="0" smtClean="0"/>
              <a:t>Undirected graphical model </a:t>
            </a:r>
          </a:p>
          <a:p>
            <a:r>
              <a:rPr lang="en-US" dirty="0" smtClean="0"/>
              <a:t>(Markov Random Field)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532482">
                                            <p:txEl>
                                              <p:pRg st="0" end="0"/>
                                            </p:txEl>
                                          </p:spTgt>
                                        </p:tgtEl>
                                        <p:attrNameLst>
                                          <p:attrName>style.visibility</p:attrName>
                                        </p:attrNameLst>
                                      </p:cBhvr>
                                      <p:to>
                                        <p:strVal val="visible"/>
                                      </p:to>
                                    </p:set>
                                    <p:animEffect transition="in" filter="box(in)">
                                      <p:cBhvr>
                                        <p:cTn id="15" dur="500"/>
                                        <p:tgtEl>
                                          <p:spTgt spid="5324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248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Title 1"/>
          <p:cNvSpPr>
            <a:spLocks noGrp="1"/>
          </p:cNvSpPr>
          <p:nvPr>
            <p:ph type="title"/>
          </p:nvPr>
        </p:nvSpPr>
        <p:spPr/>
        <p:txBody>
          <a:bodyPr/>
          <a:lstStyle/>
          <a:p>
            <a:r>
              <a:rPr lang="en-US" dirty="0" smtClean="0">
                <a:latin typeface="Times New Roman" pitchFamily="18" charset="0"/>
                <a:cs typeface="Times New Roman" pitchFamily="18" charset="0"/>
              </a:rPr>
              <a:t>The SICE Model</a:t>
            </a:r>
          </a:p>
        </p:txBody>
      </p:sp>
      <p:pic>
        <p:nvPicPr>
          <p:cNvPr id="534530" name="Picture 1"/>
          <p:cNvPicPr>
            <a:picLocks noChangeAspect="1" noChangeArrowheads="1"/>
          </p:cNvPicPr>
          <p:nvPr/>
        </p:nvPicPr>
        <p:blipFill>
          <a:blip r:embed="rId3" cstate="print"/>
          <a:srcRect/>
          <a:stretch>
            <a:fillRect/>
          </a:stretch>
        </p:blipFill>
        <p:spPr bwMode="auto">
          <a:xfrm>
            <a:off x="457200" y="1371600"/>
            <a:ext cx="2752725" cy="3152775"/>
          </a:xfrm>
          <a:prstGeom prst="rect">
            <a:avLst/>
          </a:prstGeom>
          <a:noFill/>
          <a:ln w="9525">
            <a:noFill/>
            <a:miter lim="800000"/>
            <a:headEnd/>
            <a:tailEnd/>
          </a:ln>
        </p:spPr>
      </p:pic>
      <p:pic>
        <p:nvPicPr>
          <p:cNvPr id="105475" name="Picture 3"/>
          <p:cNvPicPr>
            <a:picLocks noChangeAspect="1" noChangeArrowheads="1"/>
          </p:cNvPicPr>
          <p:nvPr/>
        </p:nvPicPr>
        <p:blipFill>
          <a:blip r:embed="rId4" cstate="print"/>
          <a:srcRect/>
          <a:stretch>
            <a:fillRect/>
          </a:stretch>
        </p:blipFill>
        <p:spPr bwMode="auto">
          <a:xfrm>
            <a:off x="3429000" y="2514600"/>
            <a:ext cx="5486400" cy="661988"/>
          </a:xfrm>
          <a:prstGeom prst="rect">
            <a:avLst/>
          </a:prstGeom>
          <a:noFill/>
          <a:ln w="9525">
            <a:noFill/>
            <a:miter lim="800000"/>
            <a:headEnd/>
            <a:tailEnd/>
          </a:ln>
        </p:spPr>
      </p:pic>
      <p:grpSp>
        <p:nvGrpSpPr>
          <p:cNvPr id="35" name="Group 34"/>
          <p:cNvGrpSpPr>
            <a:grpSpLocks/>
          </p:cNvGrpSpPr>
          <p:nvPr/>
        </p:nvGrpSpPr>
        <p:grpSpPr bwMode="auto">
          <a:xfrm>
            <a:off x="3581400" y="3048000"/>
            <a:ext cx="3962400" cy="1619265"/>
            <a:chOff x="3581400" y="3048000"/>
            <a:chExt cx="3962400" cy="1619325"/>
          </a:xfrm>
        </p:grpSpPr>
        <p:sp>
          <p:nvSpPr>
            <p:cNvPr id="534538" name="Rectangle 7"/>
            <p:cNvSpPr>
              <a:spLocks noChangeArrowheads="1"/>
            </p:cNvSpPr>
            <p:nvPr/>
          </p:nvSpPr>
          <p:spPr bwMode="auto">
            <a:xfrm>
              <a:off x="3581400" y="4267200"/>
              <a:ext cx="1720343" cy="400125"/>
            </a:xfrm>
            <a:prstGeom prst="rect">
              <a:avLst/>
            </a:prstGeom>
            <a:noFill/>
            <a:ln w="9525">
              <a:noFill/>
              <a:miter lim="800000"/>
              <a:headEnd/>
              <a:tailEnd/>
            </a:ln>
          </p:spPr>
          <p:txBody>
            <a:bodyPr wrap="none">
              <a:spAutoFit/>
            </a:bodyPr>
            <a:lstStyle/>
            <a:p>
              <a:r>
                <a:rPr lang="en-US" sz="2000" dirty="0" smtClean="0">
                  <a:latin typeface="Times New Roman" pitchFamily="18" charset="0"/>
                  <a:cs typeface="Times New Roman" pitchFamily="18" charset="0"/>
                </a:rPr>
                <a:t>Log-likelihood</a:t>
              </a:r>
              <a:endParaRPr lang="en-US" sz="2000" dirty="0">
                <a:latin typeface="Times New Roman" pitchFamily="18" charset="0"/>
                <a:cs typeface="Times New Roman" pitchFamily="18" charset="0"/>
              </a:endParaRPr>
            </a:p>
          </p:txBody>
        </p:sp>
        <p:cxnSp>
          <p:nvCxnSpPr>
            <p:cNvPr id="12" name="Straight Connector 11"/>
            <p:cNvCxnSpPr/>
            <p:nvPr/>
          </p:nvCxnSpPr>
          <p:spPr>
            <a:xfrm>
              <a:off x="4724400" y="3048000"/>
              <a:ext cx="2819400" cy="158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5400000">
              <a:off x="4114777" y="3352825"/>
              <a:ext cx="1219245" cy="7620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17" name="Rectangle 16"/>
          <p:cNvSpPr>
            <a:spLocks noChangeArrowheads="1"/>
          </p:cNvSpPr>
          <p:nvPr/>
        </p:nvSpPr>
        <p:spPr bwMode="auto">
          <a:xfrm>
            <a:off x="3124200" y="4800600"/>
            <a:ext cx="4540250" cy="1016000"/>
          </a:xfrm>
          <a:prstGeom prst="rect">
            <a:avLst/>
          </a:prstGeom>
          <a:noFill/>
          <a:ln w="9525">
            <a:noFill/>
            <a:miter lim="800000"/>
            <a:headEnd/>
            <a:tailEnd/>
          </a:ln>
        </p:spPr>
        <p:txBody>
          <a:bodyPr wrap="none">
            <a:spAutoFit/>
          </a:bodyPr>
          <a:lstStyle/>
          <a:p>
            <a:r>
              <a:rPr lang="en-US" sz="2000" dirty="0">
                <a:latin typeface="Times New Roman" pitchFamily="18" charset="0"/>
                <a:cs typeface="Times New Roman" pitchFamily="18" charset="0"/>
              </a:rPr>
              <a:t>When </a:t>
            </a:r>
            <a:r>
              <a:rPr lang="en-US" sz="2000" i="1" dirty="0">
                <a:latin typeface="Times New Roman" pitchFamily="18" charset="0"/>
                <a:cs typeface="Times New Roman" pitchFamily="18" charset="0"/>
              </a:rPr>
              <a:t>S</a:t>
            </a:r>
            <a:r>
              <a:rPr lang="en-US" sz="2000" dirty="0">
                <a:latin typeface="Times New Roman" pitchFamily="18" charset="0"/>
                <a:cs typeface="Times New Roman" pitchFamily="18" charset="0"/>
              </a:rPr>
              <a:t> is invertible, directly maximizing </a:t>
            </a:r>
          </a:p>
          <a:p>
            <a:r>
              <a:rPr lang="en-US" sz="2000" dirty="0">
                <a:latin typeface="Times New Roman" pitchFamily="18" charset="0"/>
                <a:cs typeface="Times New Roman" pitchFamily="18" charset="0"/>
              </a:rPr>
              <a:t>the likelihood gives</a:t>
            </a:r>
          </a:p>
          <a:p>
            <a:r>
              <a:rPr lang="en-US" sz="2000" i="1" dirty="0">
                <a:latin typeface="Times New Roman" pitchFamily="18" charset="0"/>
                <a:cs typeface="Times New Roman" pitchFamily="18" charset="0"/>
              </a:rPr>
              <a:t>                               X</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S</a:t>
            </a:r>
            <a:r>
              <a:rPr lang="en-US" sz="2000" baseline="30000" dirty="0">
                <a:latin typeface="Times New Roman" pitchFamily="18" charset="0"/>
                <a:cs typeface="Times New Roman" pitchFamily="18" charset="0"/>
              </a:rPr>
              <a:t>-1</a:t>
            </a:r>
          </a:p>
        </p:txBody>
      </p:sp>
      <p:grpSp>
        <p:nvGrpSpPr>
          <p:cNvPr id="34" name="Group 33"/>
          <p:cNvGrpSpPr>
            <a:grpSpLocks/>
          </p:cNvGrpSpPr>
          <p:nvPr/>
        </p:nvGrpSpPr>
        <p:grpSpPr bwMode="auto">
          <a:xfrm>
            <a:off x="3200400" y="1981200"/>
            <a:ext cx="5791200" cy="1143000"/>
            <a:chOff x="3200400" y="1981199"/>
            <a:chExt cx="5791200" cy="1143001"/>
          </a:xfrm>
        </p:grpSpPr>
        <p:cxnSp>
          <p:nvCxnSpPr>
            <p:cNvPr id="22" name="Elbow Connector 21"/>
            <p:cNvCxnSpPr/>
            <p:nvPr/>
          </p:nvCxnSpPr>
          <p:spPr>
            <a:xfrm rot="10800000">
              <a:off x="3200400" y="1981199"/>
              <a:ext cx="5257800" cy="533400"/>
            </a:xfrm>
            <a:prstGeom prst="bentConnector3">
              <a:avLst>
                <a:gd name="adj1" fmla="val 181"/>
              </a:avLst>
            </a:prstGeom>
            <a:ln>
              <a:tailEnd type="arrow"/>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8001000" y="2514599"/>
              <a:ext cx="990600" cy="609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32" name="Rectangle 31"/>
            <p:cNvSpPr/>
            <p:nvPr/>
          </p:nvSpPr>
          <p:spPr>
            <a:xfrm>
              <a:off x="3276600" y="1981200"/>
              <a:ext cx="1643399" cy="584775"/>
            </a:xfrm>
            <a:prstGeom prst="rect">
              <a:avLst/>
            </a:prstGeom>
            <a:noFill/>
          </p:spPr>
          <p:txBody>
            <a:bodyPr wrap="none">
              <a:spAutoFit/>
            </a:bodyPr>
            <a:lstStyle/>
            <a:p>
              <a:pPr algn="ctr">
                <a:defRPr/>
              </a:pPr>
              <a:r>
                <a:rPr lang="en-US" sz="3200" b="1" dirty="0" err="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Sparsity</a:t>
              </a:r>
              <a:endParaRPr lang="en-US" sz="3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Times New Roman" pitchFamily="18" charset="0"/>
                <a:cs typeface="Times New Roman" pitchFamily="18" charset="0"/>
              </a:endParaRPr>
            </a:p>
          </p:txBody>
        </p:sp>
      </p:grpSp>
      <p:sp>
        <p:nvSpPr>
          <p:cNvPr id="15" name="Slide Number Placeholder 1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box(in)">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ox(i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ox(i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itle 1"/>
          <p:cNvSpPr>
            <a:spLocks noGrp="1"/>
          </p:cNvSpPr>
          <p:nvPr>
            <p:ph type="title" idx="4294967295"/>
          </p:nvPr>
        </p:nvSpPr>
        <p:spPr>
          <a:xfrm>
            <a:off x="457200" y="685800"/>
            <a:ext cx="8229600" cy="609600"/>
          </a:xfrm>
        </p:spPr>
        <p:txBody>
          <a:bodyPr/>
          <a:lstStyle/>
          <a:p>
            <a:r>
              <a:rPr lang="en-US" dirty="0" smtClean="0">
                <a:latin typeface="Times New Roman" pitchFamily="18" charset="0"/>
                <a:cs typeface="Times New Roman" pitchFamily="18" charset="0"/>
              </a:rPr>
              <a:t>Network Construction</a:t>
            </a:r>
            <a:endParaRPr lang="en-US" sz="2000" dirty="0" smtClean="0">
              <a:latin typeface="Times New Roman" pitchFamily="18" charset="0"/>
              <a:cs typeface="Times New Roman" pitchFamily="18" charset="0"/>
            </a:endParaRPr>
          </a:p>
        </p:txBody>
      </p:sp>
      <p:pic>
        <p:nvPicPr>
          <p:cNvPr id="654342" name="Picture 7"/>
          <p:cNvPicPr>
            <a:picLocks noChangeAspect="1" noChangeArrowheads="1"/>
          </p:cNvPicPr>
          <p:nvPr/>
        </p:nvPicPr>
        <p:blipFill>
          <a:blip r:embed="rId3" cstate="print"/>
          <a:srcRect/>
          <a:stretch>
            <a:fillRect/>
          </a:stretch>
        </p:blipFill>
        <p:spPr bwMode="auto">
          <a:xfrm>
            <a:off x="4724400" y="1676400"/>
            <a:ext cx="2590800" cy="2600474"/>
          </a:xfrm>
          <a:prstGeom prst="rect">
            <a:avLst/>
          </a:prstGeom>
          <a:noFill/>
          <a:ln w="9525">
            <a:noFill/>
            <a:miter lim="800000"/>
            <a:headEnd/>
            <a:tailEnd/>
          </a:ln>
        </p:spPr>
      </p:pic>
      <p:sp>
        <p:nvSpPr>
          <p:cNvPr id="654343" name="Text Box 7"/>
          <p:cNvSpPr txBox="1">
            <a:spLocks noChangeArrowheads="1"/>
          </p:cNvSpPr>
          <p:nvPr/>
        </p:nvSpPr>
        <p:spPr bwMode="auto">
          <a:xfrm>
            <a:off x="4343400" y="4419600"/>
            <a:ext cx="3538148" cy="400110"/>
          </a:xfrm>
          <a:prstGeom prst="rect">
            <a:avLst/>
          </a:prstGeom>
          <a:noFill/>
          <a:ln w="9525">
            <a:noFill/>
            <a:miter lim="800000"/>
            <a:headEnd/>
            <a:tailEnd/>
          </a:ln>
          <a:effectLst/>
        </p:spPr>
        <p:txBody>
          <a:bodyPr wrap="none">
            <a:spAutoFit/>
          </a:bodyPr>
          <a:lstStyle/>
          <a:p>
            <a:r>
              <a:rPr lang="en-US" sz="2000" dirty="0">
                <a:latin typeface="Times New Roman" pitchFamily="18" charset="0"/>
                <a:cs typeface="Times New Roman" pitchFamily="18" charset="0"/>
              </a:rPr>
              <a:t>Equivalent matrix representation</a:t>
            </a:r>
          </a:p>
        </p:txBody>
      </p:sp>
      <p:sp>
        <p:nvSpPr>
          <p:cNvPr id="7" name="Oval 6"/>
          <p:cNvSpPr/>
          <p:nvPr/>
        </p:nvSpPr>
        <p:spPr>
          <a:xfrm>
            <a:off x="2167078" y="32338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8" name="Oval 7"/>
          <p:cNvSpPr/>
          <p:nvPr/>
        </p:nvSpPr>
        <p:spPr>
          <a:xfrm>
            <a:off x="1557478" y="22432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9" name="Oval 8"/>
          <p:cNvSpPr/>
          <p:nvPr/>
        </p:nvSpPr>
        <p:spPr>
          <a:xfrm>
            <a:off x="2852878" y="28528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0" name="Oval 9"/>
          <p:cNvSpPr/>
          <p:nvPr/>
        </p:nvSpPr>
        <p:spPr>
          <a:xfrm>
            <a:off x="1709878" y="30814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1" name="Oval 10"/>
          <p:cNvSpPr/>
          <p:nvPr/>
        </p:nvSpPr>
        <p:spPr>
          <a:xfrm>
            <a:off x="2700478" y="20146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2" name="Oval 11"/>
          <p:cNvSpPr/>
          <p:nvPr/>
        </p:nvSpPr>
        <p:spPr>
          <a:xfrm>
            <a:off x="1786078" y="19384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3" name="Oval 12"/>
          <p:cNvSpPr/>
          <p:nvPr/>
        </p:nvSpPr>
        <p:spPr>
          <a:xfrm>
            <a:off x="2929078" y="23956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4" name="Oval 13"/>
          <p:cNvSpPr/>
          <p:nvPr/>
        </p:nvSpPr>
        <p:spPr>
          <a:xfrm>
            <a:off x="1481278" y="27004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5" name="Oval 14"/>
          <p:cNvSpPr/>
          <p:nvPr/>
        </p:nvSpPr>
        <p:spPr>
          <a:xfrm>
            <a:off x="2624278" y="31576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sp>
        <p:nvSpPr>
          <p:cNvPr id="16" name="Oval 15"/>
          <p:cNvSpPr/>
          <p:nvPr/>
        </p:nvSpPr>
        <p:spPr>
          <a:xfrm>
            <a:off x="2243278" y="1862278"/>
            <a:ext cx="228600" cy="22860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tx1"/>
              </a:solidFill>
              <a:latin typeface="Times New Roman" pitchFamily="18" charset="0"/>
              <a:cs typeface="Times New Roman" pitchFamily="18" charset="0"/>
            </a:endParaRPr>
          </a:p>
        </p:txBody>
      </p:sp>
      <p:cxnSp>
        <p:nvCxnSpPr>
          <p:cNvPr id="17" name="Straight Arrow Connector 16"/>
          <p:cNvCxnSpPr>
            <a:stCxn id="12" idx="6"/>
            <a:endCxn id="16" idx="2"/>
          </p:cNvCxnSpPr>
          <p:nvPr/>
        </p:nvCxnSpPr>
        <p:spPr>
          <a:xfrm flipV="1">
            <a:off x="2014678" y="1976578"/>
            <a:ext cx="228600" cy="76200"/>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8" name="Straight Arrow Connector 17"/>
          <p:cNvCxnSpPr>
            <a:stCxn id="14" idx="7"/>
            <a:endCxn id="16" idx="3"/>
          </p:cNvCxnSpPr>
          <p:nvPr/>
        </p:nvCxnSpPr>
        <p:spPr>
          <a:xfrm rot="5400000" flipH="1" flipV="1">
            <a:off x="1638300" y="2095500"/>
            <a:ext cx="676556" cy="600356"/>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9" name="Straight Arrow Connector 18"/>
          <p:cNvCxnSpPr>
            <a:stCxn id="14" idx="6"/>
            <a:endCxn id="13" idx="2"/>
          </p:cNvCxnSpPr>
          <p:nvPr/>
        </p:nvCxnSpPr>
        <p:spPr>
          <a:xfrm flipV="1">
            <a:off x="1709878" y="2509978"/>
            <a:ext cx="1219200" cy="304800"/>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0" name="Straight Arrow Connector 19"/>
          <p:cNvCxnSpPr>
            <a:stCxn id="14" idx="6"/>
            <a:endCxn id="15" idx="1"/>
          </p:cNvCxnSpPr>
          <p:nvPr/>
        </p:nvCxnSpPr>
        <p:spPr>
          <a:xfrm>
            <a:off x="1709878" y="2814778"/>
            <a:ext cx="947878" cy="376378"/>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1" name="Straight Arrow Connector 20"/>
          <p:cNvCxnSpPr>
            <a:stCxn id="12" idx="4"/>
            <a:endCxn id="14" idx="7"/>
          </p:cNvCxnSpPr>
          <p:nvPr/>
        </p:nvCxnSpPr>
        <p:spPr>
          <a:xfrm rot="5400000">
            <a:off x="1504950" y="2338528"/>
            <a:ext cx="566878" cy="223978"/>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2" name="Straight Arrow Connector 21"/>
          <p:cNvCxnSpPr>
            <a:stCxn id="11" idx="3"/>
            <a:endCxn id="10" idx="7"/>
          </p:cNvCxnSpPr>
          <p:nvPr/>
        </p:nvCxnSpPr>
        <p:spPr>
          <a:xfrm rot="5400000">
            <a:off x="1866900" y="2247900"/>
            <a:ext cx="905156" cy="828956"/>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3" name="Straight Arrow Connector 22"/>
          <p:cNvCxnSpPr>
            <a:stCxn id="11" idx="4"/>
            <a:endCxn id="7" idx="7"/>
          </p:cNvCxnSpPr>
          <p:nvPr/>
        </p:nvCxnSpPr>
        <p:spPr>
          <a:xfrm rot="5400000">
            <a:off x="2076450" y="2529028"/>
            <a:ext cx="1024078" cy="452578"/>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4" name="Straight Arrow Connector 23"/>
          <p:cNvCxnSpPr>
            <a:stCxn id="11" idx="5"/>
            <a:endCxn id="13" idx="1"/>
          </p:cNvCxnSpPr>
          <p:nvPr/>
        </p:nvCxnSpPr>
        <p:spPr>
          <a:xfrm rot="16200000" flipH="1">
            <a:off x="2819400" y="2286000"/>
            <a:ext cx="219356" cy="66956"/>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5" name="Straight Arrow Connector 24"/>
          <p:cNvCxnSpPr>
            <a:stCxn id="11" idx="1"/>
            <a:endCxn id="16" idx="6"/>
          </p:cNvCxnSpPr>
          <p:nvPr/>
        </p:nvCxnSpPr>
        <p:spPr>
          <a:xfrm rot="16200000" flipV="1">
            <a:off x="2567128" y="1881328"/>
            <a:ext cx="71578" cy="262078"/>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6" name="Straight Arrow Connector 25"/>
          <p:cNvCxnSpPr>
            <a:stCxn id="12" idx="5"/>
            <a:endCxn id="9" idx="1"/>
          </p:cNvCxnSpPr>
          <p:nvPr/>
        </p:nvCxnSpPr>
        <p:spPr>
          <a:xfrm rot="16200000" flipH="1">
            <a:off x="2057400" y="2057400"/>
            <a:ext cx="752756" cy="905156"/>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7" name="Straight Arrow Connector 26"/>
          <p:cNvCxnSpPr>
            <a:stCxn id="11" idx="2"/>
            <a:endCxn id="8" idx="6"/>
          </p:cNvCxnSpPr>
          <p:nvPr/>
        </p:nvCxnSpPr>
        <p:spPr>
          <a:xfrm rot="10800000" flipV="1">
            <a:off x="1786078" y="2128978"/>
            <a:ext cx="914400" cy="228600"/>
          </a:xfrm>
          <a:prstGeom prst="straightConnector1">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sp>
        <p:nvSpPr>
          <p:cNvPr id="28" name="Slide Number Placeholder 27"/>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44</a:t>
            </a:fld>
            <a:endParaRPr lang="en-US">
              <a:latin typeface="Times New Roman" pitchFamily="18" charset="0"/>
              <a:cs typeface="Times New Roman" pitchFamily="18" charset="0"/>
            </a:endParaRPr>
          </a:p>
        </p:txBody>
      </p:sp>
      <p:sp>
        <p:nvSpPr>
          <p:cNvPr id="29" name="TextBox 28"/>
          <p:cNvSpPr txBox="1"/>
          <p:nvPr/>
        </p:nvSpPr>
        <p:spPr>
          <a:xfrm>
            <a:off x="990600" y="3733800"/>
            <a:ext cx="2690160" cy="1200329"/>
          </a:xfrm>
          <a:prstGeom prst="rect">
            <a:avLst/>
          </a:prstGeom>
          <a:noFill/>
        </p:spPr>
        <p:txBody>
          <a:bodyPr wrap="none" rtlCol="0">
            <a:spAutoFit/>
          </a:bodyPr>
          <a:lstStyle/>
          <a:p>
            <a:pPr>
              <a:buFont typeface="Wingdings" pitchFamily="2" charset="2"/>
              <a:buChar char="§"/>
            </a:pPr>
            <a:r>
              <a:rPr lang="en-US" sz="2400" dirty="0" smtClean="0">
                <a:latin typeface="Times New Roman" pitchFamily="18" charset="0"/>
                <a:cs typeface="Times New Roman" pitchFamily="18" charset="0"/>
              </a:rPr>
              <a:t>Biological network</a:t>
            </a:r>
          </a:p>
          <a:p>
            <a:pPr>
              <a:buFont typeface="Wingdings" pitchFamily="2" charset="2"/>
              <a:buChar char="§"/>
            </a:pPr>
            <a:r>
              <a:rPr lang="en-US" sz="2400" dirty="0" smtClean="0">
                <a:latin typeface="Times New Roman" pitchFamily="18" charset="0"/>
                <a:cs typeface="Times New Roman" pitchFamily="18" charset="0"/>
              </a:rPr>
              <a:t>Social network</a:t>
            </a:r>
          </a:p>
          <a:p>
            <a:pPr>
              <a:buFont typeface="Wingdings" pitchFamily="2" charset="2"/>
              <a:buChar char="§"/>
            </a:pPr>
            <a:r>
              <a:rPr lang="en-US" sz="2400" dirty="0" smtClean="0">
                <a:latin typeface="Times New Roman" pitchFamily="18" charset="0"/>
                <a:cs typeface="Times New Roman" pitchFamily="18" charset="0"/>
              </a:rPr>
              <a:t>Brain network</a:t>
            </a:r>
            <a:endParaRPr lang="en-US" sz="2400" dirty="0">
              <a:latin typeface="Times New Roman" pitchFamily="18" charset="0"/>
              <a:cs typeface="Times New Roman" pitchFamily="18" charset="0"/>
            </a:endParaRPr>
          </a:p>
        </p:txBody>
      </p:sp>
      <p:grpSp>
        <p:nvGrpSpPr>
          <p:cNvPr id="2" name="Group 30"/>
          <p:cNvGrpSpPr/>
          <p:nvPr/>
        </p:nvGrpSpPr>
        <p:grpSpPr>
          <a:xfrm>
            <a:off x="1892525" y="5334000"/>
            <a:ext cx="6400800" cy="995040"/>
            <a:chOff x="1892525" y="5334000"/>
            <a:chExt cx="6400800" cy="995040"/>
          </a:xfrm>
        </p:grpSpPr>
        <p:sp>
          <p:nvSpPr>
            <p:cNvPr id="30" name="Rectangle 6"/>
            <p:cNvSpPr txBox="1">
              <a:spLocks noChangeArrowheads="1"/>
            </p:cNvSpPr>
            <p:nvPr/>
          </p:nvSpPr>
          <p:spPr bwMode="auto">
            <a:xfrm>
              <a:off x="1892525" y="5343700"/>
              <a:ext cx="6400800" cy="98534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654344" name="Text Box 8"/>
            <p:cNvSpPr txBox="1">
              <a:spLocks noChangeArrowheads="1"/>
            </p:cNvSpPr>
            <p:nvPr/>
          </p:nvSpPr>
          <p:spPr bwMode="auto">
            <a:xfrm>
              <a:off x="1905000" y="5334000"/>
              <a:ext cx="5941050" cy="954107"/>
            </a:xfrm>
            <a:prstGeom prst="rect">
              <a:avLst/>
            </a:prstGeom>
            <a:noFill/>
            <a:ln w="9525">
              <a:noFill/>
              <a:miter lim="800000"/>
              <a:headEnd/>
              <a:tailEnd/>
            </a:ln>
            <a:effectLst/>
          </p:spPr>
          <p:txBody>
            <a:bodyPr wrap="none">
              <a:spAutoFit/>
            </a:bodyPr>
            <a:lstStyle/>
            <a:p>
              <a:r>
                <a:rPr lang="en-US" sz="2800" dirty="0" err="1">
                  <a:solidFill>
                    <a:schemeClr val="bg1"/>
                  </a:solidFill>
                  <a:latin typeface="Times New Roman" pitchFamily="18" charset="0"/>
                  <a:cs typeface="Times New Roman" pitchFamily="18" charset="0"/>
                </a:rPr>
                <a:t>Sparsity</a:t>
              </a:r>
              <a:r>
                <a:rPr lang="en-US" sz="2800" dirty="0">
                  <a:solidFill>
                    <a:schemeClr val="bg1"/>
                  </a:solidFill>
                  <a:latin typeface="Times New Roman" pitchFamily="18" charset="0"/>
                  <a:cs typeface="Times New Roman" pitchFamily="18" charset="0"/>
                </a:rPr>
                <a:t>: Each </a:t>
              </a:r>
              <a:r>
                <a:rPr lang="en-US" sz="2800" dirty="0" smtClean="0">
                  <a:solidFill>
                    <a:schemeClr val="bg1"/>
                  </a:solidFill>
                  <a:latin typeface="Times New Roman" pitchFamily="18" charset="0"/>
                  <a:cs typeface="Times New Roman" pitchFamily="18" charset="0"/>
                </a:rPr>
                <a:t>node is linked to a small </a:t>
              </a:r>
            </a:p>
            <a:p>
              <a:r>
                <a:rPr lang="en-US" sz="2800" dirty="0" smtClean="0">
                  <a:solidFill>
                    <a:schemeClr val="bg1"/>
                  </a:solidFill>
                  <a:latin typeface="Times New Roman" pitchFamily="18" charset="0"/>
                  <a:cs typeface="Times New Roman" pitchFamily="18" charset="0"/>
                </a:rPr>
                <a:t>number of neighbors in </a:t>
              </a:r>
              <a:r>
                <a:rPr lang="en-US" sz="2800" dirty="0">
                  <a:solidFill>
                    <a:schemeClr val="bg1"/>
                  </a:solidFill>
                  <a:latin typeface="Times New Roman" pitchFamily="18" charset="0"/>
                  <a:cs typeface="Times New Roman" pitchFamily="18" charset="0"/>
                </a:rPr>
                <a:t>the network. </a:t>
              </a:r>
            </a:p>
          </p:txBody>
        </p:sp>
      </p:grpSp>
      <p:cxnSp>
        <p:nvCxnSpPr>
          <p:cNvPr id="32" name="Straight Connector 31"/>
          <p:cNvCxnSpPr/>
          <p:nvPr/>
        </p:nvCxnSpPr>
        <p:spPr>
          <a:xfrm>
            <a:off x="9982200" y="2438400"/>
            <a:ext cx="914400" cy="914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0" name="Title 1"/>
          <p:cNvSpPr>
            <a:spLocks noGrp="1"/>
          </p:cNvSpPr>
          <p:nvPr>
            <p:ph type="title"/>
          </p:nvPr>
        </p:nvSpPr>
        <p:spPr>
          <a:xfrm>
            <a:off x="457200" y="685800"/>
            <a:ext cx="8229600" cy="609600"/>
          </a:xfrm>
        </p:spPr>
        <p:txBody>
          <a:bodyPr/>
          <a:lstStyle/>
          <a:p>
            <a:r>
              <a:rPr lang="en-US" sz="2800" dirty="0" smtClean="0">
                <a:latin typeface="Times New Roman" pitchFamily="18" charset="0"/>
                <a:cs typeface="Times New Roman" pitchFamily="18" charset="0"/>
              </a:rPr>
              <a:t>The Monotone Property (1)</a:t>
            </a:r>
          </a:p>
        </p:txBody>
      </p:sp>
      <p:grpSp>
        <p:nvGrpSpPr>
          <p:cNvPr id="2" name="Group 26"/>
          <p:cNvGrpSpPr>
            <a:grpSpLocks/>
          </p:cNvGrpSpPr>
          <p:nvPr/>
        </p:nvGrpSpPr>
        <p:grpSpPr bwMode="auto">
          <a:xfrm>
            <a:off x="232911" y="2590800"/>
            <a:ext cx="8686800" cy="2057400"/>
            <a:chOff x="152400" y="1447800"/>
            <a:chExt cx="8686800" cy="2057400"/>
          </a:xfrm>
        </p:grpSpPr>
        <p:graphicFrame>
          <p:nvGraphicFramePr>
            <p:cNvPr id="108553" name="Object 9"/>
            <p:cNvGraphicFramePr>
              <a:graphicFrameLocks noChangeAspect="1"/>
            </p:cNvGraphicFramePr>
            <p:nvPr/>
          </p:nvGraphicFramePr>
          <p:xfrm>
            <a:off x="914400" y="2133600"/>
            <a:ext cx="741198" cy="381000"/>
          </p:xfrm>
          <a:graphic>
            <a:graphicData uri="http://schemas.openxmlformats.org/presentationml/2006/ole">
              <p:oleObj spid="_x0000_s1120258" name="Equation" r:id="rId3" imgW="444240" imgH="228600" progId="Equation.3">
                <p:embed/>
              </p:oleObj>
            </a:graphicData>
          </a:graphic>
        </p:graphicFrame>
        <p:graphicFrame>
          <p:nvGraphicFramePr>
            <p:cNvPr id="108554" name="Object 10"/>
            <p:cNvGraphicFramePr>
              <a:graphicFrameLocks noChangeAspect="1"/>
            </p:cNvGraphicFramePr>
            <p:nvPr/>
          </p:nvGraphicFramePr>
          <p:xfrm>
            <a:off x="2286000" y="2133600"/>
            <a:ext cx="685800" cy="342900"/>
          </p:xfrm>
          <a:graphic>
            <a:graphicData uri="http://schemas.openxmlformats.org/presentationml/2006/ole">
              <p:oleObj spid="_x0000_s1120259" name="Equation" r:id="rId4" imgW="457200" imgH="228600" progId="Equation.3">
                <p:embed/>
              </p:oleObj>
            </a:graphicData>
          </a:graphic>
        </p:graphicFrame>
        <p:graphicFrame>
          <p:nvGraphicFramePr>
            <p:cNvPr id="108555" name="Object 11"/>
            <p:cNvGraphicFramePr>
              <a:graphicFrameLocks noChangeAspect="1"/>
            </p:cNvGraphicFramePr>
            <p:nvPr/>
          </p:nvGraphicFramePr>
          <p:xfrm>
            <a:off x="911118" y="2514600"/>
            <a:ext cx="308082" cy="381000"/>
          </p:xfrm>
          <a:graphic>
            <a:graphicData uri="http://schemas.openxmlformats.org/presentationml/2006/ole">
              <p:oleObj spid="_x0000_s1120260" name="Equation" r:id="rId5" imgW="215640" imgH="228600" progId="Equation.3">
                <p:embed/>
              </p:oleObj>
            </a:graphicData>
          </a:graphic>
        </p:graphicFrame>
        <p:graphicFrame>
          <p:nvGraphicFramePr>
            <p:cNvPr id="108556" name="Object 12"/>
            <p:cNvGraphicFramePr>
              <a:graphicFrameLocks noChangeAspect="1"/>
            </p:cNvGraphicFramePr>
            <p:nvPr/>
          </p:nvGraphicFramePr>
          <p:xfrm>
            <a:off x="1981200" y="2514600"/>
            <a:ext cx="571500" cy="303471"/>
          </p:xfrm>
          <a:graphic>
            <a:graphicData uri="http://schemas.openxmlformats.org/presentationml/2006/ole">
              <p:oleObj spid="_x0000_s1120261" name="Equation" r:id="rId6" imgW="406080" imgH="215640" progId="Equation.3">
                <p:embed/>
              </p:oleObj>
            </a:graphicData>
          </a:graphic>
        </p:graphicFrame>
        <p:graphicFrame>
          <p:nvGraphicFramePr>
            <p:cNvPr id="108557" name="Object 13"/>
            <p:cNvGraphicFramePr>
              <a:graphicFrameLocks noChangeAspect="1"/>
            </p:cNvGraphicFramePr>
            <p:nvPr/>
          </p:nvGraphicFramePr>
          <p:xfrm>
            <a:off x="3352800" y="2514600"/>
            <a:ext cx="603251" cy="310678"/>
          </p:xfrm>
          <a:graphic>
            <a:graphicData uri="http://schemas.openxmlformats.org/presentationml/2006/ole">
              <p:oleObj spid="_x0000_s1120262" name="Equation" r:id="rId7" imgW="419040" imgH="215640" progId="Equation.3">
                <p:embed/>
              </p:oleObj>
            </a:graphicData>
          </a:graphic>
        </p:graphicFrame>
        <p:graphicFrame>
          <p:nvGraphicFramePr>
            <p:cNvPr id="108558" name="Object 14"/>
            <p:cNvGraphicFramePr>
              <a:graphicFrameLocks noChangeAspect="1"/>
            </p:cNvGraphicFramePr>
            <p:nvPr/>
          </p:nvGraphicFramePr>
          <p:xfrm>
            <a:off x="685800" y="2895600"/>
            <a:ext cx="644526" cy="304605"/>
          </p:xfrm>
          <a:graphic>
            <a:graphicData uri="http://schemas.openxmlformats.org/presentationml/2006/ole">
              <p:oleObj spid="_x0000_s1120263" name="Equation" r:id="rId8" imgW="457200" imgH="215640" progId="Equation.3">
                <p:embed/>
              </p:oleObj>
            </a:graphicData>
          </a:graphic>
        </p:graphicFrame>
        <p:graphicFrame>
          <p:nvGraphicFramePr>
            <p:cNvPr id="108559" name="Object 15"/>
            <p:cNvGraphicFramePr>
              <a:graphicFrameLocks noChangeAspect="1"/>
            </p:cNvGraphicFramePr>
            <p:nvPr/>
          </p:nvGraphicFramePr>
          <p:xfrm>
            <a:off x="2362200" y="2819400"/>
            <a:ext cx="1752601" cy="384673"/>
          </p:xfrm>
          <a:graphic>
            <a:graphicData uri="http://schemas.openxmlformats.org/presentationml/2006/ole">
              <p:oleObj spid="_x0000_s1120264" name="Equation" r:id="rId9" imgW="1041120" imgH="228600" progId="Equation.3">
                <p:embed/>
              </p:oleObj>
            </a:graphicData>
          </a:graphic>
        </p:graphicFrame>
        <p:sp>
          <p:nvSpPr>
            <p:cNvPr id="108563" name="Text Box 191"/>
            <p:cNvSpPr txBox="1">
              <a:spLocks noChangeArrowheads="1"/>
            </p:cNvSpPr>
            <p:nvPr/>
          </p:nvSpPr>
          <p:spPr bwMode="auto">
            <a:xfrm>
              <a:off x="152400" y="1447800"/>
              <a:ext cx="4975225" cy="461596"/>
            </a:xfrm>
            <a:prstGeom prst="rect">
              <a:avLst/>
            </a:prstGeom>
            <a:noFill/>
            <a:ln w="9525">
              <a:noFill/>
              <a:miter lim="800000"/>
              <a:headEnd/>
              <a:tailEnd/>
            </a:ln>
          </p:spPr>
          <p:txBody>
            <a:bodyPr lIns="91382" tIns="45686" rIns="91382" bIns="45686">
              <a:spAutoFit/>
            </a:bodyPr>
            <a:lstStyle/>
            <a:p>
              <a:pPr defTabSz="4389438"/>
              <a:r>
                <a:rPr lang="en-US" altLang="zh-CN" sz="2400" b="1" dirty="0">
                  <a:latin typeface="Times New Roman" pitchFamily="18" charset="0"/>
                  <a:ea typeface="宋体"/>
                  <a:cs typeface="Times New Roman" pitchFamily="18" charset="0"/>
                </a:rPr>
                <a:t>Monotone Property</a:t>
              </a:r>
              <a:endParaRPr lang="en-US" altLang="zh-CN" sz="2400" dirty="0">
                <a:latin typeface="Times New Roman" pitchFamily="18" charset="0"/>
                <a:ea typeface="宋体"/>
                <a:cs typeface="Times New Roman" pitchFamily="18" charset="0"/>
              </a:endParaRPr>
            </a:p>
          </p:txBody>
        </p:sp>
        <p:sp>
          <p:nvSpPr>
            <p:cNvPr id="108564" name="Text Box 190"/>
            <p:cNvSpPr txBox="1">
              <a:spLocks noChangeArrowheads="1"/>
            </p:cNvSpPr>
            <p:nvPr/>
          </p:nvSpPr>
          <p:spPr bwMode="auto">
            <a:xfrm>
              <a:off x="304800" y="2057400"/>
              <a:ext cx="8458200" cy="1200290"/>
            </a:xfrm>
            <a:prstGeom prst="rect">
              <a:avLst/>
            </a:prstGeom>
            <a:noFill/>
            <a:ln w="9525">
              <a:noFill/>
              <a:miter lim="800000"/>
              <a:headEnd/>
              <a:tailEnd/>
            </a:ln>
          </p:spPr>
          <p:txBody>
            <a:bodyPr lIns="91411" tIns="45701" rIns="91411" bIns="45701">
              <a:spAutoFit/>
            </a:bodyPr>
            <a:lstStyle/>
            <a:p>
              <a:pPr defTabSz="4389438"/>
              <a:r>
                <a:rPr lang="en-US" altLang="zh-CN" sz="2400" dirty="0">
                  <a:latin typeface="Times New Roman" pitchFamily="18" charset="0"/>
                  <a:ea typeface="宋体"/>
                  <a:cs typeface="Times New Roman" pitchFamily="18" charset="0"/>
                </a:rPr>
                <a:t>Let            and            be the sets of all the connectivity components of         with            and            respectively. </a:t>
              </a:r>
            </a:p>
            <a:p>
              <a:pPr defTabSz="4389438"/>
              <a:r>
                <a:rPr lang="en-US" altLang="zh-CN" sz="2400" dirty="0">
                  <a:latin typeface="Times New Roman" pitchFamily="18" charset="0"/>
                  <a:ea typeface="宋体"/>
                  <a:cs typeface="Times New Roman" pitchFamily="18" charset="0"/>
                </a:rPr>
                <a:t>If            , then                         .</a:t>
              </a:r>
              <a:endParaRPr lang="en-US" altLang="zh-CN" sz="2400" i="1" dirty="0">
                <a:latin typeface="Times New Roman" pitchFamily="18" charset="0"/>
                <a:ea typeface="宋体"/>
                <a:cs typeface="Times New Roman" pitchFamily="18" charset="0"/>
              </a:endParaRPr>
            </a:p>
          </p:txBody>
        </p:sp>
        <p:sp>
          <p:nvSpPr>
            <p:cNvPr id="26" name="Rectangle 25"/>
            <p:cNvSpPr/>
            <p:nvPr/>
          </p:nvSpPr>
          <p:spPr>
            <a:xfrm>
              <a:off x="228600" y="1524000"/>
              <a:ext cx="86106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5" name="Slide Number Placeholder 1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45</a:t>
            </a:fld>
            <a:endParaRPr lang="en-US">
              <a:latin typeface="Times New Roman" pitchFamily="18" charset="0"/>
              <a:cs typeface="Times New Roman" pitchFamily="18" charset="0"/>
            </a:endParaRPr>
          </a:p>
        </p:txBody>
      </p:sp>
      <p:grpSp>
        <p:nvGrpSpPr>
          <p:cNvPr id="17" name="Group 16"/>
          <p:cNvGrpSpPr/>
          <p:nvPr/>
        </p:nvGrpSpPr>
        <p:grpSpPr>
          <a:xfrm>
            <a:off x="838200" y="5029200"/>
            <a:ext cx="7272250" cy="1295400"/>
            <a:chOff x="728750" y="4469475"/>
            <a:chExt cx="7272250" cy="1295400"/>
          </a:xfrm>
        </p:grpSpPr>
        <p:sp>
          <p:nvSpPr>
            <p:cNvPr id="16" name="Rectangle 6"/>
            <p:cNvSpPr txBox="1">
              <a:spLocks noChangeArrowheads="1"/>
            </p:cNvSpPr>
            <p:nvPr/>
          </p:nvSpPr>
          <p:spPr bwMode="auto">
            <a:xfrm>
              <a:off x="728750" y="4469475"/>
              <a:ext cx="7119850" cy="1295400"/>
            </a:xfrm>
            <a:prstGeom prst="rect">
              <a:avLst/>
            </a:prstGeom>
            <a:solidFill>
              <a:srgbClr val="005B00"/>
            </a:solidFill>
            <a:ln w="254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25" name="Rectangle 24"/>
            <p:cNvSpPr>
              <a:spLocks noChangeArrowheads="1"/>
            </p:cNvSpPr>
            <p:nvPr/>
          </p:nvSpPr>
          <p:spPr bwMode="auto">
            <a:xfrm>
              <a:off x="762000" y="4495800"/>
              <a:ext cx="7239000" cy="1200150"/>
            </a:xfrm>
            <a:prstGeom prst="rect">
              <a:avLst/>
            </a:prstGeom>
            <a:noFill/>
            <a:ln w="9525">
              <a:noFill/>
              <a:miter lim="800000"/>
              <a:headEnd/>
              <a:tailEnd/>
            </a:ln>
          </p:spPr>
          <p:txBody>
            <a:bodyPr wrap="square">
              <a:spAutoFit/>
            </a:bodyPr>
            <a:lstStyle/>
            <a:p>
              <a:pPr defTabSz="4389438"/>
              <a:r>
                <a:rPr lang="en-US" sz="2400" b="1" dirty="0">
                  <a:solidFill>
                    <a:schemeClr val="bg1"/>
                  </a:solidFill>
                  <a:latin typeface="Times New Roman" pitchFamily="18" charset="0"/>
                  <a:cs typeface="Times New Roman" pitchFamily="18" charset="0"/>
                </a:rPr>
                <a:t>Intuitively, if two </a:t>
              </a:r>
              <a:r>
                <a:rPr lang="en-US" sz="2400" b="1" dirty="0" smtClean="0">
                  <a:solidFill>
                    <a:schemeClr val="bg1"/>
                  </a:solidFill>
                  <a:latin typeface="Times New Roman" pitchFamily="18" charset="0"/>
                  <a:cs typeface="Times New Roman" pitchFamily="18" charset="0"/>
                </a:rPr>
                <a:t>nodes </a:t>
              </a:r>
              <a:r>
                <a:rPr lang="en-US" sz="2400" b="1" dirty="0">
                  <a:solidFill>
                    <a:schemeClr val="bg1"/>
                  </a:solidFill>
                  <a:latin typeface="Times New Roman" pitchFamily="18" charset="0"/>
                  <a:cs typeface="Times New Roman" pitchFamily="18" charset="0"/>
                </a:rPr>
                <a:t>are connected (either directly or indirectly) at one level of sparseness, they will be connected at all lower levels of sparseness.</a:t>
              </a:r>
              <a:endParaRPr lang="en-US" altLang="zh-CN" sz="2400" b="1" dirty="0">
                <a:solidFill>
                  <a:schemeClr val="bg1"/>
                </a:solidFill>
                <a:latin typeface="Times New Roman" pitchFamily="18" charset="0"/>
                <a:ea typeface="宋体"/>
                <a:cs typeface="Times New Roman" pitchFamily="18" charset="0"/>
              </a:endParaRPr>
            </a:p>
          </p:txBody>
        </p:sp>
      </p:grpSp>
      <p:pic>
        <p:nvPicPr>
          <p:cNvPr id="19" name="Picture 3"/>
          <p:cNvPicPr>
            <a:picLocks noChangeAspect="1" noChangeArrowheads="1"/>
          </p:cNvPicPr>
          <p:nvPr/>
        </p:nvPicPr>
        <p:blipFill>
          <a:blip r:embed="rId10" cstate="print"/>
          <a:srcRect/>
          <a:stretch>
            <a:fillRect/>
          </a:stretch>
        </p:blipFill>
        <p:spPr bwMode="auto">
          <a:xfrm>
            <a:off x="1828800" y="1600200"/>
            <a:ext cx="5486400" cy="661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Title 1"/>
          <p:cNvSpPr>
            <a:spLocks noGrp="1"/>
          </p:cNvSpPr>
          <p:nvPr>
            <p:ph type="title"/>
          </p:nvPr>
        </p:nvSpPr>
        <p:spPr>
          <a:xfrm>
            <a:off x="457200" y="685800"/>
            <a:ext cx="8229600" cy="609600"/>
          </a:xfrm>
        </p:spPr>
        <p:txBody>
          <a:bodyPr/>
          <a:lstStyle/>
          <a:p>
            <a:r>
              <a:rPr lang="en-US" sz="2800" dirty="0" smtClean="0">
                <a:latin typeface="Times New Roman" pitchFamily="18" charset="0"/>
                <a:cs typeface="Times New Roman" pitchFamily="18" charset="0"/>
              </a:rPr>
              <a:t>The Monotone Property (2)</a:t>
            </a:r>
            <a:endParaRPr lang="en-US" sz="2000" dirty="0" smtClean="0">
              <a:latin typeface="Times New Roman" pitchFamily="18" charset="0"/>
              <a:cs typeface="Times New Roman" pitchFamily="18" charset="0"/>
            </a:endParaRPr>
          </a:p>
        </p:txBody>
      </p:sp>
      <p:pic>
        <p:nvPicPr>
          <p:cNvPr id="543746" name="Picture 4"/>
          <p:cNvPicPr>
            <a:picLocks noChangeAspect="1" noChangeArrowheads="1"/>
          </p:cNvPicPr>
          <p:nvPr/>
        </p:nvPicPr>
        <p:blipFill>
          <a:blip r:embed="rId2" cstate="print"/>
          <a:srcRect t="5861"/>
          <a:stretch>
            <a:fillRect/>
          </a:stretch>
        </p:blipFill>
        <p:spPr bwMode="auto">
          <a:xfrm>
            <a:off x="228600" y="1676400"/>
            <a:ext cx="4220838" cy="4114800"/>
          </a:xfrm>
          <a:prstGeom prst="rect">
            <a:avLst/>
          </a:prstGeom>
          <a:noFill/>
          <a:ln w="9525">
            <a:noFill/>
            <a:miter lim="800000"/>
            <a:headEnd/>
            <a:tailEnd/>
          </a:ln>
        </p:spPr>
      </p:pic>
      <p:sp>
        <p:nvSpPr>
          <p:cNvPr id="543747" name="TextBox 27"/>
          <p:cNvSpPr txBox="1">
            <a:spLocks noChangeArrowheads="1"/>
          </p:cNvSpPr>
          <p:nvPr/>
        </p:nvSpPr>
        <p:spPr bwMode="auto">
          <a:xfrm>
            <a:off x="1600200" y="5867400"/>
            <a:ext cx="7620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AD</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46</a:t>
            </a:fld>
            <a:endParaRPr lang="en-US" dirty="0">
              <a:latin typeface="Times New Roman" pitchFamily="18" charset="0"/>
              <a:cs typeface="Times New Roman" pitchFamily="18" charset="0"/>
            </a:endParaRPr>
          </a:p>
        </p:txBody>
      </p:sp>
      <p:pic>
        <p:nvPicPr>
          <p:cNvPr id="7" name="Picture 9" descr="Picture2.png"/>
          <p:cNvPicPr>
            <a:picLocks noChangeAspect="1" noChangeArrowheads="1"/>
          </p:cNvPicPr>
          <p:nvPr/>
        </p:nvPicPr>
        <p:blipFill>
          <a:blip r:embed="rId3" cstate="print"/>
          <a:srcRect/>
          <a:stretch>
            <a:fillRect/>
          </a:stretch>
        </p:blipFill>
        <p:spPr bwMode="auto">
          <a:xfrm>
            <a:off x="4398573" y="1455676"/>
            <a:ext cx="4659201" cy="4453762"/>
          </a:xfrm>
          <a:prstGeom prst="rect">
            <a:avLst/>
          </a:prstGeom>
          <a:noFill/>
          <a:ln w="9525">
            <a:noFill/>
            <a:miter lim="800000"/>
            <a:headEnd/>
            <a:tailEnd/>
          </a:ln>
        </p:spPr>
      </p:pic>
      <p:sp>
        <p:nvSpPr>
          <p:cNvPr id="8" name="Text Box 197"/>
          <p:cNvSpPr txBox="1">
            <a:spLocks noChangeArrowheads="1"/>
          </p:cNvSpPr>
          <p:nvPr/>
        </p:nvSpPr>
        <p:spPr bwMode="auto">
          <a:xfrm>
            <a:off x="6400800" y="5943600"/>
            <a:ext cx="785813" cy="461963"/>
          </a:xfrm>
          <a:prstGeom prst="rect">
            <a:avLst/>
          </a:prstGeom>
          <a:noFill/>
          <a:ln w="9525">
            <a:noFill/>
            <a:miter lim="800000"/>
            <a:headEnd/>
            <a:tailEnd/>
          </a:ln>
        </p:spPr>
        <p:txBody>
          <a:bodyPr>
            <a:spAutoFit/>
          </a:bodyPr>
          <a:lstStyle/>
          <a:p>
            <a:pPr defTabSz="4389438">
              <a:spcBef>
                <a:spcPct val="50000"/>
              </a:spcBef>
            </a:pPr>
            <a:r>
              <a:rPr lang="en-US" sz="2400" dirty="0">
                <a:latin typeface="Times New Roman" pitchFamily="18" charset="0"/>
                <a:cs typeface="Times New Roman" pitchFamily="18" charset="0"/>
              </a:rPr>
              <a:t>NC</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0" y="457200"/>
            <a:ext cx="9144000" cy="762000"/>
          </a:xfrm>
        </p:spPr>
        <p:txBody>
          <a:bodyPr/>
          <a:lstStyle/>
          <a:p>
            <a:r>
              <a:rPr lang="en-US" sz="2800" b="1" dirty="0" smtClean="0">
                <a:latin typeface="Times New Roman" pitchFamily="18" charset="0"/>
                <a:cs typeface="Times New Roman" pitchFamily="18" charset="0"/>
              </a:rPr>
              <a:t>Example: Senate Voting Records Data (2004-06)</a:t>
            </a:r>
            <a:br>
              <a:rPr lang="en-US" sz="2800" b="1"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Banerjee</a:t>
            </a:r>
            <a:r>
              <a:rPr lang="en-US" sz="1800" dirty="0" smtClean="0">
                <a:latin typeface="Times New Roman" pitchFamily="18" charset="0"/>
                <a:cs typeface="Times New Roman" pitchFamily="18" charset="0"/>
              </a:rPr>
              <a:t> et al., 2008)</a:t>
            </a:r>
            <a:endParaRPr lang="en-US" sz="1800" b="1" dirty="0" smtClean="0">
              <a:latin typeface="Times New Roman" pitchFamily="18" charset="0"/>
              <a:cs typeface="Times New Roman" pitchFamily="18" charset="0"/>
            </a:endParaRPr>
          </a:p>
        </p:txBody>
      </p:sp>
      <p:pic>
        <p:nvPicPr>
          <p:cNvPr id="18435" name="Picture 2"/>
          <p:cNvPicPr>
            <a:picLocks noChangeAspect="1" noChangeArrowheads="1"/>
          </p:cNvPicPr>
          <p:nvPr/>
        </p:nvPicPr>
        <p:blipFill>
          <a:blip r:embed="rId2" cstate="print"/>
          <a:srcRect/>
          <a:stretch>
            <a:fillRect/>
          </a:stretch>
        </p:blipFill>
        <p:spPr bwMode="auto">
          <a:xfrm>
            <a:off x="61913" y="1377950"/>
            <a:ext cx="9082087" cy="3724275"/>
          </a:xfrm>
          <a:prstGeom prst="rect">
            <a:avLst/>
          </a:prstGeom>
          <a:noFill/>
          <a:ln w="38100">
            <a:noFill/>
            <a:miter lim="800000"/>
            <a:headEnd type="none" w="sm" len="sm"/>
            <a:tailEnd type="none" w="sm" len="sm"/>
          </a:ln>
        </p:spPr>
      </p:pic>
      <p:sp>
        <p:nvSpPr>
          <p:cNvPr id="18436" name="Rectangle 5"/>
          <p:cNvSpPr>
            <a:spLocks noChangeArrowheads="1"/>
          </p:cNvSpPr>
          <p:nvPr/>
        </p:nvSpPr>
        <p:spPr bwMode="auto">
          <a:xfrm>
            <a:off x="5729288" y="4778375"/>
            <a:ext cx="2252662" cy="400050"/>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Republican senators</a:t>
            </a:r>
          </a:p>
        </p:txBody>
      </p:sp>
      <p:cxnSp>
        <p:nvCxnSpPr>
          <p:cNvPr id="18437" name="Curved Connector 7"/>
          <p:cNvCxnSpPr>
            <a:cxnSpLocks noChangeShapeType="1"/>
          </p:cNvCxnSpPr>
          <p:nvPr/>
        </p:nvCxnSpPr>
        <p:spPr bwMode="auto">
          <a:xfrm rot="5400000" flipH="1" flipV="1">
            <a:off x="6324600" y="4473575"/>
            <a:ext cx="609600" cy="304800"/>
          </a:xfrm>
          <a:prstGeom prst="curvedConnector3">
            <a:avLst>
              <a:gd name="adj1" fmla="val 50000"/>
            </a:avLst>
          </a:prstGeom>
          <a:noFill/>
          <a:ln w="38100" algn="ctr">
            <a:solidFill>
              <a:srgbClr val="FFCCCC"/>
            </a:solidFill>
            <a:round/>
            <a:headEnd type="none" w="sm" len="sm"/>
            <a:tailEnd type="arrow" w="med" len="med"/>
          </a:ln>
        </p:spPr>
      </p:cxnSp>
      <p:sp>
        <p:nvSpPr>
          <p:cNvPr id="18438" name="Rectangle 8"/>
          <p:cNvSpPr>
            <a:spLocks noChangeArrowheads="1"/>
          </p:cNvSpPr>
          <p:nvPr/>
        </p:nvSpPr>
        <p:spPr bwMode="auto">
          <a:xfrm>
            <a:off x="2209800" y="4854575"/>
            <a:ext cx="25908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Democratic senators</a:t>
            </a:r>
          </a:p>
        </p:txBody>
      </p:sp>
      <p:cxnSp>
        <p:nvCxnSpPr>
          <p:cNvPr id="13" name="Curved Connector 12"/>
          <p:cNvCxnSpPr/>
          <p:nvPr/>
        </p:nvCxnSpPr>
        <p:spPr bwMode="auto">
          <a:xfrm rot="5400000" flipH="1" flipV="1">
            <a:off x="3094037" y="4367213"/>
            <a:ext cx="1050925" cy="228600"/>
          </a:xfrm>
          <a:prstGeom prst="curvedConnector3">
            <a:avLst>
              <a:gd name="adj1" fmla="val 50000"/>
            </a:avLst>
          </a:prstGeom>
          <a:solidFill>
            <a:schemeClr val="accent1"/>
          </a:solidFill>
          <a:ln w="38100" cap="flat" cmpd="sng" algn="ctr">
            <a:solidFill>
              <a:schemeClr val="accent1">
                <a:lumMod val="75000"/>
              </a:schemeClr>
            </a:solidFill>
            <a:prstDash val="solid"/>
            <a:round/>
            <a:headEnd type="none" w="sm" len="sm"/>
            <a:tailEnd type="arrow"/>
          </a:ln>
          <a:effectLst/>
        </p:spPr>
      </p:cxnSp>
      <p:sp>
        <p:nvSpPr>
          <p:cNvPr id="15" name="Rectangle 14"/>
          <p:cNvSpPr>
            <a:spLocks noChangeArrowheads="1"/>
          </p:cNvSpPr>
          <p:nvPr/>
        </p:nvSpPr>
        <p:spPr bwMode="auto">
          <a:xfrm>
            <a:off x="685800" y="5464175"/>
            <a:ext cx="8077200" cy="708025"/>
          </a:xfrm>
          <a:prstGeom prst="rect">
            <a:avLst/>
          </a:prstGeom>
          <a:noFill/>
          <a:ln w="9525">
            <a:noFill/>
            <a:miter lim="800000"/>
            <a:headEnd/>
            <a:tailEnd/>
          </a:ln>
        </p:spPr>
        <p:txBody>
          <a:bodyPr>
            <a:spAutoFit/>
          </a:bodyPr>
          <a:lstStyle/>
          <a:p>
            <a:pPr algn="l"/>
            <a:r>
              <a:rPr lang="en-US" sz="2000" dirty="0">
                <a:latin typeface="Times New Roman" pitchFamily="18" charset="0"/>
                <a:cs typeface="Times New Roman" pitchFamily="18" charset="0"/>
              </a:rPr>
              <a:t>Chafee (R, RI) has only Democrats as his neighbors, an observation that supports media statements made by and about Chafee during those years.</a:t>
            </a:r>
          </a:p>
        </p:txBody>
      </p:sp>
      <p:sp>
        <p:nvSpPr>
          <p:cNvPr id="10" name="Slide Number Placeholder 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47</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0" y="457200"/>
            <a:ext cx="9144000" cy="762000"/>
          </a:xfrm>
        </p:spPr>
        <p:txBody>
          <a:bodyPr/>
          <a:lstStyle/>
          <a:p>
            <a:r>
              <a:rPr lang="en-US" sz="2800" b="1" dirty="0" smtClean="0">
                <a:latin typeface="Times New Roman" pitchFamily="18" charset="0"/>
                <a:cs typeface="Times New Roman" pitchFamily="18" charset="0"/>
              </a:rPr>
              <a:t>Example: Senate Voting Records Data (2004-06)</a:t>
            </a:r>
            <a:br>
              <a:rPr lang="en-US" sz="2800" b="1"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Banerjee</a:t>
            </a:r>
            <a:r>
              <a:rPr lang="en-US" sz="1800" dirty="0" smtClean="0">
                <a:latin typeface="Times New Roman" pitchFamily="18" charset="0"/>
                <a:cs typeface="Times New Roman" pitchFamily="18" charset="0"/>
              </a:rPr>
              <a:t> et al., 2008)</a:t>
            </a:r>
            <a:endParaRPr lang="en-US" sz="1800" b="1" dirty="0" smtClean="0">
              <a:latin typeface="Times New Roman" pitchFamily="18" charset="0"/>
              <a:cs typeface="Times New Roman" pitchFamily="18" charset="0"/>
            </a:endParaRPr>
          </a:p>
        </p:txBody>
      </p:sp>
      <p:pic>
        <p:nvPicPr>
          <p:cNvPr id="18435" name="Picture 2"/>
          <p:cNvPicPr>
            <a:picLocks noChangeAspect="1" noChangeArrowheads="1"/>
          </p:cNvPicPr>
          <p:nvPr/>
        </p:nvPicPr>
        <p:blipFill>
          <a:blip r:embed="rId2" cstate="print"/>
          <a:srcRect/>
          <a:stretch>
            <a:fillRect/>
          </a:stretch>
        </p:blipFill>
        <p:spPr bwMode="auto">
          <a:xfrm>
            <a:off x="61913" y="1377950"/>
            <a:ext cx="9082087" cy="3724275"/>
          </a:xfrm>
          <a:prstGeom prst="rect">
            <a:avLst/>
          </a:prstGeom>
          <a:noFill/>
          <a:ln w="38100">
            <a:noFill/>
            <a:miter lim="800000"/>
            <a:headEnd type="none" w="sm" len="sm"/>
            <a:tailEnd type="none" w="sm" len="sm"/>
          </a:ln>
        </p:spPr>
      </p:pic>
      <p:sp>
        <p:nvSpPr>
          <p:cNvPr id="18436" name="Rectangle 5"/>
          <p:cNvSpPr>
            <a:spLocks noChangeArrowheads="1"/>
          </p:cNvSpPr>
          <p:nvPr/>
        </p:nvSpPr>
        <p:spPr bwMode="auto">
          <a:xfrm>
            <a:off x="5729288" y="4778375"/>
            <a:ext cx="2252662" cy="400050"/>
          </a:xfrm>
          <a:prstGeom prst="rect">
            <a:avLst/>
          </a:prstGeom>
          <a:noFill/>
          <a:ln w="9525">
            <a:noFill/>
            <a:miter lim="800000"/>
            <a:headEnd/>
            <a:tailEnd/>
          </a:ln>
        </p:spPr>
        <p:txBody>
          <a:bodyPr wrap="none">
            <a:spAutoFit/>
          </a:bodyPr>
          <a:lstStyle/>
          <a:p>
            <a:r>
              <a:rPr lang="en-US" sz="2000">
                <a:latin typeface="Times New Roman" pitchFamily="18" charset="0"/>
                <a:cs typeface="Times New Roman" pitchFamily="18" charset="0"/>
              </a:rPr>
              <a:t>Republican senators</a:t>
            </a:r>
          </a:p>
        </p:txBody>
      </p:sp>
      <p:cxnSp>
        <p:nvCxnSpPr>
          <p:cNvPr id="18437" name="Curved Connector 7"/>
          <p:cNvCxnSpPr>
            <a:cxnSpLocks noChangeShapeType="1"/>
          </p:cNvCxnSpPr>
          <p:nvPr/>
        </p:nvCxnSpPr>
        <p:spPr bwMode="auto">
          <a:xfrm rot="5400000" flipH="1" flipV="1">
            <a:off x="6324600" y="4473575"/>
            <a:ext cx="609600" cy="304800"/>
          </a:xfrm>
          <a:prstGeom prst="curvedConnector3">
            <a:avLst>
              <a:gd name="adj1" fmla="val 50000"/>
            </a:avLst>
          </a:prstGeom>
          <a:noFill/>
          <a:ln w="38100" algn="ctr">
            <a:solidFill>
              <a:srgbClr val="FFCCCC"/>
            </a:solidFill>
            <a:round/>
            <a:headEnd type="none" w="sm" len="sm"/>
            <a:tailEnd type="arrow" w="med" len="med"/>
          </a:ln>
        </p:spPr>
      </p:cxnSp>
      <p:sp>
        <p:nvSpPr>
          <p:cNvPr id="18438" name="Rectangle 8"/>
          <p:cNvSpPr>
            <a:spLocks noChangeArrowheads="1"/>
          </p:cNvSpPr>
          <p:nvPr/>
        </p:nvSpPr>
        <p:spPr bwMode="auto">
          <a:xfrm>
            <a:off x="2209800" y="4854575"/>
            <a:ext cx="25908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Democratic senators</a:t>
            </a:r>
          </a:p>
        </p:txBody>
      </p:sp>
      <p:cxnSp>
        <p:nvCxnSpPr>
          <p:cNvPr id="13" name="Curved Connector 12"/>
          <p:cNvCxnSpPr/>
          <p:nvPr/>
        </p:nvCxnSpPr>
        <p:spPr bwMode="auto">
          <a:xfrm rot="5400000" flipH="1" flipV="1">
            <a:off x="3094037" y="4367213"/>
            <a:ext cx="1050925" cy="228600"/>
          </a:xfrm>
          <a:prstGeom prst="curvedConnector3">
            <a:avLst>
              <a:gd name="adj1" fmla="val 50000"/>
            </a:avLst>
          </a:prstGeom>
          <a:solidFill>
            <a:schemeClr val="accent1"/>
          </a:solidFill>
          <a:ln w="38100" cap="flat" cmpd="sng" algn="ctr">
            <a:solidFill>
              <a:schemeClr val="accent1">
                <a:lumMod val="75000"/>
              </a:schemeClr>
            </a:solidFill>
            <a:prstDash val="solid"/>
            <a:round/>
            <a:headEnd type="none" w="sm" len="sm"/>
            <a:tailEnd type="arrow"/>
          </a:ln>
          <a:effectLst/>
        </p:spPr>
      </p:cxnSp>
      <p:sp>
        <p:nvSpPr>
          <p:cNvPr id="18" name="Rectangle 17"/>
          <p:cNvSpPr>
            <a:spLocks noChangeArrowheads="1"/>
          </p:cNvSpPr>
          <p:nvPr/>
        </p:nvSpPr>
        <p:spPr bwMode="auto">
          <a:xfrm>
            <a:off x="481641" y="5177289"/>
            <a:ext cx="8077200" cy="1631950"/>
          </a:xfrm>
          <a:prstGeom prst="rect">
            <a:avLst/>
          </a:prstGeom>
          <a:noFill/>
          <a:ln w="9525">
            <a:noFill/>
            <a:miter lim="800000"/>
            <a:headEnd/>
            <a:tailEnd/>
          </a:ln>
        </p:spPr>
        <p:txBody>
          <a:bodyPr>
            <a:spAutoFit/>
          </a:bodyPr>
          <a:lstStyle/>
          <a:p>
            <a:pPr algn="l"/>
            <a:r>
              <a:rPr lang="en-US" sz="2000" dirty="0">
                <a:latin typeface="Times New Roman" pitchFamily="18" charset="0"/>
                <a:cs typeface="Times New Roman" pitchFamily="18" charset="0"/>
              </a:rPr>
              <a:t>Senator Allen (R, VA) unites two otherwise separate groups of Republicans and also provides a connection to the large cluster of Democrats through Ben Nelson (D, NE), which also supports media statements made about him prior to his 2006 re-election campaign.</a:t>
            </a:r>
          </a:p>
          <a:p>
            <a:pPr algn="l"/>
            <a:endParaRPr lang="en-US" sz="2000" dirty="0">
              <a:latin typeface="Times New Roman" pitchFamily="18" charset="0"/>
              <a:cs typeface="Times New Roman" pitchFamily="18" charset="0"/>
            </a:endParaRPr>
          </a:p>
        </p:txBody>
      </p:sp>
      <p:sp>
        <p:nvSpPr>
          <p:cNvPr id="10" name="Slide Number Placeholder 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81000" y="533400"/>
            <a:ext cx="8610600" cy="609600"/>
          </a:xfrm>
        </p:spPr>
        <p:txBody>
          <a:bodyPr/>
          <a:lstStyle/>
          <a:p>
            <a:r>
              <a:rPr lang="en-US" sz="2800" dirty="0" smtClean="0">
                <a:latin typeface="Times New Roman" pitchFamily="18" charset="0"/>
                <a:cs typeface="Times New Roman" pitchFamily="18" charset="0"/>
              </a:rPr>
              <a:t>Brain Connectivity using </a:t>
            </a:r>
            <a:r>
              <a:rPr lang="en-US" sz="2800" dirty="0" err="1" smtClean="0">
                <a:latin typeface="Times New Roman" pitchFamily="18" charset="0"/>
                <a:cs typeface="Times New Roman" pitchFamily="18" charset="0"/>
              </a:rPr>
              <a:t>Neuroimages</a:t>
            </a:r>
            <a:r>
              <a:rPr lang="en-US" sz="2800" dirty="0" smtClean="0">
                <a:latin typeface="Times New Roman" pitchFamily="18" charset="0"/>
                <a:cs typeface="Times New Roman" pitchFamily="18" charset="0"/>
              </a:rPr>
              <a:t> (1)</a:t>
            </a:r>
          </a:p>
        </p:txBody>
      </p:sp>
      <p:sp>
        <p:nvSpPr>
          <p:cNvPr id="21507" name="Content Placeholder 2"/>
          <p:cNvSpPr>
            <a:spLocks noGrp="1"/>
          </p:cNvSpPr>
          <p:nvPr>
            <p:ph idx="1"/>
          </p:nvPr>
        </p:nvSpPr>
        <p:spPr/>
        <p:txBody>
          <a:bodyPr/>
          <a:lstStyle/>
          <a:p>
            <a:pPr eaLnBrk="1" hangingPunct="1"/>
            <a:r>
              <a:rPr lang="en-US" sz="2400" dirty="0" smtClean="0">
                <a:latin typeface="Times New Roman" pitchFamily="18" charset="0"/>
                <a:cs typeface="Times New Roman" pitchFamily="18" charset="0"/>
              </a:rPr>
              <a:t>AD is closely related to the alternations of the brain network, i.e., the connectivity among different brain regions</a:t>
            </a:r>
          </a:p>
          <a:p>
            <a:pPr lvl="1" eaLnBrk="1" hangingPunct="1"/>
            <a:r>
              <a:rPr lang="en-US" sz="2000" dirty="0" smtClean="0">
                <a:latin typeface="Times New Roman" pitchFamily="18" charset="0"/>
                <a:cs typeface="Times New Roman" pitchFamily="18" charset="0"/>
              </a:rPr>
              <a:t>AD patients have decreased hippocampus connectivity with prefrontal cortex (Grady et al. 2001) and </a:t>
            </a:r>
            <a:r>
              <a:rPr lang="en-US" sz="2000" dirty="0" err="1" smtClean="0">
                <a:latin typeface="Times New Roman" pitchFamily="18" charset="0"/>
                <a:cs typeface="Times New Roman" pitchFamily="18" charset="0"/>
              </a:rPr>
              <a:t>cingulate</a:t>
            </a:r>
            <a:r>
              <a:rPr lang="en-US" sz="2000" dirty="0" smtClean="0">
                <a:latin typeface="Times New Roman" pitchFamily="18" charset="0"/>
                <a:cs typeface="Times New Roman" pitchFamily="18" charset="0"/>
              </a:rPr>
              <a:t> cortex (</a:t>
            </a:r>
            <a:r>
              <a:rPr lang="en-US" sz="2000" dirty="0" err="1" smtClean="0">
                <a:latin typeface="Times New Roman" pitchFamily="18" charset="0"/>
                <a:cs typeface="Times New Roman" pitchFamily="18" charset="0"/>
              </a:rPr>
              <a:t>Heun</a:t>
            </a:r>
            <a:r>
              <a:rPr lang="en-US" sz="2000" dirty="0" smtClean="0">
                <a:latin typeface="Times New Roman" pitchFamily="18" charset="0"/>
                <a:cs typeface="Times New Roman" pitchFamily="18" charset="0"/>
              </a:rPr>
              <a:t> et al. 2006).</a:t>
            </a:r>
            <a:endParaRPr lang="en-US" dirty="0" smtClean="0">
              <a:latin typeface="Times New Roman" pitchFamily="18" charset="0"/>
              <a:cs typeface="Times New Roman" pitchFamily="18" charset="0"/>
            </a:endParaRPr>
          </a:p>
          <a:p>
            <a:pPr eaLnBrk="1" hangingPunct="1"/>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Brain regions are moderately or less inter-connected for AD patients, and cognitive decline in AD patients is associated with disrupted functional connectivity in the brain </a:t>
            </a:r>
          </a:p>
          <a:p>
            <a:pPr lvl="1" eaLnBrk="1" hangingPunct="1"/>
            <a:r>
              <a:rPr lang="en-US" sz="2000" dirty="0" err="1" smtClean="0">
                <a:latin typeface="Times New Roman" pitchFamily="18" charset="0"/>
                <a:cs typeface="Times New Roman" pitchFamily="18" charset="0"/>
              </a:rPr>
              <a:t>Celone</a:t>
            </a:r>
            <a:r>
              <a:rPr lang="en-US" sz="2000" dirty="0" smtClean="0">
                <a:latin typeface="Times New Roman" pitchFamily="18" charset="0"/>
                <a:cs typeface="Times New Roman" pitchFamily="18" charset="0"/>
              </a:rPr>
              <a:t> et al. 2006, </a:t>
            </a:r>
            <a:r>
              <a:rPr lang="en-US" sz="2000" dirty="0" err="1" smtClean="0">
                <a:latin typeface="Times New Roman" pitchFamily="18" charset="0"/>
                <a:cs typeface="Times New Roman" pitchFamily="18" charset="0"/>
              </a:rPr>
              <a:t>Rombouts</a:t>
            </a:r>
            <a:r>
              <a:rPr lang="en-US" sz="2000" dirty="0" smtClean="0">
                <a:latin typeface="Times New Roman" pitchFamily="18" charset="0"/>
                <a:cs typeface="Times New Roman" pitchFamily="18" charset="0"/>
              </a:rPr>
              <a:t> et al. 2005, </a:t>
            </a:r>
            <a:r>
              <a:rPr lang="en-US" sz="2000" dirty="0" err="1" smtClean="0">
                <a:latin typeface="Times New Roman" pitchFamily="18" charset="0"/>
                <a:cs typeface="Times New Roman" pitchFamily="18" charset="0"/>
              </a:rPr>
              <a:t>Lustig</a:t>
            </a:r>
            <a:r>
              <a:rPr lang="en-US" sz="2000" dirty="0" smtClean="0">
                <a:latin typeface="Times New Roman" pitchFamily="18" charset="0"/>
                <a:cs typeface="Times New Roman" pitchFamily="18" charset="0"/>
              </a:rPr>
              <a:t> et al. 2006.</a:t>
            </a:r>
            <a:endParaRPr lang="en-US" b="0" dirty="0" smtClean="0">
              <a:latin typeface="Times New Roman" pitchFamily="18" charset="0"/>
              <a:cs typeface="Times New Roman" pitchFamily="18" charset="0"/>
            </a:endParaRPr>
          </a:p>
          <a:p>
            <a:pPr eaLnBrk="1" hangingPunct="1"/>
            <a:endParaRPr lang="en-US" sz="2400" b="0" dirty="0" smtClean="0">
              <a:latin typeface="Times New Roman" pitchFamily="18" charset="0"/>
              <a:cs typeface="Times New Roman" pitchFamily="18" charset="0"/>
            </a:endParaRPr>
          </a:p>
          <a:p>
            <a:pPr eaLnBrk="1" hangingPunct="1"/>
            <a:r>
              <a:rPr lang="en-US" sz="2400" b="0" dirty="0" smtClean="0">
                <a:latin typeface="Times New Roman" pitchFamily="18" charset="0"/>
                <a:cs typeface="Times New Roman" pitchFamily="18" charset="0"/>
              </a:rPr>
              <a:t>PET images (49 AD, 116 MCI, 67 NC)</a:t>
            </a:r>
          </a:p>
          <a:p>
            <a:pPr lvl="1" eaLnBrk="1" hangingPunct="1"/>
            <a:r>
              <a:rPr lang="en-US" b="0" dirty="0" smtClean="0">
                <a:latin typeface="Times New Roman" pitchFamily="18" charset="0"/>
                <a:cs typeface="Times New Roman" pitchFamily="18" charset="0"/>
              </a:rPr>
              <a:t>http://www.loni.ucla.edu/Research/Databases/</a:t>
            </a:r>
          </a:p>
          <a:p>
            <a:endParaRPr lang="en-US" dirty="0" smtClean="0">
              <a:latin typeface="Times New Roman" pitchFamily="18" charset="0"/>
              <a:cs typeface="Times New Roman" pitchFamily="18" charset="0"/>
            </a:endParaRP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49</a:t>
            </a:fld>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ox(in)">
                                      <p:cBhvr>
                                        <p:cTn id="7" dur="500"/>
                                        <p:tgtEl>
                                          <p:spTgt spid="21507">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box(in)">
                                      <p:cBhvr>
                                        <p:cTn id="10" dur="500"/>
                                        <p:tgtEl>
                                          <p:spTgt spid="215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box(in)">
                                      <p:cBhvr>
                                        <p:cTn id="15" dur="500"/>
                                        <p:tgtEl>
                                          <p:spTgt spid="21507">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box(in)">
                                      <p:cBhvr>
                                        <p:cTn id="18" dur="500"/>
                                        <p:tgtEl>
                                          <p:spTgt spid="2150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1507">
                                            <p:txEl>
                                              <p:pRg st="6" end="6"/>
                                            </p:txEl>
                                          </p:spTgt>
                                        </p:tgtEl>
                                        <p:attrNameLst>
                                          <p:attrName>style.visibility</p:attrName>
                                        </p:attrNameLst>
                                      </p:cBhvr>
                                      <p:to>
                                        <p:strVal val="visible"/>
                                      </p:to>
                                    </p:set>
                                    <p:animEffect transition="in" filter="box(in)">
                                      <p:cBhvr>
                                        <p:cTn id="23" dur="500"/>
                                        <p:tgtEl>
                                          <p:spTgt spid="21507">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1507">
                                            <p:txEl>
                                              <p:pRg st="7" end="7"/>
                                            </p:txEl>
                                          </p:spTgt>
                                        </p:tgtEl>
                                        <p:attrNameLst>
                                          <p:attrName>style.visibility</p:attrName>
                                        </p:attrNameLst>
                                      </p:cBhvr>
                                      <p:to>
                                        <p:strVal val="visible"/>
                                      </p:to>
                                    </p:set>
                                    <p:animEffect transition="in" filter="box(in)">
                                      <p:cBhvr>
                                        <p:cTn id="26"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latin typeface="Times New Roman" pitchFamily="18" charset="0"/>
                <a:cs typeface="Times New Roman" pitchFamily="18" charset="0"/>
              </a:rPr>
              <a:t>Motivation: Signal Acquisition (1)</a:t>
            </a:r>
          </a:p>
        </p:txBody>
      </p:sp>
      <p:sp>
        <p:nvSpPr>
          <p:cNvPr id="5123" name="Content Placeholder 2"/>
          <p:cNvSpPr>
            <a:spLocks noGrp="1"/>
          </p:cNvSpPr>
          <p:nvPr>
            <p:ph idx="1"/>
          </p:nvPr>
        </p:nvSpPr>
        <p:spPr>
          <a:xfrm>
            <a:off x="304800" y="1219200"/>
            <a:ext cx="8610600" cy="5181600"/>
          </a:xfrm>
        </p:spPr>
        <p:txBody>
          <a:bodyPr/>
          <a:lstStyle/>
          <a:p>
            <a:pPr>
              <a:defRPr/>
            </a:pPr>
            <a:r>
              <a:rPr lang="en-US" dirty="0" smtClean="0">
                <a:latin typeface="Times New Roman" pitchFamily="18" charset="0"/>
                <a:cs typeface="Times New Roman" pitchFamily="18" charset="0"/>
              </a:rPr>
              <a:t>Wish to acquire a digital object               from </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measurements: </a:t>
            </a:r>
          </a:p>
          <a:p>
            <a:pPr>
              <a:defRPr/>
            </a:pPr>
            <a:endParaRPr lang="en-US" dirty="0" smtClean="0">
              <a:latin typeface="Times New Roman" pitchFamily="18" charset="0"/>
              <a:cs typeface="Times New Roman" pitchFamily="18" charset="0"/>
            </a:endParaRPr>
          </a:p>
          <a:p>
            <a:pPr>
              <a:defRPr/>
            </a:pPr>
            <a:endParaRPr lang="en-US" dirty="0" smtClean="0">
              <a:latin typeface="Times New Roman" pitchFamily="18" charset="0"/>
              <a:cs typeface="Times New Roman" pitchFamily="18" charset="0"/>
            </a:endParaRPr>
          </a:p>
          <a:p>
            <a:pPr>
              <a:defRPr/>
            </a:pPr>
            <a:r>
              <a:rPr lang="en-US" dirty="0" smtClean="0">
                <a:latin typeface="Times New Roman" pitchFamily="18" charset="0"/>
                <a:cs typeface="Times New Roman" pitchFamily="18" charset="0"/>
              </a:rPr>
              <a:t>Waveforms</a:t>
            </a:r>
          </a:p>
          <a:p>
            <a:pPr lvl="1">
              <a:defRPr/>
            </a:pPr>
            <a:r>
              <a:rPr lang="en-US" dirty="0" smtClean="0">
                <a:latin typeface="Times New Roman" pitchFamily="18" charset="0"/>
                <a:cs typeface="Times New Roman" pitchFamily="18" charset="0"/>
              </a:rPr>
              <a:t>Dirac delta functions (spikes)</a:t>
            </a:r>
          </a:p>
          <a:p>
            <a:pPr lvl="2">
              <a:defRPr/>
            </a:pPr>
            <a:r>
              <a:rPr lang="en-US" i="1" dirty="0" smtClean="0">
                <a:latin typeface="Times New Roman" pitchFamily="18" charset="0"/>
                <a:ea typeface="+mn-ea"/>
                <a:cs typeface="Times New Roman" pitchFamily="18" charset="0"/>
              </a:rPr>
              <a:t>y</a:t>
            </a:r>
            <a:r>
              <a:rPr lang="en-US" dirty="0" smtClean="0">
                <a:latin typeface="Times New Roman" pitchFamily="18" charset="0"/>
                <a:ea typeface="+mn-ea"/>
                <a:cs typeface="Times New Roman" pitchFamily="18" charset="0"/>
              </a:rPr>
              <a:t> is a vector of sampled values of </a:t>
            </a:r>
            <a:r>
              <a:rPr lang="en-US" i="1" dirty="0" smtClean="0">
                <a:latin typeface="Times New Roman" pitchFamily="18" charset="0"/>
                <a:ea typeface="+mn-ea"/>
                <a:cs typeface="Times New Roman" pitchFamily="18" charset="0"/>
              </a:rPr>
              <a:t>x</a:t>
            </a:r>
            <a:r>
              <a:rPr lang="en-US" dirty="0" smtClean="0">
                <a:latin typeface="Times New Roman" pitchFamily="18" charset="0"/>
                <a:ea typeface="+mn-ea"/>
                <a:cs typeface="Times New Roman" pitchFamily="18" charset="0"/>
              </a:rPr>
              <a:t> in the time or space domain</a:t>
            </a:r>
            <a:endParaRPr lang="en-US" sz="1600" dirty="0" smtClean="0">
              <a:latin typeface="Times New Roman" pitchFamily="18" charset="0"/>
              <a:ea typeface="+mn-ea"/>
              <a:cs typeface="Times New Roman" pitchFamily="18" charset="0"/>
            </a:endParaRPr>
          </a:p>
          <a:p>
            <a:pPr lvl="1">
              <a:defRPr/>
            </a:pPr>
            <a:r>
              <a:rPr lang="en-US" dirty="0" smtClean="0">
                <a:latin typeface="Times New Roman" pitchFamily="18" charset="0"/>
                <a:ea typeface="+mn-ea"/>
                <a:cs typeface="Times New Roman" pitchFamily="18" charset="0"/>
              </a:rPr>
              <a:t>Indicator functions of pixels</a:t>
            </a:r>
          </a:p>
          <a:p>
            <a:pPr lvl="2">
              <a:defRPr/>
            </a:pPr>
            <a:r>
              <a:rPr lang="en-US" sz="1600" i="1" dirty="0" smtClean="0">
                <a:latin typeface="Times New Roman" pitchFamily="18" charset="0"/>
                <a:cs typeface="Times New Roman" pitchFamily="18" charset="0"/>
              </a:rPr>
              <a:t>y</a:t>
            </a:r>
            <a:r>
              <a:rPr lang="en-US" sz="1600" dirty="0" smtClean="0">
                <a:latin typeface="Times New Roman" pitchFamily="18" charset="0"/>
                <a:cs typeface="Times New Roman" pitchFamily="18" charset="0"/>
              </a:rPr>
              <a:t> is the image data typically collected by sensors in a digital camera</a:t>
            </a:r>
            <a:endParaRPr lang="en-US" sz="1600" dirty="0" smtClean="0">
              <a:latin typeface="Times New Roman" pitchFamily="18" charset="0"/>
              <a:ea typeface="+mn-ea"/>
              <a:cs typeface="Times New Roman" pitchFamily="18" charset="0"/>
            </a:endParaRPr>
          </a:p>
          <a:p>
            <a:pPr lvl="1">
              <a:defRPr/>
            </a:pPr>
            <a:r>
              <a:rPr lang="en-US" dirty="0" smtClean="0">
                <a:latin typeface="Times New Roman" pitchFamily="18" charset="0"/>
                <a:cs typeface="Times New Roman" pitchFamily="18" charset="0"/>
              </a:rPr>
              <a:t>Sinusoids</a:t>
            </a:r>
          </a:p>
          <a:p>
            <a:pPr lvl="2">
              <a:defRPr/>
            </a:pP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is a vector of Fourier coefficients (e.g., MRI)</a:t>
            </a:r>
            <a:r>
              <a:rPr lang="en-US" sz="2000" dirty="0" smtClean="0">
                <a:latin typeface="Times New Roman" pitchFamily="18" charset="0"/>
                <a:cs typeface="Times New Roman" pitchFamily="18" charset="0"/>
              </a:rPr>
              <a:t>                        </a:t>
            </a: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a:t>
            </a:fld>
            <a:endParaRPr lang="en-US">
              <a:latin typeface="Times New Roman" pitchFamily="18" charset="0"/>
              <a:cs typeface="Times New Roman" pitchFamily="18" charset="0"/>
            </a:endParaRPr>
          </a:p>
        </p:txBody>
      </p:sp>
      <p:pic>
        <p:nvPicPr>
          <p:cNvPr id="755713" name="Picture 1"/>
          <p:cNvPicPr>
            <a:picLocks noChangeAspect="1" noChangeArrowheads="1"/>
          </p:cNvPicPr>
          <p:nvPr/>
        </p:nvPicPr>
        <p:blipFill>
          <a:blip r:embed="rId3" cstate="print"/>
          <a:srcRect/>
          <a:stretch>
            <a:fillRect/>
          </a:stretch>
        </p:blipFill>
        <p:spPr bwMode="auto">
          <a:xfrm>
            <a:off x="5276850" y="1295400"/>
            <a:ext cx="1123950" cy="409575"/>
          </a:xfrm>
          <a:prstGeom prst="rect">
            <a:avLst/>
          </a:prstGeom>
          <a:noFill/>
          <a:ln w="9525">
            <a:noFill/>
            <a:miter lim="800000"/>
            <a:headEnd/>
            <a:tailEnd/>
          </a:ln>
          <a:effectLst/>
        </p:spPr>
      </p:pic>
      <p:pic>
        <p:nvPicPr>
          <p:cNvPr id="755714" name="Picture 2"/>
          <p:cNvPicPr>
            <a:picLocks noChangeAspect="1" noChangeArrowheads="1"/>
          </p:cNvPicPr>
          <p:nvPr/>
        </p:nvPicPr>
        <p:blipFill>
          <a:blip r:embed="rId4" cstate="print"/>
          <a:srcRect/>
          <a:stretch>
            <a:fillRect/>
          </a:stretch>
        </p:blipFill>
        <p:spPr bwMode="auto">
          <a:xfrm>
            <a:off x="1752600" y="2286000"/>
            <a:ext cx="3790950" cy="495300"/>
          </a:xfrm>
          <a:prstGeom prst="rect">
            <a:avLst/>
          </a:prstGeom>
          <a:noFill/>
          <a:ln w="9525">
            <a:noFill/>
            <a:miter lim="800000"/>
            <a:headEnd/>
            <a:tailEnd/>
          </a:ln>
          <a:effectLst/>
        </p:spPr>
      </p:pic>
      <p:pic>
        <p:nvPicPr>
          <p:cNvPr id="755715" name="Picture 3"/>
          <p:cNvPicPr>
            <a:picLocks noChangeAspect="1" noChangeArrowheads="1"/>
          </p:cNvPicPr>
          <p:nvPr/>
        </p:nvPicPr>
        <p:blipFill>
          <a:blip r:embed="rId5" cstate="print"/>
          <a:srcRect/>
          <a:stretch>
            <a:fillRect/>
          </a:stretch>
        </p:blipFill>
        <p:spPr bwMode="auto">
          <a:xfrm>
            <a:off x="2590800" y="3352800"/>
            <a:ext cx="381000" cy="346364"/>
          </a:xfrm>
          <a:prstGeom prst="rect">
            <a:avLst/>
          </a:prstGeom>
          <a:noFill/>
          <a:ln w="9525">
            <a:noFill/>
            <a:miter lim="800000"/>
            <a:headEnd/>
            <a:tailEnd/>
          </a:ln>
          <a:effectLst/>
        </p:spPr>
      </p:pic>
      <p:sp>
        <p:nvSpPr>
          <p:cNvPr id="7" name="AutoShape 19"/>
          <p:cNvSpPr>
            <a:spLocks noChangeArrowheads="1"/>
          </p:cNvSpPr>
          <p:nvPr/>
        </p:nvSpPr>
        <p:spPr bwMode="auto">
          <a:xfrm>
            <a:off x="304800" y="3276600"/>
            <a:ext cx="8534400" cy="2743200"/>
          </a:xfrm>
          <a:prstGeom prst="wedgeRectCallout">
            <a:avLst>
              <a:gd name="adj1" fmla="val -26497"/>
              <a:gd name="adj2" fmla="val -68299"/>
            </a:avLst>
          </a:prstGeom>
          <a:solidFill>
            <a:srgbClr val="99FF66"/>
          </a:solidFill>
          <a:ln w="12700" algn="ctr">
            <a:solidFill>
              <a:schemeClr val="tx1"/>
            </a:solidFill>
            <a:miter lim="800000"/>
            <a:headEnd/>
            <a:tailEnd/>
          </a:ln>
        </p:spPr>
        <p:txBody>
          <a:bodyPr/>
          <a:lstStyle/>
          <a:p>
            <a:pPr>
              <a:buFont typeface="Wingdings" pitchFamily="2" charset="2"/>
              <a:buChar char="§"/>
            </a:pPr>
            <a:r>
              <a:rPr lang="en-US" sz="2800" dirty="0" smtClean="0">
                <a:latin typeface="Times New Roman" pitchFamily="18" charset="0"/>
                <a:cs typeface="Times New Roman" pitchFamily="18" charset="0"/>
              </a:rPr>
              <a:t>Is accurate reconstruction possible from </a:t>
            </a:r>
            <a:r>
              <a:rPr lang="en-US" sz="2800" i="1" dirty="0" smtClean="0">
                <a:latin typeface="Times New Roman" pitchFamily="18" charset="0"/>
                <a:cs typeface="Times New Roman" pitchFamily="18" charset="0"/>
              </a:rPr>
              <a:t>n</a:t>
            </a:r>
            <a:r>
              <a:rPr lang="en-US" sz="2800" dirty="0" smtClean="0">
                <a:latin typeface="Times New Roman" pitchFamily="18" charset="0"/>
                <a:cs typeface="Times New Roman" pitchFamily="18" charset="0"/>
              </a:rPr>
              <a:t> &lt;&lt;</a:t>
            </a:r>
            <a:r>
              <a:rPr lang="en-US" sz="2800" i="1" dirty="0" smtClean="0">
                <a:latin typeface="Times New Roman" pitchFamily="18" charset="0"/>
                <a:cs typeface="Times New Roman" pitchFamily="18" charset="0"/>
              </a:rPr>
              <a:t>p </a:t>
            </a:r>
            <a:r>
              <a:rPr lang="en-US" sz="2800" dirty="0" smtClean="0">
                <a:latin typeface="Times New Roman" pitchFamily="18" charset="0"/>
                <a:cs typeface="Times New Roman" pitchFamily="18" charset="0"/>
              </a:rPr>
              <a:t>measurements only?</a:t>
            </a:r>
          </a:p>
          <a:p>
            <a:pPr lvl="1">
              <a:buFont typeface="Wingdings" pitchFamily="2" charset="2"/>
              <a:buChar char="Ø"/>
            </a:pPr>
            <a:r>
              <a:rPr lang="en-US" sz="2800" dirty="0" smtClean="0">
                <a:latin typeface="Times New Roman" pitchFamily="18" charset="0"/>
                <a:cs typeface="Times New Roman" pitchFamily="18" charset="0"/>
              </a:rPr>
              <a:t>Few sensors</a:t>
            </a:r>
          </a:p>
          <a:p>
            <a:pPr lvl="1">
              <a:buFont typeface="Wingdings" pitchFamily="2" charset="2"/>
              <a:buChar char="Ø"/>
            </a:pPr>
            <a:r>
              <a:rPr lang="en-US" sz="2800" dirty="0" smtClean="0">
                <a:latin typeface="Times New Roman" pitchFamily="18" charset="0"/>
                <a:cs typeface="Times New Roman" pitchFamily="18" charset="0"/>
              </a:rPr>
              <a:t>Measurements are very expensive</a:t>
            </a:r>
          </a:p>
          <a:p>
            <a:pPr lvl="1">
              <a:buFont typeface="Wingdings" pitchFamily="2" charset="2"/>
              <a:buChar char="Ø"/>
            </a:pPr>
            <a:r>
              <a:rPr lang="en-US" sz="2800" dirty="0" smtClean="0">
                <a:latin typeface="Times New Roman" pitchFamily="18" charset="0"/>
                <a:cs typeface="Times New Roman" pitchFamily="18" charset="0"/>
              </a:rPr>
              <a:t>Sensing process is slow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latin typeface="Times New Roman" pitchFamily="18" charset="0"/>
                <a:cs typeface="Times New Roman" pitchFamily="18" charset="0"/>
              </a:rPr>
              <a:t>Brain Connectivity using </a:t>
            </a:r>
            <a:r>
              <a:rPr lang="en-US" sz="2800" dirty="0" err="1" smtClean="0">
                <a:latin typeface="Times New Roman" pitchFamily="18" charset="0"/>
                <a:cs typeface="Times New Roman" pitchFamily="18" charset="0"/>
              </a:rPr>
              <a:t>Neuroimages</a:t>
            </a:r>
            <a:r>
              <a:rPr lang="en-US" sz="2800" dirty="0" smtClean="0">
                <a:latin typeface="Times New Roman" pitchFamily="18" charset="0"/>
                <a:cs typeface="Times New Roman" pitchFamily="18" charset="0"/>
              </a:rPr>
              <a:t> (2)</a:t>
            </a:r>
            <a:endParaRPr lang="en-US" dirty="0" smtClean="0">
              <a:latin typeface="Times New Roman" pitchFamily="18" charset="0"/>
              <a:cs typeface="Times New Roman" pitchFamily="18" charset="0"/>
            </a:endParaRPr>
          </a:p>
        </p:txBody>
      </p:sp>
      <p:pic>
        <p:nvPicPr>
          <p:cNvPr id="22531" name="Picture 7"/>
          <p:cNvPicPr>
            <a:picLocks noChangeAspect="1" noChangeArrowheads="1"/>
          </p:cNvPicPr>
          <p:nvPr/>
        </p:nvPicPr>
        <p:blipFill>
          <a:blip r:embed="rId2" cstate="print"/>
          <a:srcRect b="-3"/>
          <a:stretch>
            <a:fillRect/>
          </a:stretch>
        </p:blipFill>
        <p:spPr bwMode="auto">
          <a:xfrm>
            <a:off x="304800" y="1143000"/>
            <a:ext cx="8534400" cy="5029200"/>
          </a:xfrm>
          <a:prstGeom prst="rect">
            <a:avLst/>
          </a:prstGeom>
          <a:noFill/>
          <a:ln w="9525">
            <a:noFill/>
            <a:miter lim="800000"/>
            <a:headEnd/>
            <a:tailEnd/>
          </a:ln>
        </p:spPr>
      </p:pic>
      <p:sp>
        <p:nvSpPr>
          <p:cNvPr id="4" name="Rectangle 3"/>
          <p:cNvSpPr>
            <a:spLocks noChangeArrowheads="1"/>
          </p:cNvSpPr>
          <p:nvPr/>
        </p:nvSpPr>
        <p:spPr bwMode="auto">
          <a:xfrm>
            <a:off x="320675" y="1143000"/>
            <a:ext cx="2286000" cy="3810000"/>
          </a:xfrm>
          <a:prstGeom prst="rect">
            <a:avLst/>
          </a:prstGeom>
          <a:noFill/>
          <a:ln w="38100" algn="ctr">
            <a:solidFill>
              <a:srgbClr val="FF3300"/>
            </a:solidFill>
            <a:round/>
            <a:headEnd type="none" w="sm" len="sm"/>
            <a:tailEnd type="triangle" w="sm" len="sm"/>
          </a:ln>
        </p:spPr>
        <p:txBody>
          <a:bodyPr wrap="none"/>
          <a:lstStyle/>
          <a:p>
            <a:endParaRPr lang="en-US">
              <a:latin typeface="Times New Roman" pitchFamily="18" charset="0"/>
              <a:cs typeface="Times New Roman" pitchFamily="18" charset="0"/>
            </a:endParaRPr>
          </a:p>
        </p:txBody>
      </p:sp>
      <p:sp>
        <p:nvSpPr>
          <p:cNvPr id="5" name="Rectangle 4"/>
          <p:cNvSpPr>
            <a:spLocks noChangeArrowheads="1"/>
          </p:cNvSpPr>
          <p:nvPr/>
        </p:nvSpPr>
        <p:spPr bwMode="auto">
          <a:xfrm>
            <a:off x="2590800" y="1143000"/>
            <a:ext cx="2057400" cy="2667000"/>
          </a:xfrm>
          <a:prstGeom prst="rect">
            <a:avLst/>
          </a:prstGeom>
          <a:noFill/>
          <a:ln w="38100" algn="ctr">
            <a:solidFill>
              <a:srgbClr val="FF3300"/>
            </a:solidFill>
            <a:round/>
            <a:headEnd type="none" w="sm" len="sm"/>
            <a:tailEnd type="triangle" w="sm" len="sm"/>
          </a:ln>
        </p:spPr>
        <p:txBody>
          <a:bodyPr wrap="none"/>
          <a:lstStyle/>
          <a:p>
            <a:endParaRPr lang="en-US">
              <a:latin typeface="Times New Roman" pitchFamily="18" charset="0"/>
              <a:cs typeface="Times New Roman" pitchFamily="18" charset="0"/>
            </a:endParaRPr>
          </a:p>
        </p:txBody>
      </p:sp>
      <p:sp>
        <p:nvSpPr>
          <p:cNvPr id="6" name="Rectangle 5"/>
          <p:cNvSpPr>
            <a:spLocks noChangeArrowheads="1"/>
          </p:cNvSpPr>
          <p:nvPr/>
        </p:nvSpPr>
        <p:spPr bwMode="auto">
          <a:xfrm>
            <a:off x="4679950" y="1143000"/>
            <a:ext cx="1797050" cy="2057400"/>
          </a:xfrm>
          <a:prstGeom prst="rect">
            <a:avLst/>
          </a:prstGeom>
          <a:noFill/>
          <a:ln w="38100" algn="ctr">
            <a:solidFill>
              <a:srgbClr val="FF3300"/>
            </a:solidFill>
            <a:round/>
            <a:headEnd type="none" w="sm" len="sm"/>
            <a:tailEnd type="triangle" w="sm" len="sm"/>
          </a:ln>
        </p:spPr>
        <p:txBody>
          <a:bodyPr wrap="none"/>
          <a:lstStyle/>
          <a:p>
            <a:endParaRPr lang="en-US">
              <a:latin typeface="Times New Roman" pitchFamily="18" charset="0"/>
              <a:cs typeface="Times New Roman" pitchFamily="18" charset="0"/>
            </a:endParaRPr>
          </a:p>
        </p:txBody>
      </p:sp>
      <p:sp>
        <p:nvSpPr>
          <p:cNvPr id="7" name="Rectangle 6"/>
          <p:cNvSpPr>
            <a:spLocks noChangeArrowheads="1"/>
          </p:cNvSpPr>
          <p:nvPr/>
        </p:nvSpPr>
        <p:spPr bwMode="auto">
          <a:xfrm>
            <a:off x="6489700" y="1171575"/>
            <a:ext cx="2349500" cy="5000625"/>
          </a:xfrm>
          <a:prstGeom prst="rect">
            <a:avLst/>
          </a:prstGeom>
          <a:noFill/>
          <a:ln w="38100" algn="ctr">
            <a:solidFill>
              <a:srgbClr val="FF3300"/>
            </a:solidFill>
            <a:round/>
            <a:headEnd type="none" w="sm" len="sm"/>
            <a:tailEnd type="triangle" w="sm" len="sm"/>
          </a:ln>
        </p:spPr>
        <p:txBody>
          <a:bodyPr wrap="none"/>
          <a:lstStyle/>
          <a:p>
            <a:endParaRPr lang="en-US">
              <a:latin typeface="Times New Roman" pitchFamily="18" charset="0"/>
              <a:cs typeface="Times New Roman" pitchFamily="18" charset="0"/>
            </a:endParaRP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50</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2800" dirty="0" smtClean="0">
                <a:latin typeface="Times New Roman" pitchFamily="18" charset="0"/>
                <a:cs typeface="Times New Roman" pitchFamily="18" charset="0"/>
              </a:rPr>
              <a:t>Brain Connectivity using </a:t>
            </a:r>
            <a:r>
              <a:rPr lang="en-US" sz="2800" dirty="0" err="1" smtClean="0">
                <a:latin typeface="Times New Roman" pitchFamily="18" charset="0"/>
                <a:cs typeface="Times New Roman" pitchFamily="18" charset="0"/>
              </a:rPr>
              <a:t>Neuroimages</a:t>
            </a:r>
            <a:r>
              <a:rPr lang="en-US" sz="2800" dirty="0" smtClean="0">
                <a:latin typeface="Times New Roman" pitchFamily="18" charset="0"/>
                <a:cs typeface="Times New Roman" pitchFamily="18" charset="0"/>
              </a:rPr>
              <a:t> (3)</a:t>
            </a:r>
            <a:endParaRPr lang="en-US" dirty="0" smtClean="0">
              <a:latin typeface="Times New Roman" pitchFamily="18" charset="0"/>
              <a:cs typeface="Times New Roman" pitchFamily="18" charset="0"/>
            </a:endParaRPr>
          </a:p>
        </p:txBody>
      </p:sp>
      <p:grpSp>
        <p:nvGrpSpPr>
          <p:cNvPr id="2" name="Group 6"/>
          <p:cNvGrpSpPr>
            <a:grpSpLocks/>
          </p:cNvGrpSpPr>
          <p:nvPr/>
        </p:nvGrpSpPr>
        <p:grpSpPr bwMode="auto">
          <a:xfrm>
            <a:off x="457200" y="1779587"/>
            <a:ext cx="8077200" cy="3706813"/>
            <a:chOff x="457200" y="977464"/>
            <a:chExt cx="8077200" cy="3707249"/>
          </a:xfrm>
        </p:grpSpPr>
        <p:pic>
          <p:nvPicPr>
            <p:cNvPr id="24580" name="Picture 9"/>
            <p:cNvPicPr>
              <a:picLocks noChangeAspect="1" noChangeArrowheads="1"/>
            </p:cNvPicPr>
            <p:nvPr/>
          </p:nvPicPr>
          <p:blipFill>
            <a:blip r:embed="rId3" cstate="print"/>
            <a:srcRect/>
            <a:stretch>
              <a:fillRect/>
            </a:stretch>
          </p:blipFill>
          <p:spPr bwMode="auto">
            <a:xfrm>
              <a:off x="457200" y="1260475"/>
              <a:ext cx="8077200" cy="2895600"/>
            </a:xfrm>
            <a:prstGeom prst="rect">
              <a:avLst/>
            </a:prstGeom>
            <a:noFill/>
            <a:ln w="9525">
              <a:noFill/>
              <a:miter lim="800000"/>
              <a:headEnd/>
              <a:tailEnd/>
            </a:ln>
          </p:spPr>
        </p:pic>
        <p:sp>
          <p:nvSpPr>
            <p:cNvPr id="24581" name="TextBox 3"/>
            <p:cNvSpPr txBox="1">
              <a:spLocks noChangeArrowheads="1"/>
            </p:cNvSpPr>
            <p:nvPr/>
          </p:nvSpPr>
          <p:spPr bwMode="auto">
            <a:xfrm>
              <a:off x="946150" y="4162425"/>
              <a:ext cx="7239000" cy="522288"/>
            </a:xfrm>
            <a:prstGeom prst="rect">
              <a:avLst/>
            </a:prstGeom>
            <a:noFill/>
            <a:ln w="9525">
              <a:noFill/>
              <a:miter lim="800000"/>
              <a:headEnd/>
              <a:tailEnd/>
            </a:ln>
          </p:spPr>
          <p:txBody>
            <a:bodyPr>
              <a:spAutoFit/>
            </a:bodyPr>
            <a:lstStyle/>
            <a:p>
              <a:r>
                <a:rPr lang="en-US" sz="2800">
                  <a:latin typeface="Times New Roman" pitchFamily="18" charset="0"/>
                  <a:cs typeface="Times New Roman" pitchFamily="18" charset="0"/>
                </a:rPr>
                <a:t>AD                            MCI                        NC</a:t>
              </a:r>
            </a:p>
          </p:txBody>
        </p:sp>
        <p:sp>
          <p:nvSpPr>
            <p:cNvPr id="24582" name="Rectangle 4"/>
            <p:cNvSpPr>
              <a:spLocks noChangeArrowheads="1"/>
            </p:cNvSpPr>
            <p:nvPr/>
          </p:nvSpPr>
          <p:spPr bwMode="auto">
            <a:xfrm>
              <a:off x="1878427" y="977464"/>
              <a:ext cx="5230919" cy="369375"/>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frontal, parietal, occipital, and temporal  lobes in order</a:t>
              </a:r>
            </a:p>
          </p:txBody>
        </p:sp>
      </p:grpSp>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51</a:t>
            </a:fld>
            <a:endParaRPr lang="en-US">
              <a:latin typeface="Times New Roman" pitchFamily="18" charset="0"/>
              <a:cs typeface="Times New Roman" pitchFamily="18" charset="0"/>
            </a:endParaRPr>
          </a:p>
        </p:txBody>
      </p:sp>
      <p:sp>
        <p:nvSpPr>
          <p:cNvPr id="8" name="AutoShape 19"/>
          <p:cNvSpPr>
            <a:spLocks noChangeArrowheads="1"/>
          </p:cNvSpPr>
          <p:nvPr/>
        </p:nvSpPr>
        <p:spPr bwMode="auto">
          <a:xfrm>
            <a:off x="162906" y="1355834"/>
            <a:ext cx="8839200" cy="4876800"/>
          </a:xfrm>
          <a:prstGeom prst="wedgeRectCallout">
            <a:avLst>
              <a:gd name="adj1" fmla="val -50177"/>
              <a:gd name="adj2" fmla="val -7535"/>
            </a:avLst>
          </a:prstGeom>
          <a:solidFill>
            <a:srgbClr val="99FF66"/>
          </a:solidFill>
          <a:ln w="12700" algn="ctr">
            <a:solidFill>
              <a:schemeClr val="tx1"/>
            </a:solidFill>
            <a:miter lim="800000"/>
            <a:headEnd/>
            <a:tailEnd/>
          </a:ln>
        </p:spPr>
        <p:txBody>
          <a:bodyPr/>
          <a:lstStyle/>
          <a:p>
            <a:pPr marL="342900" indent="-342900">
              <a:buFont typeface="Wingdings" pitchFamily="2" charset="2"/>
              <a:buChar char="§"/>
            </a:pPr>
            <a:r>
              <a:rPr lang="en-US" sz="2400" dirty="0" smtClean="0">
                <a:latin typeface="Times New Roman" pitchFamily="18" charset="0"/>
                <a:cs typeface="Times New Roman" pitchFamily="18" charset="0"/>
              </a:rPr>
              <a:t>The temporal lobe of AD has significantly less connectivity than NC. </a:t>
            </a:r>
          </a:p>
          <a:p>
            <a:pPr marL="800100" lvl="1" indent="-342900">
              <a:buFont typeface="Wingdings" pitchFamily="2" charset="2"/>
              <a:buChar char="§"/>
            </a:pPr>
            <a:r>
              <a:rPr lang="en-US" sz="2400" dirty="0" smtClean="0">
                <a:latin typeface="Times New Roman" pitchFamily="18" charset="0"/>
                <a:cs typeface="Times New Roman" pitchFamily="18" charset="0"/>
              </a:rPr>
              <a:t>The decrease in connectivity in the temporal lobe of AD, especially between the Hippocampus and other regions, has been extensively reported in the literature. </a:t>
            </a:r>
          </a:p>
          <a:p>
            <a:pPr marL="342900" indent="-342900">
              <a:buFont typeface="Wingdings" pitchFamily="2" charset="2"/>
              <a:buChar char="§"/>
            </a:pPr>
            <a:r>
              <a:rPr lang="en-US" sz="2400" dirty="0" smtClean="0">
                <a:latin typeface="Times New Roman" pitchFamily="18" charset="0"/>
                <a:cs typeface="Times New Roman" pitchFamily="18" charset="0"/>
              </a:rPr>
              <a:t>The temporal lobe of MCI does not show a significant decrease in connectivity, compared with NC. </a:t>
            </a:r>
          </a:p>
          <a:p>
            <a:pPr marL="342900" indent="-342900">
              <a:buFont typeface="Wingdings" pitchFamily="2" charset="2"/>
              <a:buChar char="§"/>
            </a:pPr>
            <a:r>
              <a:rPr lang="en-US" sz="2400" dirty="0" smtClean="0">
                <a:latin typeface="Times New Roman" pitchFamily="18" charset="0"/>
                <a:cs typeface="Times New Roman" pitchFamily="18" charset="0"/>
              </a:rPr>
              <a:t>The frontal lobe of AD has significantly more connectivity than NC. </a:t>
            </a:r>
          </a:p>
          <a:p>
            <a:pPr marL="800100" lvl="1" indent="-342900">
              <a:buFont typeface="Wingdings" pitchFamily="2" charset="2"/>
              <a:buChar char="§"/>
            </a:pPr>
            <a:r>
              <a:rPr lang="en-US" sz="2400" dirty="0" smtClean="0">
                <a:latin typeface="Times New Roman" pitchFamily="18" charset="0"/>
                <a:cs typeface="Times New Roman" pitchFamily="18" charset="0"/>
              </a:rPr>
              <a:t>Because the regions in the frontal lobe are typically affected later in the course of AD, the increased connectivity in the frontal lobe may help preserve some cognitive functions in AD patients.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b="1" dirty="0" err="1" smtClean="0">
                <a:solidFill>
                  <a:srgbClr val="FF0000"/>
                </a:solidFill>
                <a:latin typeface="Times New Roman" pitchFamily="18" charset="0"/>
                <a:cs typeface="Times New Roman" pitchFamily="18" charset="0"/>
              </a:rPr>
              <a:t>Sparsity</a:t>
            </a:r>
            <a:r>
              <a:rPr lang="en-US" b="1" dirty="0" smtClean="0">
                <a:solidFill>
                  <a:srgbClr val="FF0000"/>
                </a:solidFill>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52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dirty="0" smtClean="0">
                <a:latin typeface="Times New Roman" pitchFamily="18" charset="0"/>
                <a:cs typeface="Times New Roman" pitchFamily="18" charset="0"/>
              </a:rPr>
              <a:t>Collaborative Filtering</a:t>
            </a:r>
          </a:p>
        </p:txBody>
      </p:sp>
      <p:sp>
        <p:nvSpPr>
          <p:cNvPr id="106498" name="Content Placeholder 2"/>
          <p:cNvSpPr>
            <a:spLocks noGrp="1"/>
          </p:cNvSpPr>
          <p:nvPr>
            <p:ph idx="1"/>
          </p:nvPr>
        </p:nvSpPr>
        <p:spPr>
          <a:xfrm>
            <a:off x="381000" y="4800600"/>
            <a:ext cx="8382000" cy="1600200"/>
          </a:xfrm>
        </p:spPr>
        <p:txBody>
          <a:bodyPr/>
          <a:lstStyle/>
          <a:p>
            <a:r>
              <a:rPr lang="en-US" dirty="0" smtClean="0">
                <a:latin typeface="Times New Roman" pitchFamily="18" charset="0"/>
                <a:cs typeface="Times New Roman" pitchFamily="18" charset="0"/>
              </a:rPr>
              <a:t>Customers are asked to rank items</a:t>
            </a:r>
          </a:p>
          <a:p>
            <a:r>
              <a:rPr lang="en-US" dirty="0" smtClean="0">
                <a:latin typeface="Times New Roman" pitchFamily="18" charset="0"/>
                <a:cs typeface="Times New Roman" pitchFamily="18" charset="0"/>
              </a:rPr>
              <a:t>Not all customers ranked all items</a:t>
            </a:r>
          </a:p>
          <a:p>
            <a:r>
              <a:rPr lang="en-US" dirty="0" smtClean="0">
                <a:latin typeface="Times New Roman" pitchFamily="18" charset="0"/>
                <a:cs typeface="Times New Roman" pitchFamily="18" charset="0"/>
              </a:rPr>
              <a:t>Predict the missing rankings (98.9% is missing)</a:t>
            </a:r>
          </a:p>
        </p:txBody>
      </p:sp>
      <p:sp>
        <p:nvSpPr>
          <p:cNvPr id="106701" name="TextBox 5"/>
          <p:cNvSpPr txBox="1">
            <a:spLocks noChangeArrowheads="1"/>
          </p:cNvSpPr>
          <p:nvPr/>
        </p:nvSpPr>
        <p:spPr bwMode="auto">
          <a:xfrm>
            <a:off x="838200" y="2449513"/>
            <a:ext cx="1179513" cy="369887"/>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Customers</a:t>
            </a:r>
          </a:p>
        </p:txBody>
      </p:sp>
      <p:sp>
        <p:nvSpPr>
          <p:cNvPr id="106702" name="TextBox 6"/>
          <p:cNvSpPr txBox="1">
            <a:spLocks noChangeArrowheads="1"/>
          </p:cNvSpPr>
          <p:nvPr/>
        </p:nvSpPr>
        <p:spPr bwMode="auto">
          <a:xfrm>
            <a:off x="4098925" y="1143000"/>
            <a:ext cx="706438"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Items</a:t>
            </a: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53</a:t>
            </a:fld>
            <a:endParaRPr lang="en-US">
              <a:latin typeface="Times New Roman" pitchFamily="18" charset="0"/>
              <a:cs typeface="Times New Roman" pitchFamily="18" charset="0"/>
            </a:endParaRPr>
          </a:p>
        </p:txBody>
      </p:sp>
      <p:graphicFrame>
        <p:nvGraphicFramePr>
          <p:cNvPr id="9" name="Content Placeholder 3"/>
          <p:cNvGraphicFramePr>
            <a:graphicFrameLocks/>
          </p:cNvGraphicFramePr>
          <p:nvPr/>
        </p:nvGraphicFramePr>
        <p:xfrm>
          <a:off x="2057400" y="1524000"/>
          <a:ext cx="5181600" cy="2926080"/>
        </p:xfrm>
        <a:graphic>
          <a:graphicData uri="http://schemas.openxmlformats.org/drawingml/2006/table">
            <a:tbl>
              <a:tblPr firstRow="1" bandRow="1">
                <a:tableStyleId>{5940675A-B579-460E-94D1-54222C63F5DA}</a:tableStyleId>
              </a:tblPr>
              <a:tblGrid>
                <a:gridCol w="518160"/>
                <a:gridCol w="518160"/>
                <a:gridCol w="518160"/>
                <a:gridCol w="518160"/>
                <a:gridCol w="518160"/>
                <a:gridCol w="518160"/>
                <a:gridCol w="518160"/>
                <a:gridCol w="518160"/>
                <a:gridCol w="518160"/>
                <a:gridCol w="518160"/>
              </a:tblGrid>
              <a:tr h="333375">
                <a:tc>
                  <a:txBody>
                    <a:bodyPr/>
                    <a:lstStyle/>
                    <a:p>
                      <a:pPr algn="ctr"/>
                      <a:endParaRPr lang="en-US" dirty="0"/>
                    </a:p>
                  </a:txBody>
                  <a:tcPr anchor="ctr">
                    <a:solidFill>
                      <a:schemeClr val="bg2">
                        <a:lumMod val="75000"/>
                      </a:schemeClr>
                    </a:solidFill>
                  </a:tcPr>
                </a:tc>
                <a:tc>
                  <a:txBody>
                    <a:bodyPr/>
                    <a:lstStyle/>
                    <a:p>
                      <a:pPr algn="ctr"/>
                      <a:r>
                        <a:rPr lang="en-US" dirty="0" smtClean="0"/>
                        <a:t>?</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FFFF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0070C0"/>
                    </a:solidFill>
                  </a:tcPr>
                </a:tc>
                <a:tc>
                  <a:txBody>
                    <a:bodyPr/>
                    <a:lstStyle/>
                    <a:p>
                      <a:pPr algn="ctr"/>
                      <a:r>
                        <a:rPr lang="en-US" dirty="0" smtClean="0"/>
                        <a:t>?</a:t>
                      </a:r>
                      <a:endParaRPr lang="en-US" dirty="0"/>
                    </a:p>
                  </a:txBody>
                  <a:tcPr anchor="ctr"/>
                </a:tc>
                <a:tc>
                  <a:txBody>
                    <a:bodyPr/>
                    <a:lstStyle/>
                    <a:p>
                      <a:pPr algn="ctr"/>
                      <a:endParaRPr lang="en-US" dirty="0"/>
                    </a:p>
                  </a:txBody>
                  <a:tcPr anchor="ctr">
                    <a:solidFill>
                      <a:srgbClr val="C000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bg2">
                        <a:lumMod val="75000"/>
                      </a:schemeClr>
                    </a:solidFill>
                  </a:tcP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FFC0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endParaRPr lang="en-US" dirty="0"/>
                    </a:p>
                  </a:txBody>
                  <a:tcPr anchor="ctr">
                    <a:solidFill>
                      <a:schemeClr val="accent6">
                        <a:lumMod val="60000"/>
                        <a:lumOff val="40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6">
                        <a:lumMod val="75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2">
                        <a:lumMod val="20000"/>
                        <a:lumOff val="80000"/>
                      </a:schemeClr>
                    </a:solidFill>
                  </a:tcPr>
                </a:tc>
              </a:tr>
              <a:tr h="333375">
                <a:tc>
                  <a:txBody>
                    <a:bodyPr/>
                    <a:lstStyle/>
                    <a:p>
                      <a:pPr algn="ctr"/>
                      <a:r>
                        <a:rPr lang="en-US" dirty="0" smtClean="0"/>
                        <a:t>?</a:t>
                      </a:r>
                      <a:endParaRPr lang="en-US" dirty="0"/>
                    </a:p>
                  </a:txBody>
                  <a:tcPr anchor="ctr"/>
                </a:tc>
                <a:tc>
                  <a:txBody>
                    <a:bodyPr/>
                    <a:lstStyle/>
                    <a:p>
                      <a:pPr algn="ctr"/>
                      <a:endParaRPr lang="en-US" dirty="0"/>
                    </a:p>
                  </a:txBody>
                  <a:tcPr anchor="ctr">
                    <a:solidFill>
                      <a:srgbClr val="FF00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tx2">
                        <a:lumMod val="50000"/>
                        <a:lumOff val="50000"/>
                      </a:schemeClr>
                    </a:solidFill>
                  </a:tcP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1">
                        <a:lumMod val="75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00B0F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FFFF00"/>
                    </a:solidFill>
                  </a:tcPr>
                </a:tc>
                <a:tc>
                  <a:txBody>
                    <a:bodyPr/>
                    <a:lstStyle/>
                    <a:p>
                      <a:pPr algn="ctr"/>
                      <a:r>
                        <a:rPr lang="en-US" dirty="0" smtClean="0"/>
                        <a:t>?</a:t>
                      </a:r>
                      <a:endParaRPr lang="en-US" dirty="0"/>
                    </a:p>
                  </a:txBody>
                  <a:tcPr anchor="ct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dirty="0" smtClean="0">
                <a:latin typeface="Times New Roman" pitchFamily="18" charset="0"/>
                <a:cs typeface="Times New Roman" pitchFamily="18" charset="0"/>
              </a:rPr>
              <a:t>The Netflix Problem</a:t>
            </a:r>
          </a:p>
        </p:txBody>
      </p:sp>
      <p:sp>
        <p:nvSpPr>
          <p:cNvPr id="107522" name="Content Placeholder 2"/>
          <p:cNvSpPr>
            <a:spLocks noGrp="1"/>
          </p:cNvSpPr>
          <p:nvPr>
            <p:ph idx="1"/>
          </p:nvPr>
        </p:nvSpPr>
        <p:spPr>
          <a:xfrm>
            <a:off x="457200" y="4343400"/>
            <a:ext cx="8458200" cy="1371600"/>
          </a:xfrm>
        </p:spPr>
        <p:txBody>
          <a:bodyPr/>
          <a:lstStyle/>
          <a:p>
            <a:r>
              <a:rPr lang="en-US" smtClean="0">
                <a:latin typeface="Times New Roman" pitchFamily="18" charset="0"/>
                <a:cs typeface="Times New Roman" pitchFamily="18" charset="0"/>
              </a:rPr>
              <a:t>About a million users and 25,000 movies</a:t>
            </a:r>
          </a:p>
          <a:p>
            <a:r>
              <a:rPr lang="en-US" smtClean="0">
                <a:latin typeface="Times New Roman" pitchFamily="18" charset="0"/>
                <a:cs typeface="Times New Roman" pitchFamily="18" charset="0"/>
              </a:rPr>
              <a:t>Known ratings are sparsely distributed</a:t>
            </a:r>
          </a:p>
          <a:p>
            <a:r>
              <a:rPr lang="en-US" smtClean="0">
                <a:latin typeface="Times New Roman" pitchFamily="18" charset="0"/>
                <a:cs typeface="Times New Roman" pitchFamily="18" charset="0"/>
              </a:rPr>
              <a:t>Predict unknown ratings</a:t>
            </a:r>
          </a:p>
        </p:txBody>
      </p:sp>
      <p:sp>
        <p:nvSpPr>
          <p:cNvPr id="107624" name="TextBox 5"/>
          <p:cNvSpPr txBox="1">
            <a:spLocks noChangeArrowheads="1"/>
          </p:cNvSpPr>
          <p:nvPr/>
        </p:nvSpPr>
        <p:spPr bwMode="auto">
          <a:xfrm>
            <a:off x="973138" y="2449513"/>
            <a:ext cx="710451" cy="369332"/>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Users</a:t>
            </a:r>
          </a:p>
        </p:txBody>
      </p:sp>
      <p:sp>
        <p:nvSpPr>
          <p:cNvPr id="107625" name="TextBox 6"/>
          <p:cNvSpPr txBox="1">
            <a:spLocks noChangeArrowheads="1"/>
          </p:cNvSpPr>
          <p:nvPr/>
        </p:nvSpPr>
        <p:spPr bwMode="auto">
          <a:xfrm>
            <a:off x="4011613" y="1001713"/>
            <a:ext cx="877163" cy="369332"/>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Movies</a:t>
            </a:r>
          </a:p>
        </p:txBody>
      </p:sp>
      <p:sp>
        <p:nvSpPr>
          <p:cNvPr id="9" name="Slide Number Placeholder 8"/>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54</a:t>
            </a:fld>
            <a:endParaRPr lang="en-US">
              <a:latin typeface="Times New Roman" pitchFamily="18" charset="0"/>
              <a:cs typeface="Times New Roman" pitchFamily="18" charset="0"/>
            </a:endParaRPr>
          </a:p>
        </p:txBody>
      </p:sp>
      <p:graphicFrame>
        <p:nvGraphicFramePr>
          <p:cNvPr id="10" name="Content Placeholder 3"/>
          <p:cNvGraphicFramePr>
            <a:graphicFrameLocks/>
          </p:cNvGraphicFramePr>
          <p:nvPr/>
        </p:nvGraphicFramePr>
        <p:xfrm>
          <a:off x="1752600" y="1371600"/>
          <a:ext cx="5181600" cy="2926080"/>
        </p:xfrm>
        <a:graphic>
          <a:graphicData uri="http://schemas.openxmlformats.org/drawingml/2006/table">
            <a:tbl>
              <a:tblPr firstRow="1" bandRow="1">
                <a:tableStyleId>{5940675A-B579-460E-94D1-54222C63F5DA}</a:tableStyleId>
              </a:tblPr>
              <a:tblGrid>
                <a:gridCol w="518160"/>
                <a:gridCol w="518160"/>
                <a:gridCol w="518160"/>
                <a:gridCol w="518160"/>
                <a:gridCol w="518160"/>
                <a:gridCol w="518160"/>
                <a:gridCol w="518160"/>
                <a:gridCol w="518160"/>
                <a:gridCol w="518160"/>
                <a:gridCol w="518160"/>
              </a:tblGrid>
              <a:tr h="333375">
                <a:tc>
                  <a:txBody>
                    <a:bodyPr/>
                    <a:lstStyle/>
                    <a:p>
                      <a:pPr algn="ctr"/>
                      <a:endParaRPr lang="en-US" dirty="0"/>
                    </a:p>
                  </a:txBody>
                  <a:tcPr anchor="ctr">
                    <a:solidFill>
                      <a:srgbClr val="FFFF00"/>
                    </a:solidFill>
                  </a:tcPr>
                </a:tc>
                <a:tc>
                  <a:txBody>
                    <a:bodyPr/>
                    <a:lstStyle/>
                    <a:p>
                      <a:pPr algn="ctr"/>
                      <a:r>
                        <a:rPr lang="en-US" dirty="0" smtClean="0"/>
                        <a:t>?</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FFFF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6">
                        <a:lumMod val="60000"/>
                        <a:lumOff val="40000"/>
                      </a:schemeClr>
                    </a:solidFill>
                  </a:tcPr>
                </a:tc>
                <a:tc>
                  <a:txBody>
                    <a:bodyPr/>
                    <a:lstStyle/>
                    <a:p>
                      <a:pPr algn="ctr"/>
                      <a:r>
                        <a:rPr lang="en-US" dirty="0" smtClean="0"/>
                        <a:t>?</a:t>
                      </a:r>
                      <a:endParaRPr lang="en-US" dirty="0"/>
                    </a:p>
                  </a:txBody>
                  <a:tcPr anchor="ctr"/>
                </a:tc>
                <a:tc>
                  <a:txBody>
                    <a:bodyPr/>
                    <a:lstStyle/>
                    <a:p>
                      <a:pPr algn="ctr"/>
                      <a:endParaRPr lang="en-US" dirty="0"/>
                    </a:p>
                  </a:txBody>
                  <a:tcPr anchor="ctr">
                    <a:solidFill>
                      <a:srgbClr val="C000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bg2">
                        <a:lumMod val="75000"/>
                      </a:schemeClr>
                    </a:solidFill>
                  </a:tcP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5">
                        <a:lumMod val="50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endParaRPr lang="en-US" dirty="0"/>
                    </a:p>
                  </a:txBody>
                  <a:tcPr anchor="ctr">
                    <a:solidFill>
                      <a:schemeClr val="accent1">
                        <a:lumMod val="50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3">
                        <a:lumMod val="75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2">
                        <a:lumMod val="20000"/>
                        <a:lumOff val="80000"/>
                      </a:schemeClr>
                    </a:solidFill>
                  </a:tcPr>
                </a:tc>
              </a:tr>
              <a:tr h="333375">
                <a:tc>
                  <a:txBody>
                    <a:bodyPr/>
                    <a:lstStyle/>
                    <a:p>
                      <a:pPr algn="ctr"/>
                      <a:r>
                        <a:rPr lang="en-US" dirty="0" smtClean="0"/>
                        <a:t>?</a:t>
                      </a:r>
                      <a:endParaRPr lang="en-US" dirty="0"/>
                    </a:p>
                  </a:txBody>
                  <a:tcPr anchor="ctr"/>
                </a:tc>
                <a:tc>
                  <a:txBody>
                    <a:bodyPr/>
                    <a:lstStyle/>
                    <a:p>
                      <a:pPr algn="ctr"/>
                      <a:endParaRPr lang="en-US" dirty="0"/>
                    </a:p>
                  </a:txBody>
                  <a:tcPr anchor="ctr">
                    <a:solidFill>
                      <a:srgbClr val="FF000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tx2">
                        <a:lumMod val="50000"/>
                        <a:lumOff val="50000"/>
                      </a:schemeClr>
                    </a:solidFill>
                  </a:tcP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tx1">
                        <a:lumMod val="75000"/>
                        <a:lumOff val="25000"/>
                      </a:schemeClr>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33375">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rgbClr val="00B0F0"/>
                    </a:solidFill>
                  </a:tcP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solidFill>
                      <a:schemeClr val="accent5"/>
                    </a:solidFill>
                  </a:tcPr>
                </a:tc>
                <a:tc>
                  <a:txBody>
                    <a:bodyPr/>
                    <a:lstStyle/>
                    <a:p>
                      <a:pPr algn="ctr"/>
                      <a:r>
                        <a:rPr lang="en-US" dirty="0" smtClean="0"/>
                        <a:t>?</a:t>
                      </a:r>
                      <a:endParaRPr lang="en-US" dirty="0"/>
                    </a:p>
                  </a:txBody>
                  <a:tcPr anchor="ctr"/>
                </a:tc>
              </a:tr>
            </a:tbl>
          </a:graphicData>
        </a:graphic>
      </p:graphicFrame>
      <p:grpSp>
        <p:nvGrpSpPr>
          <p:cNvPr id="12" name="Group 11"/>
          <p:cNvGrpSpPr/>
          <p:nvPr/>
        </p:nvGrpSpPr>
        <p:grpSpPr>
          <a:xfrm>
            <a:off x="280359" y="5877465"/>
            <a:ext cx="8686800" cy="533400"/>
            <a:chOff x="280359" y="5877465"/>
            <a:chExt cx="8686800" cy="533400"/>
          </a:xfrm>
        </p:grpSpPr>
        <p:sp>
          <p:nvSpPr>
            <p:cNvPr id="11" name="Rectangle 6"/>
            <p:cNvSpPr txBox="1">
              <a:spLocks noChangeArrowheads="1"/>
            </p:cNvSpPr>
            <p:nvPr/>
          </p:nvSpPr>
          <p:spPr bwMode="auto">
            <a:xfrm>
              <a:off x="280359" y="5877465"/>
              <a:ext cx="8686800" cy="53340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8" name="TextBox 7"/>
            <p:cNvSpPr txBox="1">
              <a:spLocks noChangeArrowheads="1"/>
            </p:cNvSpPr>
            <p:nvPr/>
          </p:nvSpPr>
          <p:spPr bwMode="auto">
            <a:xfrm>
              <a:off x="304800" y="5943600"/>
              <a:ext cx="8650894" cy="400110"/>
            </a:xfrm>
            <a:prstGeom prst="rect">
              <a:avLst/>
            </a:prstGeom>
            <a:noFill/>
            <a:ln w="9525">
              <a:noFill/>
              <a:miter lim="800000"/>
              <a:headEnd/>
              <a:tailEnd/>
            </a:ln>
          </p:spPr>
          <p:txBody>
            <a:bodyPr wrap="none">
              <a:spAutoFit/>
            </a:bodyPr>
            <a:lstStyle/>
            <a:p>
              <a:r>
                <a:rPr lang="en-US" sz="2000" b="1" dirty="0">
                  <a:solidFill>
                    <a:schemeClr val="bg1"/>
                  </a:solidFill>
                  <a:latin typeface="Times New Roman" pitchFamily="18" charset="0"/>
                  <a:cs typeface="Times New Roman" pitchFamily="18" charset="0"/>
                </a:rPr>
                <a:t>Preferences of users are determined by a small number of factors </a:t>
              </a:r>
              <a:r>
                <a:rPr lang="en-US" sz="2000" b="1" dirty="0">
                  <a:solidFill>
                    <a:schemeClr val="bg1"/>
                  </a:solidFill>
                  <a:latin typeface="Times New Roman" pitchFamily="18" charset="0"/>
                  <a:cs typeface="Times New Roman" pitchFamily="18" charset="0"/>
                  <a:sym typeface="Wingdings" pitchFamily="2" charset="2"/>
                </a:rPr>
                <a:t></a:t>
              </a:r>
              <a:r>
                <a:rPr lang="en-US" sz="2000" b="1" dirty="0">
                  <a:solidFill>
                    <a:schemeClr val="bg1"/>
                  </a:solidFill>
                  <a:latin typeface="Times New Roman" pitchFamily="18" charset="0"/>
                  <a:cs typeface="Times New Roman" pitchFamily="18" charset="0"/>
                </a:rPr>
                <a:t> low rank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dirty="0" smtClean="0">
                <a:latin typeface="Times New Roman" pitchFamily="18" charset="0"/>
                <a:cs typeface="Times New Roman" pitchFamily="18" charset="0"/>
              </a:rPr>
              <a:t>Matrix Rank</a:t>
            </a:r>
          </a:p>
        </p:txBody>
      </p:sp>
      <p:sp>
        <p:nvSpPr>
          <p:cNvPr id="105474" name="Content Placeholder 2"/>
          <p:cNvSpPr>
            <a:spLocks noGrp="1"/>
          </p:cNvSpPr>
          <p:nvPr>
            <p:ph idx="1"/>
          </p:nvPr>
        </p:nvSpPr>
        <p:spPr>
          <a:xfrm>
            <a:off x="381000" y="1309688"/>
            <a:ext cx="8382000" cy="976312"/>
          </a:xfrm>
        </p:spPr>
        <p:txBody>
          <a:bodyPr/>
          <a:lstStyle/>
          <a:p>
            <a:r>
              <a:rPr lang="en-US" smtClean="0">
                <a:latin typeface="Times New Roman" pitchFamily="18" charset="0"/>
                <a:cs typeface="Times New Roman" pitchFamily="18" charset="0"/>
              </a:rPr>
              <a:t>The number of independent rows or columns</a:t>
            </a:r>
          </a:p>
          <a:p>
            <a:r>
              <a:rPr lang="en-US" smtClean="0">
                <a:latin typeface="Times New Roman" pitchFamily="18" charset="0"/>
                <a:cs typeface="Times New Roman" pitchFamily="18" charset="0"/>
              </a:rPr>
              <a:t>The singular value decomposition (SVD):</a:t>
            </a:r>
          </a:p>
        </p:txBody>
      </p:sp>
      <p:sp>
        <p:nvSpPr>
          <p:cNvPr id="105475" name="Rectangle 3"/>
          <p:cNvSpPr>
            <a:spLocks noChangeArrowheads="1"/>
          </p:cNvSpPr>
          <p:nvPr/>
        </p:nvSpPr>
        <p:spPr bwMode="auto">
          <a:xfrm>
            <a:off x="1066800" y="3124200"/>
            <a:ext cx="1066800" cy="1676400"/>
          </a:xfrm>
          <a:prstGeom prst="rect">
            <a:avLst/>
          </a:prstGeom>
          <a:solidFill>
            <a:srgbClr val="999999"/>
          </a:solidFill>
          <a:ln w="9525" algn="ctr">
            <a:no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05476" name="Rectangle 4"/>
          <p:cNvSpPr>
            <a:spLocks noChangeArrowheads="1"/>
          </p:cNvSpPr>
          <p:nvPr/>
        </p:nvSpPr>
        <p:spPr bwMode="auto">
          <a:xfrm>
            <a:off x="3200400" y="3124200"/>
            <a:ext cx="1066800" cy="1676400"/>
          </a:xfrm>
          <a:prstGeom prst="rect">
            <a:avLst/>
          </a:prstGeom>
          <a:solidFill>
            <a:srgbClr val="999999"/>
          </a:solidFill>
          <a:ln w="9525" algn="ctr">
            <a:no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05477" name="Rectangle 5"/>
          <p:cNvSpPr>
            <a:spLocks noChangeArrowheads="1"/>
          </p:cNvSpPr>
          <p:nvPr/>
        </p:nvSpPr>
        <p:spPr bwMode="auto">
          <a:xfrm>
            <a:off x="5029200" y="3429000"/>
            <a:ext cx="1066800" cy="1069975"/>
          </a:xfrm>
          <a:prstGeom prst="rect">
            <a:avLst/>
          </a:prstGeom>
          <a:solidFill>
            <a:srgbClr val="999999"/>
          </a:solidFill>
          <a:ln w="9525" algn="ctr">
            <a:no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05478" name="Rectangle 6"/>
          <p:cNvSpPr>
            <a:spLocks noChangeArrowheads="1"/>
          </p:cNvSpPr>
          <p:nvPr/>
        </p:nvSpPr>
        <p:spPr bwMode="auto">
          <a:xfrm>
            <a:off x="6858000" y="3425825"/>
            <a:ext cx="1066800" cy="1069975"/>
          </a:xfrm>
          <a:prstGeom prst="rect">
            <a:avLst/>
          </a:prstGeom>
          <a:solidFill>
            <a:srgbClr val="999999"/>
          </a:solidFill>
          <a:ln w="9525" algn="ctr">
            <a:no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05479" name="TextBox 7"/>
          <p:cNvSpPr txBox="1">
            <a:spLocks noChangeArrowheads="1"/>
          </p:cNvSpPr>
          <p:nvPr/>
        </p:nvSpPr>
        <p:spPr bwMode="auto">
          <a:xfrm>
            <a:off x="2438400" y="3505200"/>
            <a:ext cx="532518" cy="830997"/>
          </a:xfrm>
          <a:prstGeom prst="rect">
            <a:avLst/>
          </a:prstGeom>
          <a:noFill/>
          <a:ln w="9525">
            <a:noFill/>
            <a:miter lim="800000"/>
            <a:headEnd/>
            <a:tailEnd/>
          </a:ln>
        </p:spPr>
        <p:txBody>
          <a:bodyPr wrap="none">
            <a:spAutoFit/>
          </a:bodyPr>
          <a:lstStyle/>
          <a:p>
            <a:r>
              <a:rPr lang="en-US" sz="4800">
                <a:latin typeface="Times New Roman" pitchFamily="18" charset="0"/>
                <a:cs typeface="Times New Roman" pitchFamily="18" charset="0"/>
              </a:rPr>
              <a:t>=</a:t>
            </a:r>
          </a:p>
        </p:txBody>
      </p:sp>
      <p:sp>
        <p:nvSpPr>
          <p:cNvPr id="105480" name="TextBox 8"/>
          <p:cNvSpPr txBox="1">
            <a:spLocks noChangeArrowheads="1"/>
          </p:cNvSpPr>
          <p:nvPr/>
        </p:nvSpPr>
        <p:spPr bwMode="auto">
          <a:xfrm>
            <a:off x="4386263" y="3505200"/>
            <a:ext cx="800219" cy="830997"/>
          </a:xfrm>
          <a:prstGeom prst="rect">
            <a:avLst/>
          </a:prstGeom>
          <a:noFill/>
          <a:ln w="9525">
            <a:noFill/>
            <a:miter lim="800000"/>
            <a:headEnd/>
            <a:tailEnd/>
          </a:ln>
        </p:spPr>
        <p:txBody>
          <a:bodyPr wrap="none">
            <a:spAutoFit/>
          </a:bodyPr>
          <a:lstStyle/>
          <a:p>
            <a:r>
              <a:rPr lang="en-US" sz="4800">
                <a:latin typeface="Times New Roman" pitchFamily="18" charset="0"/>
                <a:cs typeface="Times New Roman" pitchFamily="18" charset="0"/>
              </a:rPr>
              <a:t>×</a:t>
            </a:r>
          </a:p>
        </p:txBody>
      </p:sp>
      <p:sp>
        <p:nvSpPr>
          <p:cNvPr id="105481" name="TextBox 9"/>
          <p:cNvSpPr txBox="1">
            <a:spLocks noChangeArrowheads="1"/>
          </p:cNvSpPr>
          <p:nvPr/>
        </p:nvSpPr>
        <p:spPr bwMode="auto">
          <a:xfrm>
            <a:off x="6215063" y="3505200"/>
            <a:ext cx="800219" cy="830997"/>
          </a:xfrm>
          <a:prstGeom prst="rect">
            <a:avLst/>
          </a:prstGeom>
          <a:noFill/>
          <a:ln w="9525">
            <a:noFill/>
            <a:miter lim="800000"/>
            <a:headEnd/>
            <a:tailEnd/>
          </a:ln>
        </p:spPr>
        <p:txBody>
          <a:bodyPr wrap="none">
            <a:spAutoFit/>
          </a:bodyPr>
          <a:lstStyle/>
          <a:p>
            <a:r>
              <a:rPr lang="en-US" sz="4800">
                <a:latin typeface="Times New Roman" pitchFamily="18" charset="0"/>
                <a:cs typeface="Times New Roman" pitchFamily="18" charset="0"/>
              </a:rPr>
              <a:t>×</a:t>
            </a:r>
          </a:p>
        </p:txBody>
      </p:sp>
      <p:sp>
        <p:nvSpPr>
          <p:cNvPr id="22" name="Rectangle 21"/>
          <p:cNvSpPr/>
          <p:nvPr/>
        </p:nvSpPr>
        <p:spPr bwMode="auto">
          <a:xfrm>
            <a:off x="5029200" y="3429000"/>
            <a:ext cx="762000" cy="762000"/>
          </a:xfrm>
          <a:prstGeom prst="rect">
            <a:avLst/>
          </a:prstGeom>
          <a:solidFill>
            <a:schemeClr val="bg1">
              <a:lumMod val="85000"/>
            </a:schemeClr>
          </a:solidFill>
          <a:ln w="9525" cap="flat" cmpd="sng" algn="ctr">
            <a:noFill/>
            <a:prstDash val="solid"/>
            <a:round/>
            <a:headEnd type="none" w="med" len="med"/>
            <a:tailEnd type="none" w="med" len="med"/>
          </a:ln>
          <a:effectLst/>
        </p:spPr>
        <p:txBody>
          <a:bodyPr wrap="none" lIns="90000" tIns="46800" rIns="90000" bIns="46800" anchor="ctr"/>
          <a:lstStyle/>
          <a:p>
            <a:pPr algn="ctr" defTabSz="968375" eaLnBrk="0" hangingPunct="0">
              <a:defRPr/>
            </a:pPr>
            <a:endParaRPr lang="en-US" sz="2500" dirty="0">
              <a:latin typeface="Times New Roman" pitchFamily="18" charset="0"/>
              <a:ea typeface="ＭＳ Ｐゴシック" pitchFamily="50" charset="-128"/>
              <a:cs typeface="Times New Roman" pitchFamily="18" charset="0"/>
            </a:endParaRPr>
          </a:p>
        </p:txBody>
      </p:sp>
      <p:cxnSp>
        <p:nvCxnSpPr>
          <p:cNvPr id="105483" name="Straight Connector 23"/>
          <p:cNvCxnSpPr>
            <a:cxnSpLocks noChangeShapeType="1"/>
          </p:cNvCxnSpPr>
          <p:nvPr/>
        </p:nvCxnSpPr>
        <p:spPr bwMode="auto">
          <a:xfrm rot="16200000" flipH="1">
            <a:off x="5029200" y="3429000"/>
            <a:ext cx="762000" cy="762000"/>
          </a:xfrm>
          <a:prstGeom prst="line">
            <a:avLst/>
          </a:prstGeom>
          <a:noFill/>
          <a:ln w="19050" algn="ctr">
            <a:solidFill>
              <a:schemeClr val="tx1"/>
            </a:solidFill>
            <a:round/>
            <a:headEnd/>
            <a:tailEnd/>
          </a:ln>
        </p:spPr>
      </p:cxnSp>
      <p:cxnSp>
        <p:nvCxnSpPr>
          <p:cNvPr id="105484" name="Straight Connector 27"/>
          <p:cNvCxnSpPr>
            <a:cxnSpLocks noChangeShapeType="1"/>
          </p:cNvCxnSpPr>
          <p:nvPr/>
        </p:nvCxnSpPr>
        <p:spPr bwMode="auto">
          <a:xfrm rot="16200000" flipH="1">
            <a:off x="5791200" y="4191000"/>
            <a:ext cx="304800" cy="304800"/>
          </a:xfrm>
          <a:prstGeom prst="line">
            <a:avLst/>
          </a:prstGeom>
          <a:noFill/>
          <a:ln w="28575" algn="ctr">
            <a:solidFill>
              <a:schemeClr val="bg1"/>
            </a:solidFill>
            <a:round/>
            <a:headEnd/>
            <a:tailEnd/>
          </a:ln>
        </p:spPr>
      </p:cxnSp>
      <p:sp>
        <p:nvSpPr>
          <p:cNvPr id="105485" name="TextBox 29"/>
          <p:cNvSpPr txBox="1">
            <a:spLocks noChangeArrowheads="1"/>
          </p:cNvSpPr>
          <p:nvPr/>
        </p:nvSpPr>
        <p:spPr bwMode="auto">
          <a:xfrm rot="-5400000">
            <a:off x="5029977" y="2685168"/>
            <a:ext cx="627095" cy="1200329"/>
          </a:xfrm>
          <a:prstGeom prst="rect">
            <a:avLst/>
          </a:prstGeom>
          <a:noFill/>
          <a:ln w="9525">
            <a:noFill/>
            <a:miter lim="800000"/>
            <a:headEnd/>
            <a:tailEnd/>
          </a:ln>
        </p:spPr>
        <p:txBody>
          <a:bodyPr wrap="none">
            <a:spAutoFit/>
          </a:bodyPr>
          <a:lstStyle/>
          <a:p>
            <a:r>
              <a:rPr lang="en-US" sz="7200">
                <a:latin typeface="Times New Roman" pitchFamily="18" charset="0"/>
                <a:cs typeface="Times New Roman" pitchFamily="18" charset="0"/>
              </a:rPr>
              <a:t>}</a:t>
            </a:r>
          </a:p>
        </p:txBody>
      </p:sp>
      <p:sp>
        <p:nvSpPr>
          <p:cNvPr id="105486" name="TextBox 30"/>
          <p:cNvSpPr txBox="1">
            <a:spLocks noChangeArrowheads="1"/>
          </p:cNvSpPr>
          <p:nvPr/>
        </p:nvSpPr>
        <p:spPr bwMode="auto">
          <a:xfrm>
            <a:off x="5118100" y="2819400"/>
            <a:ext cx="596900"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rank</a:t>
            </a:r>
          </a:p>
        </p:txBody>
      </p:sp>
      <p:sp>
        <p:nvSpPr>
          <p:cNvPr id="16" name="Slide Number Placeholder 1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55</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Title 1"/>
          <p:cNvSpPr>
            <a:spLocks noGrp="1"/>
          </p:cNvSpPr>
          <p:nvPr>
            <p:ph type="title"/>
          </p:nvPr>
        </p:nvSpPr>
        <p:spPr/>
        <p:txBody>
          <a:bodyPr/>
          <a:lstStyle/>
          <a:p>
            <a:r>
              <a:rPr lang="en-US" dirty="0" smtClean="0">
                <a:latin typeface="Times New Roman" pitchFamily="18" charset="0"/>
                <a:cs typeface="Times New Roman" pitchFamily="18" charset="0"/>
              </a:rPr>
              <a:t>The Matrix Completion Problem</a:t>
            </a:r>
          </a:p>
        </p:txBody>
      </p:sp>
      <p:pic>
        <p:nvPicPr>
          <p:cNvPr id="542722" name="Picture 2"/>
          <p:cNvPicPr>
            <a:picLocks noChangeAspect="1" noChangeArrowheads="1"/>
          </p:cNvPicPr>
          <p:nvPr/>
        </p:nvPicPr>
        <p:blipFill>
          <a:blip r:embed="rId2" cstate="print"/>
          <a:srcRect/>
          <a:stretch>
            <a:fillRect/>
          </a:stretch>
        </p:blipFill>
        <p:spPr bwMode="auto">
          <a:xfrm>
            <a:off x="1676400" y="1174750"/>
            <a:ext cx="5867400" cy="54546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56</a:t>
            </a:fld>
            <a:endParaRPr lang="en-US">
              <a:latin typeface="Times New Roman" pitchFamily="18" charset="0"/>
              <a:cs typeface="Times New Roman" pitchFamily="18" charset="0"/>
            </a:endParaRPr>
          </a:p>
        </p:txBody>
      </p:sp>
      <p:grpSp>
        <p:nvGrpSpPr>
          <p:cNvPr id="11" name="Group 10"/>
          <p:cNvGrpSpPr/>
          <p:nvPr/>
        </p:nvGrpSpPr>
        <p:grpSpPr>
          <a:xfrm>
            <a:off x="2057400" y="1295400"/>
            <a:ext cx="5114925" cy="5343525"/>
            <a:chOff x="2057400" y="1295400"/>
            <a:chExt cx="5114925" cy="5343525"/>
          </a:xfrm>
        </p:grpSpPr>
        <p:grpSp>
          <p:nvGrpSpPr>
            <p:cNvPr id="10" name="Group 9"/>
            <p:cNvGrpSpPr/>
            <p:nvPr/>
          </p:nvGrpSpPr>
          <p:grpSpPr>
            <a:xfrm>
              <a:off x="4800600" y="1295400"/>
              <a:ext cx="2371725" cy="5343525"/>
              <a:chOff x="4800600" y="1295400"/>
              <a:chExt cx="2371725" cy="5343525"/>
            </a:xfrm>
          </p:grpSpPr>
          <p:pic>
            <p:nvPicPr>
              <p:cNvPr id="1149953" name="Picture 1"/>
              <p:cNvPicPr>
                <a:picLocks noChangeAspect="1" noChangeArrowheads="1"/>
              </p:cNvPicPr>
              <p:nvPr/>
            </p:nvPicPr>
            <p:blipFill>
              <a:blip r:embed="rId3" cstate="print"/>
              <a:srcRect/>
              <a:stretch>
                <a:fillRect/>
              </a:stretch>
            </p:blipFill>
            <p:spPr bwMode="auto">
              <a:xfrm>
                <a:off x="6096000" y="6248400"/>
                <a:ext cx="314325" cy="390525"/>
              </a:xfrm>
              <a:prstGeom prst="rect">
                <a:avLst/>
              </a:prstGeom>
              <a:noFill/>
              <a:ln w="9525">
                <a:noFill/>
                <a:miter lim="800000"/>
                <a:headEnd/>
                <a:tailEnd/>
              </a:ln>
              <a:effectLst/>
            </p:spPr>
          </p:pic>
          <p:pic>
            <p:nvPicPr>
              <p:cNvPr id="1149954" name="Picture 2"/>
              <p:cNvPicPr>
                <a:picLocks noChangeAspect="1" noChangeArrowheads="1"/>
              </p:cNvPicPr>
              <p:nvPr/>
            </p:nvPicPr>
            <p:blipFill>
              <a:blip r:embed="rId3" cstate="print"/>
              <a:srcRect/>
              <a:stretch>
                <a:fillRect/>
              </a:stretch>
            </p:blipFill>
            <p:spPr bwMode="auto">
              <a:xfrm>
                <a:off x="6858000" y="1295400"/>
                <a:ext cx="314325" cy="390525"/>
              </a:xfrm>
              <a:prstGeom prst="rect">
                <a:avLst/>
              </a:prstGeom>
              <a:noFill/>
              <a:ln w="9525">
                <a:noFill/>
                <a:miter lim="800000"/>
                <a:headEnd/>
                <a:tailEnd/>
              </a:ln>
              <a:effectLst/>
            </p:spPr>
          </p:pic>
          <p:pic>
            <p:nvPicPr>
              <p:cNvPr id="1149957" name="Picture 5"/>
              <p:cNvPicPr>
                <a:picLocks noChangeAspect="1" noChangeArrowheads="1"/>
              </p:cNvPicPr>
              <p:nvPr/>
            </p:nvPicPr>
            <p:blipFill>
              <a:blip r:embed="rId4" cstate="print"/>
              <a:srcRect/>
              <a:stretch>
                <a:fillRect/>
              </a:stretch>
            </p:blipFill>
            <p:spPr bwMode="auto">
              <a:xfrm>
                <a:off x="4800600" y="1295400"/>
                <a:ext cx="457200" cy="457200"/>
              </a:xfrm>
              <a:prstGeom prst="rect">
                <a:avLst/>
              </a:prstGeom>
              <a:noFill/>
              <a:ln w="9525">
                <a:noFill/>
                <a:miter lim="800000"/>
                <a:headEnd/>
                <a:tailEnd/>
              </a:ln>
              <a:effectLst/>
            </p:spPr>
          </p:pic>
        </p:grpSp>
        <p:pic>
          <p:nvPicPr>
            <p:cNvPr id="1148929" name="Picture 1"/>
            <p:cNvPicPr>
              <a:picLocks noChangeAspect="1" noChangeArrowheads="1"/>
            </p:cNvPicPr>
            <p:nvPr/>
          </p:nvPicPr>
          <p:blipFill>
            <a:blip r:embed="rId5" cstate="print"/>
            <a:srcRect/>
            <a:stretch>
              <a:fillRect/>
            </a:stretch>
          </p:blipFill>
          <p:spPr bwMode="auto">
            <a:xfrm>
              <a:off x="2057400" y="1600200"/>
              <a:ext cx="304800" cy="40005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Title 1"/>
          <p:cNvSpPr>
            <a:spLocks noGrp="1"/>
          </p:cNvSpPr>
          <p:nvPr>
            <p:ph type="title"/>
          </p:nvPr>
        </p:nvSpPr>
        <p:spPr/>
        <p:txBody>
          <a:bodyPr/>
          <a:lstStyle/>
          <a:p>
            <a:r>
              <a:rPr lang="en-US" dirty="0" smtClean="0">
                <a:latin typeface="Times New Roman" pitchFamily="18" charset="0"/>
                <a:cs typeface="Times New Roman" pitchFamily="18" charset="0"/>
              </a:rPr>
              <a:t>Other Low-Rank Problems</a:t>
            </a:r>
          </a:p>
        </p:txBody>
      </p:sp>
      <p:sp>
        <p:nvSpPr>
          <p:cNvPr id="510978" name="Content Placeholder 2"/>
          <p:cNvSpPr>
            <a:spLocks noGrp="1"/>
          </p:cNvSpPr>
          <p:nvPr>
            <p:ph idx="1"/>
          </p:nvPr>
        </p:nvSpPr>
        <p:spPr>
          <a:xfrm>
            <a:off x="381000" y="1524000"/>
            <a:ext cx="8382000" cy="4495800"/>
          </a:xfrm>
        </p:spPr>
        <p:txBody>
          <a:bodyPr/>
          <a:lstStyle/>
          <a:p>
            <a:r>
              <a:rPr lang="en-US" dirty="0" smtClean="0">
                <a:latin typeface="Times New Roman" pitchFamily="18" charset="0"/>
                <a:cs typeface="Times New Roman" pitchFamily="18" charset="0"/>
              </a:rPr>
              <a:t>Multi-Task/Class Learning</a:t>
            </a:r>
          </a:p>
          <a:p>
            <a:r>
              <a:rPr lang="en-US" dirty="0" smtClean="0">
                <a:latin typeface="Times New Roman" pitchFamily="18" charset="0"/>
                <a:cs typeface="Times New Roman" pitchFamily="18" charset="0"/>
              </a:rPr>
              <a:t>Image compression</a:t>
            </a:r>
          </a:p>
          <a:p>
            <a:r>
              <a:rPr lang="en-US" dirty="0" smtClean="0">
                <a:latin typeface="Times New Roman" pitchFamily="18" charset="0"/>
                <a:cs typeface="Times New Roman" pitchFamily="18" charset="0"/>
              </a:rPr>
              <a:t>System identification in control theory</a:t>
            </a:r>
          </a:p>
          <a:p>
            <a:r>
              <a:rPr lang="en-US" dirty="0" smtClean="0">
                <a:latin typeface="Times New Roman" pitchFamily="18" charset="0"/>
                <a:cs typeface="Times New Roman" pitchFamily="18" charset="0"/>
              </a:rPr>
              <a:t>Structure-from-motion problem in computer vision</a:t>
            </a:r>
          </a:p>
          <a:p>
            <a:r>
              <a:rPr lang="en-US" dirty="0" smtClean="0">
                <a:latin typeface="Times New Roman" pitchFamily="18" charset="0"/>
                <a:cs typeface="Times New Roman" pitchFamily="18" charset="0"/>
              </a:rPr>
              <a:t>Low rank metric learning in machine learning</a:t>
            </a:r>
          </a:p>
          <a:p>
            <a:r>
              <a:rPr lang="en-US" dirty="0" smtClean="0">
                <a:latin typeface="Times New Roman" pitchFamily="18" charset="0"/>
                <a:cs typeface="Times New Roman" pitchFamily="18" charset="0"/>
              </a:rPr>
              <a:t>Other settings:</a:t>
            </a:r>
          </a:p>
          <a:p>
            <a:pPr lvl="1"/>
            <a:r>
              <a:rPr lang="en-US" dirty="0" smtClean="0">
                <a:latin typeface="Times New Roman" pitchFamily="18" charset="0"/>
                <a:cs typeface="Times New Roman" pitchFamily="18" charset="0"/>
              </a:rPr>
              <a:t>low-degree statistical model for a random process</a:t>
            </a:r>
          </a:p>
          <a:p>
            <a:pPr lvl="1"/>
            <a:r>
              <a:rPr lang="en-US" dirty="0" smtClean="0">
                <a:latin typeface="Times New Roman" pitchFamily="18" charset="0"/>
                <a:cs typeface="Times New Roman" pitchFamily="18" charset="0"/>
              </a:rPr>
              <a:t>a low-order realization of a linear system</a:t>
            </a:r>
          </a:p>
          <a:p>
            <a:pPr lvl="1"/>
            <a:r>
              <a:rPr lang="en-US" dirty="0" smtClean="0">
                <a:latin typeface="Times New Roman" pitchFamily="18" charset="0"/>
                <a:cs typeface="Times New Roman" pitchFamily="18" charset="0"/>
              </a:rPr>
              <a:t>a low-order controller for a plant</a:t>
            </a:r>
          </a:p>
          <a:p>
            <a:pPr lvl="1"/>
            <a:r>
              <a:rPr lang="en-US" dirty="0" smtClean="0">
                <a:latin typeface="Times New Roman" pitchFamily="18" charset="0"/>
                <a:cs typeface="Times New Roman" pitchFamily="18" charset="0"/>
              </a:rPr>
              <a:t>a low-dimensional embedding of data in Euclidean space</a:t>
            </a:r>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57</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Title 1"/>
          <p:cNvSpPr>
            <a:spLocks noGrp="1"/>
          </p:cNvSpPr>
          <p:nvPr>
            <p:ph type="title"/>
          </p:nvPr>
        </p:nvSpPr>
        <p:spPr>
          <a:xfrm>
            <a:off x="381000" y="762000"/>
            <a:ext cx="8763000" cy="1066800"/>
          </a:xfrm>
        </p:spPr>
        <p:txBody>
          <a:bodyPr/>
          <a:lstStyle/>
          <a:p>
            <a:r>
              <a:rPr lang="en-US" dirty="0" smtClean="0">
                <a:latin typeface="Times New Roman" pitchFamily="18" charset="0"/>
                <a:cs typeface="Times New Roman" pitchFamily="18" charset="0"/>
              </a:rPr>
              <a:t>Two Formulations for Rank Minimization</a:t>
            </a:r>
          </a:p>
        </p:txBody>
      </p:sp>
      <p:sp>
        <p:nvSpPr>
          <p:cNvPr id="513026" name="Content Placeholder 2"/>
          <p:cNvSpPr>
            <a:spLocks noGrp="1"/>
          </p:cNvSpPr>
          <p:nvPr>
            <p:ph idx="1"/>
          </p:nvPr>
        </p:nvSpPr>
        <p:spPr>
          <a:xfrm>
            <a:off x="960414" y="2743200"/>
            <a:ext cx="4114800" cy="533400"/>
          </a:xfrm>
        </p:spPr>
        <p:txBody>
          <a:bodyPr/>
          <a:lstStyle/>
          <a:p>
            <a:pPr>
              <a:buFontTx/>
              <a:buNone/>
            </a:pPr>
            <a:r>
              <a:rPr lang="en-US" dirty="0" smtClean="0">
                <a:latin typeface="Times New Roman" pitchFamily="18" charset="0"/>
                <a:cs typeface="Times New Roman" pitchFamily="18" charset="0"/>
              </a:rPr>
              <a:t>min   loss(</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*rank(</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p>
        </p:txBody>
      </p:sp>
      <p:sp>
        <p:nvSpPr>
          <p:cNvPr id="5" name="Content Placeholder 2"/>
          <p:cNvSpPr txBox="1">
            <a:spLocks/>
          </p:cNvSpPr>
          <p:nvPr/>
        </p:nvSpPr>
        <p:spPr bwMode="auto">
          <a:xfrm>
            <a:off x="5532414" y="2590800"/>
            <a:ext cx="2819400" cy="838200"/>
          </a:xfrm>
          <a:prstGeom prst="rect">
            <a:avLst/>
          </a:prstGeom>
          <a:noFill/>
          <a:ln w="9525">
            <a:noFill/>
            <a:miter lim="800000"/>
            <a:headEnd/>
            <a:tailEnd/>
          </a:ln>
          <a:effectLst/>
        </p:spPr>
        <p:txBody>
          <a:bodyPr lIns="0" tIns="0" rIns="0" bIns="0"/>
          <a:lstStyle/>
          <a:p>
            <a:pPr marL="287338" indent="-287338">
              <a:spcAft>
                <a:spcPct val="25000"/>
              </a:spcAft>
              <a:defRPr/>
            </a:pPr>
            <a:r>
              <a:rPr lang="en-US" sz="2400" kern="0" dirty="0">
                <a:latin typeface="Times New Roman" pitchFamily="18" charset="0"/>
                <a:cs typeface="Times New Roman" pitchFamily="18" charset="0"/>
              </a:rPr>
              <a:t>m</a:t>
            </a:r>
            <a:r>
              <a:rPr lang="en-US" sz="2400" kern="0" dirty="0">
                <a:latin typeface="Times New Roman" pitchFamily="18" charset="0"/>
                <a:ea typeface="+mn-ea"/>
                <a:cs typeface="Times New Roman" pitchFamily="18" charset="0"/>
              </a:rPr>
              <a:t>in              </a:t>
            </a:r>
            <a:r>
              <a:rPr lang="en-US" sz="2400" kern="0" dirty="0" smtClean="0">
                <a:latin typeface="Times New Roman" pitchFamily="18" charset="0"/>
                <a:ea typeface="+mn-ea"/>
                <a:cs typeface="Times New Roman" pitchFamily="18" charset="0"/>
              </a:rPr>
              <a:t>rank(</a:t>
            </a:r>
            <a:r>
              <a:rPr lang="en-US" sz="2400" i="1" kern="0" dirty="0" smtClean="0">
                <a:latin typeface="Times New Roman" pitchFamily="18" charset="0"/>
                <a:ea typeface="+mn-ea"/>
                <a:cs typeface="Times New Roman" pitchFamily="18" charset="0"/>
              </a:rPr>
              <a:t>X</a:t>
            </a:r>
            <a:r>
              <a:rPr lang="en-US" sz="2400" kern="0" dirty="0" smtClean="0">
                <a:latin typeface="Times New Roman" pitchFamily="18" charset="0"/>
                <a:ea typeface="+mn-ea"/>
                <a:cs typeface="Times New Roman" pitchFamily="18" charset="0"/>
              </a:rPr>
              <a:t>)</a:t>
            </a:r>
            <a:endParaRPr lang="en-US" sz="2400" kern="0" dirty="0">
              <a:latin typeface="Times New Roman" pitchFamily="18" charset="0"/>
              <a:ea typeface="+mn-ea"/>
              <a:cs typeface="Times New Roman" pitchFamily="18" charset="0"/>
            </a:endParaRPr>
          </a:p>
          <a:p>
            <a:pPr marL="287338" indent="-287338">
              <a:spcAft>
                <a:spcPct val="25000"/>
              </a:spcAft>
              <a:defRPr/>
            </a:pPr>
            <a:r>
              <a:rPr lang="en-US" sz="2400" kern="0" dirty="0">
                <a:latin typeface="Times New Roman" pitchFamily="18" charset="0"/>
                <a:cs typeface="Times New Roman" pitchFamily="18" charset="0"/>
              </a:rPr>
              <a:t>subject to    </a:t>
            </a:r>
            <a:r>
              <a:rPr lang="en-US" sz="2400" kern="0" dirty="0" smtClean="0">
                <a:latin typeface="Times New Roman" pitchFamily="18" charset="0"/>
                <a:cs typeface="Times New Roman" pitchFamily="18" charset="0"/>
              </a:rPr>
              <a:t>loss(</a:t>
            </a:r>
            <a:r>
              <a:rPr lang="en-US" sz="2400" i="1" kern="0" dirty="0" smtClean="0">
                <a:latin typeface="Times New Roman" pitchFamily="18" charset="0"/>
                <a:cs typeface="Times New Roman" pitchFamily="18" charset="0"/>
              </a:rPr>
              <a:t>X</a:t>
            </a:r>
            <a:r>
              <a:rPr lang="en-US" sz="2400" kern="0" dirty="0" smtClean="0">
                <a:latin typeface="Times New Roman" pitchFamily="18" charset="0"/>
                <a:cs typeface="Times New Roman" pitchFamily="18" charset="0"/>
              </a:rPr>
              <a:t>)≤</a:t>
            </a:r>
            <a:r>
              <a:rPr lang="en-US" sz="2400" kern="0" dirty="0" smtClean="0">
                <a:latin typeface="Eras Bold ITC"/>
                <a:cs typeface="Times New Roman" pitchFamily="18" charset="0"/>
              </a:rPr>
              <a:t> </a:t>
            </a:r>
            <a:r>
              <a:rPr lang="el-GR" sz="2400" i="1" kern="0" dirty="0" smtClean="0">
                <a:latin typeface="Times New Roman"/>
                <a:cs typeface="Times New Roman"/>
              </a:rPr>
              <a:t>ε</a:t>
            </a:r>
            <a:endParaRPr lang="en-US" sz="2400" i="1" kern="0" dirty="0">
              <a:latin typeface="Times New Roman" pitchFamily="18" charset="0"/>
              <a:ea typeface="+mn-ea"/>
              <a:cs typeface="Times New Roman" pitchFamily="18" charset="0"/>
            </a:endParaRPr>
          </a:p>
        </p:txBody>
      </p:sp>
      <p:sp>
        <p:nvSpPr>
          <p:cNvPr id="9" name="TextBox 8"/>
          <p:cNvSpPr txBox="1">
            <a:spLocks noChangeArrowheads="1"/>
          </p:cNvSpPr>
          <p:nvPr/>
        </p:nvSpPr>
        <p:spPr bwMode="auto">
          <a:xfrm>
            <a:off x="2209800" y="4278313"/>
            <a:ext cx="4578497" cy="523220"/>
          </a:xfrm>
          <a:prstGeom prst="rect">
            <a:avLst/>
          </a:prstGeom>
          <a:noFill/>
          <a:ln w="9525">
            <a:noFill/>
            <a:miter lim="800000"/>
            <a:headEnd/>
            <a:tailEnd/>
          </a:ln>
        </p:spPr>
        <p:txBody>
          <a:bodyPr wrap="none">
            <a:spAutoFit/>
          </a:bodyPr>
          <a:lstStyle/>
          <a:p>
            <a:r>
              <a:rPr lang="en-US" sz="2800">
                <a:solidFill>
                  <a:srgbClr val="FF0000"/>
                </a:solidFill>
                <a:latin typeface="Times New Roman" pitchFamily="18" charset="0"/>
                <a:cs typeface="Times New Roman" pitchFamily="18" charset="0"/>
              </a:rPr>
              <a:t>Rank minimization is NP-hard</a:t>
            </a:r>
          </a:p>
        </p:txBody>
      </p:sp>
      <p:sp>
        <p:nvSpPr>
          <p:cNvPr id="513029" name="Rectangle 5"/>
          <p:cNvSpPr>
            <a:spLocks noChangeArrowheads="1"/>
          </p:cNvSpPr>
          <p:nvPr/>
        </p:nvSpPr>
        <p:spPr bwMode="auto">
          <a:xfrm>
            <a:off x="884214" y="2362200"/>
            <a:ext cx="4191000" cy="1295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513030" name="Rectangle 6"/>
          <p:cNvSpPr>
            <a:spLocks noChangeArrowheads="1"/>
          </p:cNvSpPr>
          <p:nvPr/>
        </p:nvSpPr>
        <p:spPr bwMode="auto">
          <a:xfrm>
            <a:off x="5303814" y="2362200"/>
            <a:ext cx="3048000" cy="1295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Title 1"/>
          <p:cNvSpPr>
            <a:spLocks noGrp="1"/>
          </p:cNvSpPr>
          <p:nvPr>
            <p:ph type="title"/>
          </p:nvPr>
        </p:nvSpPr>
        <p:spPr/>
        <p:txBody>
          <a:bodyPr/>
          <a:lstStyle/>
          <a:p>
            <a:r>
              <a:rPr lang="en-US" dirty="0" smtClean="0">
                <a:latin typeface="Times New Roman" pitchFamily="18" charset="0"/>
                <a:cs typeface="Times New Roman" pitchFamily="18" charset="0"/>
              </a:rPr>
              <a:t>Trace Norm (Nuclear Norm)</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59</a:t>
            </a:fld>
            <a:endParaRPr lang="en-US">
              <a:latin typeface="Times New Roman" pitchFamily="18" charset="0"/>
              <a:cs typeface="Times New Roman" pitchFamily="18" charset="0"/>
            </a:endParaRPr>
          </a:p>
        </p:txBody>
      </p:sp>
      <p:grpSp>
        <p:nvGrpSpPr>
          <p:cNvPr id="25" name="Group 24"/>
          <p:cNvGrpSpPr/>
          <p:nvPr/>
        </p:nvGrpSpPr>
        <p:grpSpPr>
          <a:xfrm>
            <a:off x="1143000" y="1295400"/>
            <a:ext cx="6400800" cy="2995612"/>
            <a:chOff x="1143000" y="1295400"/>
            <a:chExt cx="6400800" cy="2995612"/>
          </a:xfrm>
        </p:grpSpPr>
        <p:pic>
          <p:nvPicPr>
            <p:cNvPr id="515075" name="Picture 2"/>
            <p:cNvPicPr>
              <a:picLocks noChangeAspect="1" noChangeArrowheads="1"/>
            </p:cNvPicPr>
            <p:nvPr/>
          </p:nvPicPr>
          <p:blipFill>
            <a:blip r:embed="rId2" cstate="print"/>
            <a:srcRect/>
            <a:stretch>
              <a:fillRect/>
            </a:stretch>
          </p:blipFill>
          <p:spPr bwMode="auto">
            <a:xfrm>
              <a:off x="1143000" y="1295400"/>
              <a:ext cx="6400800" cy="2995612"/>
            </a:xfrm>
            <a:prstGeom prst="rect">
              <a:avLst/>
            </a:prstGeom>
            <a:noFill/>
            <a:ln w="9525">
              <a:noFill/>
              <a:miter lim="800000"/>
              <a:headEnd/>
              <a:tailEnd/>
            </a:ln>
          </p:spPr>
        </p:pic>
        <p:pic>
          <p:nvPicPr>
            <p:cNvPr id="1162241" name="Picture 1"/>
            <p:cNvPicPr>
              <a:picLocks noChangeAspect="1" noChangeArrowheads="1"/>
            </p:cNvPicPr>
            <p:nvPr/>
          </p:nvPicPr>
          <p:blipFill>
            <a:blip r:embed="rId3" cstate="print"/>
            <a:srcRect/>
            <a:stretch>
              <a:fillRect/>
            </a:stretch>
          </p:blipFill>
          <p:spPr bwMode="auto">
            <a:xfrm>
              <a:off x="3048000" y="2362200"/>
              <a:ext cx="457200" cy="504825"/>
            </a:xfrm>
            <a:prstGeom prst="rect">
              <a:avLst/>
            </a:prstGeom>
            <a:noFill/>
            <a:ln w="9525">
              <a:noFill/>
              <a:miter lim="800000"/>
              <a:headEnd/>
              <a:tailEnd/>
            </a:ln>
            <a:effectLst/>
          </p:spPr>
        </p:pic>
        <p:pic>
          <p:nvPicPr>
            <p:cNvPr id="24" name="Picture 1"/>
            <p:cNvPicPr>
              <a:picLocks noChangeAspect="1" noChangeArrowheads="1"/>
            </p:cNvPicPr>
            <p:nvPr/>
          </p:nvPicPr>
          <p:blipFill>
            <a:blip r:embed="rId3" cstate="print"/>
            <a:srcRect/>
            <a:stretch>
              <a:fillRect/>
            </a:stretch>
          </p:blipFill>
          <p:spPr bwMode="auto">
            <a:xfrm>
              <a:off x="2819400" y="3657600"/>
              <a:ext cx="345057" cy="381000"/>
            </a:xfrm>
            <a:prstGeom prst="rect">
              <a:avLst/>
            </a:prstGeom>
            <a:noFill/>
            <a:ln w="9525">
              <a:noFill/>
              <a:miter lim="800000"/>
              <a:headEnd/>
              <a:tailEnd/>
            </a:ln>
            <a:effectLst/>
          </p:spPr>
        </p:pic>
      </p:grpSp>
      <p:sp>
        <p:nvSpPr>
          <p:cNvPr id="10" name="Rectangle 6"/>
          <p:cNvSpPr txBox="1">
            <a:spLocks noChangeArrowheads="1"/>
          </p:cNvSpPr>
          <p:nvPr/>
        </p:nvSpPr>
        <p:spPr bwMode="auto">
          <a:xfrm>
            <a:off x="332118" y="4498677"/>
            <a:ext cx="8534400" cy="1676400"/>
          </a:xfrm>
          <a:prstGeom prst="rect">
            <a:avLst/>
          </a:prstGeom>
          <a:solidFill>
            <a:srgbClr val="005B00"/>
          </a:solidFill>
          <a:ln w="25400" cap="flat" cmpd="sng" algn="ctr">
            <a:solidFill>
              <a:srgbClr val="008000"/>
            </a:solid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400" dirty="0" smtClean="0">
              <a:latin typeface="Times New Roman" pitchFamily="18" charset="0"/>
              <a:cs typeface="Times New Roman" pitchFamily="18" charset="0"/>
            </a:endParaRPr>
          </a:p>
        </p:txBody>
      </p:sp>
      <p:sp>
        <p:nvSpPr>
          <p:cNvPr id="515074" name="Content Placeholder 2"/>
          <p:cNvSpPr>
            <a:spLocks noGrp="1"/>
          </p:cNvSpPr>
          <p:nvPr>
            <p:ph idx="1"/>
          </p:nvPr>
        </p:nvSpPr>
        <p:spPr>
          <a:xfrm>
            <a:off x="457200" y="4668330"/>
            <a:ext cx="8305800" cy="1447800"/>
          </a:xfrm>
        </p:spPr>
        <p:txBody>
          <a:bodyPr/>
          <a:lstStyle/>
          <a:p>
            <a:r>
              <a:rPr lang="en-US" sz="2400" b="1" dirty="0" smtClean="0">
                <a:solidFill>
                  <a:schemeClr val="bg1"/>
                </a:solidFill>
                <a:latin typeface="Times New Roman" pitchFamily="18" charset="0"/>
                <a:cs typeface="Times New Roman" pitchFamily="18" charset="0"/>
              </a:rPr>
              <a:t>trace norm ⇔ 1-norm of the vector of singular values</a:t>
            </a:r>
          </a:p>
          <a:p>
            <a:r>
              <a:rPr lang="en-US" sz="2400" b="1" dirty="0" smtClean="0">
                <a:solidFill>
                  <a:schemeClr val="bg1"/>
                </a:solidFill>
                <a:latin typeface="Times New Roman" pitchFamily="18" charset="0"/>
                <a:cs typeface="Times New Roman" pitchFamily="18" charset="0"/>
              </a:rPr>
              <a:t>trace norm is the convex envelope of the rank function over the unit ball of spectral norm ⇒ a convex relaxation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dirty="0" smtClean="0">
                <a:latin typeface="Times New Roman" pitchFamily="18" charset="0"/>
                <a:cs typeface="Times New Roman" pitchFamily="18" charset="0"/>
              </a:rPr>
              <a:t>Motivation: Signal Acquisition (2)</a:t>
            </a:r>
          </a:p>
        </p:txBody>
      </p:sp>
      <p:sp>
        <p:nvSpPr>
          <p:cNvPr id="5123" name="Content Placeholder 2"/>
          <p:cNvSpPr>
            <a:spLocks noGrp="1"/>
          </p:cNvSpPr>
          <p:nvPr>
            <p:ph idx="1"/>
          </p:nvPr>
        </p:nvSpPr>
        <p:spPr>
          <a:xfrm>
            <a:off x="304800" y="1219200"/>
            <a:ext cx="8610600" cy="1447800"/>
          </a:xfrm>
        </p:spPr>
        <p:txBody>
          <a:bodyPr/>
          <a:lstStyle/>
          <a:p>
            <a:pPr>
              <a:buFont typeface="Arial" pitchFamily="34" charset="0"/>
              <a:buChar char="•"/>
              <a:defRPr/>
            </a:pPr>
            <a:r>
              <a:rPr lang="en-US" dirty="0" smtClean="0">
                <a:latin typeface="Times New Roman" pitchFamily="18" charset="0"/>
                <a:cs typeface="Times New Roman" pitchFamily="18" charset="0"/>
              </a:rPr>
              <a:t>Conventional wisdom: reconstruction is impossible</a:t>
            </a:r>
          </a:p>
          <a:p>
            <a:pPr lvl="1">
              <a:defRPr/>
            </a:pPr>
            <a:r>
              <a:rPr lang="en-US" dirty="0" smtClean="0">
                <a:latin typeface="Times New Roman" pitchFamily="18" charset="0"/>
                <a:ea typeface="+mn-ea"/>
                <a:cs typeface="Times New Roman" pitchFamily="18" charset="0"/>
              </a:rPr>
              <a:t>Number of measurements must match the number of unknowns</a:t>
            </a:r>
            <a:r>
              <a:rPr lang="en-US" sz="2000" dirty="0" smtClean="0">
                <a:latin typeface="Times New Roman" pitchFamily="18" charset="0"/>
                <a:cs typeface="Times New Roman" pitchFamily="18" charset="0"/>
              </a:rPr>
              <a:t>  </a:t>
            </a:r>
          </a:p>
        </p:txBody>
      </p:sp>
      <p:sp>
        <p:nvSpPr>
          <p:cNvPr id="6" name="Rectangle 5"/>
          <p:cNvSpPr/>
          <p:nvPr/>
        </p:nvSpPr>
        <p:spPr>
          <a:xfrm>
            <a:off x="2338388" y="3530600"/>
            <a:ext cx="76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7" name="Rectangle 6"/>
          <p:cNvSpPr/>
          <p:nvPr/>
        </p:nvSpPr>
        <p:spPr>
          <a:xfrm>
            <a:off x="6757988" y="3530600"/>
            <a:ext cx="762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8" name="Rectangle 7"/>
          <p:cNvSpPr/>
          <p:nvPr/>
        </p:nvSpPr>
        <p:spPr>
          <a:xfrm flipH="1">
            <a:off x="3557588" y="3530600"/>
            <a:ext cx="2667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10" name="Straight Connector 9"/>
          <p:cNvCxnSpPr/>
          <p:nvPr/>
        </p:nvCxnSpPr>
        <p:spPr>
          <a:xfrm>
            <a:off x="2676525" y="3940175"/>
            <a:ext cx="533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674938" y="4140200"/>
            <a:ext cx="533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34" name="TextBox 12"/>
          <p:cNvSpPr txBox="1">
            <a:spLocks noChangeArrowheads="1"/>
          </p:cNvSpPr>
          <p:nvPr/>
        </p:nvSpPr>
        <p:spPr bwMode="auto">
          <a:xfrm>
            <a:off x="2209800" y="2895600"/>
            <a:ext cx="5486400" cy="523220"/>
          </a:xfrm>
          <a:prstGeom prst="rect">
            <a:avLst/>
          </a:prstGeom>
          <a:noFill/>
          <a:ln w="9525">
            <a:noFill/>
            <a:miter lim="800000"/>
            <a:headEnd/>
            <a:tailEnd/>
          </a:ln>
        </p:spPr>
        <p:txBody>
          <a:bodyPr wrap="square">
            <a:spAutoFit/>
          </a:bodyPr>
          <a:lstStyle/>
          <a:p>
            <a:r>
              <a:rPr lang="en-US" sz="2800" i="1" dirty="0">
                <a:latin typeface="Times New Roman" pitchFamily="18" charset="0"/>
                <a:cs typeface="Times New Roman" pitchFamily="18" charset="0"/>
              </a:rPr>
              <a:t>y</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x</a:t>
            </a:r>
            <a:endParaRPr lang="en-US" sz="2800" dirty="0">
              <a:latin typeface="Times New Roman" pitchFamily="18" charset="0"/>
              <a:cs typeface="Times New Roman" pitchFamily="18" charset="0"/>
            </a:endParaRPr>
          </a:p>
        </p:txBody>
      </p:sp>
      <p:sp>
        <p:nvSpPr>
          <p:cNvPr id="1035" name="Rectangle 14"/>
          <p:cNvSpPr>
            <a:spLocks noChangeArrowheads="1"/>
          </p:cNvSpPr>
          <p:nvPr/>
        </p:nvSpPr>
        <p:spPr bwMode="auto">
          <a:xfrm>
            <a:off x="1219200" y="4648200"/>
            <a:ext cx="2089033" cy="369332"/>
          </a:xfrm>
          <a:prstGeom prst="rect">
            <a:avLst/>
          </a:prstGeom>
          <a:noFill/>
          <a:ln w="9525">
            <a:noFill/>
            <a:miter lim="800000"/>
            <a:headEnd/>
            <a:tailEnd/>
          </a:ln>
        </p:spPr>
        <p:txBody>
          <a:bodyPr wrap="none">
            <a:spAutoFit/>
          </a:bodyPr>
          <a:lstStyle/>
          <a:p>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measurements</a:t>
            </a:r>
          </a:p>
        </p:txBody>
      </p:sp>
      <p:sp>
        <p:nvSpPr>
          <p:cNvPr id="1036" name="Rectangle 15"/>
          <p:cNvSpPr>
            <a:spLocks noChangeArrowheads="1"/>
          </p:cNvSpPr>
          <p:nvPr/>
        </p:nvSpPr>
        <p:spPr bwMode="auto">
          <a:xfrm>
            <a:off x="6440728" y="5562600"/>
            <a:ext cx="1255472" cy="369332"/>
          </a:xfrm>
          <a:prstGeom prst="rect">
            <a:avLst/>
          </a:prstGeom>
          <a:noFill/>
          <a:ln w="9525">
            <a:noFill/>
            <a:miter lim="800000"/>
            <a:headEnd/>
            <a:tailEnd/>
          </a:ln>
        </p:spPr>
        <p:txBody>
          <a:bodyPr wrap="none">
            <a:spAutoFit/>
          </a:bodyPr>
          <a:lstStyle/>
          <a:p>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signal</a:t>
            </a:r>
          </a:p>
        </p:txBody>
      </p:sp>
      <p:sp>
        <p:nvSpPr>
          <p:cNvPr id="1037" name="Rectangle 16"/>
          <p:cNvSpPr>
            <a:spLocks noChangeArrowheads="1"/>
          </p:cNvSpPr>
          <p:nvPr/>
        </p:nvSpPr>
        <p:spPr bwMode="auto">
          <a:xfrm>
            <a:off x="304800" y="5715000"/>
            <a:ext cx="5165197"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If </a:t>
            </a:r>
            <a:r>
              <a:rPr lang="en-US" sz="2400" i="1" dirty="0" smtClean="0">
                <a:latin typeface="Times New Roman" pitchFamily="18" charset="0"/>
                <a:cs typeface="Times New Roman" pitchFamily="18" charset="0"/>
              </a:rPr>
              <a:t>n</a:t>
            </a:r>
            <a:r>
              <a:rPr lang="en-US" sz="2400" dirty="0" smtClean="0">
                <a:latin typeface="Times New Roman" pitchFamily="18" charset="0"/>
                <a:cs typeface="Times New Roman" pitchFamily="18" charset="0"/>
              </a:rPr>
              <a:t>&lt;&lt;</a:t>
            </a:r>
            <a:r>
              <a:rPr lang="en-US" sz="2400" i="1" dirty="0" smtClean="0">
                <a:latin typeface="Times New Roman" pitchFamily="18" charset="0"/>
                <a:cs typeface="Times New Roman" pitchFamily="18" charset="0"/>
              </a:rPr>
              <a:t>p</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system is underdetermined</a:t>
            </a:r>
            <a:r>
              <a:rPr lang="en-US" dirty="0">
                <a:latin typeface="Times New Roman" pitchFamily="18" charset="0"/>
                <a:cs typeface="Times New Roman" pitchFamily="18" charset="0"/>
              </a:rPr>
              <a:t>.</a:t>
            </a:r>
          </a:p>
        </p:txBody>
      </p:sp>
      <p:sp>
        <p:nvSpPr>
          <p:cNvPr id="15" name="Slide Number Placeholder 1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a:t>
            </a:fld>
            <a:endParaRPr lang="en-US">
              <a:latin typeface="Times New Roman" pitchFamily="18" charset="0"/>
              <a:cs typeface="Times New Roman" pitchFamily="18" charset="0"/>
            </a:endParaRPr>
          </a:p>
        </p:txBody>
      </p:sp>
      <p:pic>
        <p:nvPicPr>
          <p:cNvPr id="753667" name="Picture 3"/>
          <p:cNvPicPr>
            <a:picLocks noChangeAspect="1" noChangeArrowheads="1"/>
          </p:cNvPicPr>
          <p:nvPr/>
        </p:nvPicPr>
        <p:blipFill>
          <a:blip r:embed="rId3" cstate="print"/>
          <a:srcRect/>
          <a:stretch>
            <a:fillRect/>
          </a:stretch>
        </p:blipFill>
        <p:spPr bwMode="auto">
          <a:xfrm>
            <a:off x="3429000" y="2895601"/>
            <a:ext cx="2971800" cy="571500"/>
          </a:xfrm>
          <a:prstGeom prst="rect">
            <a:avLst/>
          </a:prstGeom>
          <a:noFill/>
          <a:ln w="9525">
            <a:noFill/>
            <a:miter lim="800000"/>
            <a:headEnd/>
            <a:tailEnd/>
          </a:ln>
          <a:effectLst/>
        </p:spPr>
      </p:pic>
      <p:sp>
        <p:nvSpPr>
          <p:cNvPr id="14" name="AutoShape 19"/>
          <p:cNvSpPr>
            <a:spLocks noChangeArrowheads="1"/>
          </p:cNvSpPr>
          <p:nvPr/>
        </p:nvSpPr>
        <p:spPr bwMode="auto">
          <a:xfrm>
            <a:off x="228600" y="2971800"/>
            <a:ext cx="6245225" cy="2044700"/>
          </a:xfrm>
          <a:prstGeom prst="wedgeRectCallout">
            <a:avLst>
              <a:gd name="adj1" fmla="val 54321"/>
              <a:gd name="adj2" fmla="val 37951"/>
            </a:avLst>
          </a:prstGeom>
          <a:solidFill>
            <a:srgbClr val="99FF66"/>
          </a:solidFill>
          <a:ln w="12700" algn="ctr">
            <a:solidFill>
              <a:schemeClr val="tx1"/>
            </a:solidFill>
            <a:miter lim="800000"/>
            <a:headEnd/>
            <a:tailEnd/>
          </a:ln>
        </p:spPr>
        <p:txBody>
          <a:bodyPr/>
          <a:lstStyle/>
          <a:p>
            <a:pPr marL="342900" indent="-342900" algn="l">
              <a:buFont typeface="Wingdings" pitchFamily="2" charset="2"/>
              <a:buChar char="§"/>
            </a:pPr>
            <a:r>
              <a:rPr lang="en-US" sz="2800" dirty="0" smtClean="0">
                <a:latin typeface="Times New Roman" pitchFamily="18" charset="0"/>
                <a:cs typeface="Times New Roman" pitchFamily="18" charset="0"/>
              </a:rPr>
              <a:t>If </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 is known to be sparse, i.e., most entries are zero, then with a large probability we can recover </a:t>
            </a:r>
            <a:r>
              <a:rPr lang="en-US" sz="2800" i="1" dirty="0" smtClean="0">
                <a:latin typeface="Times New Roman" pitchFamily="18" charset="0"/>
                <a:cs typeface="Times New Roman" pitchFamily="18" charset="0"/>
              </a:rPr>
              <a:t>x</a:t>
            </a:r>
            <a:r>
              <a:rPr lang="en-US" sz="2800" dirty="0" smtClean="0">
                <a:latin typeface="Times New Roman" pitchFamily="18" charset="0"/>
                <a:cs typeface="Times New Roman" pitchFamily="18" charset="0"/>
              </a:rPr>
              <a:t> exactly by solving a linear programming.</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Title 1"/>
          <p:cNvSpPr>
            <a:spLocks noGrp="1"/>
          </p:cNvSpPr>
          <p:nvPr>
            <p:ph type="title"/>
          </p:nvPr>
        </p:nvSpPr>
        <p:spPr/>
        <p:txBody>
          <a:bodyPr/>
          <a:lstStyle/>
          <a:p>
            <a:r>
              <a:rPr lang="en-US" dirty="0" smtClean="0">
                <a:latin typeface="Times New Roman" pitchFamily="18" charset="0"/>
                <a:cs typeface="Times New Roman" pitchFamily="18" charset="0"/>
              </a:rPr>
              <a:t>Two Formulations for Trace Norm</a:t>
            </a:r>
          </a:p>
        </p:txBody>
      </p:sp>
      <p:sp>
        <p:nvSpPr>
          <p:cNvPr id="518146" name="Content Placeholder 2"/>
          <p:cNvSpPr>
            <a:spLocks noGrp="1"/>
          </p:cNvSpPr>
          <p:nvPr>
            <p:ph idx="1"/>
          </p:nvPr>
        </p:nvSpPr>
        <p:spPr>
          <a:xfrm>
            <a:off x="533400" y="1828800"/>
            <a:ext cx="3581400" cy="533400"/>
          </a:xfrm>
        </p:spPr>
        <p:txBody>
          <a:bodyPr/>
          <a:lstStyle/>
          <a:p>
            <a:pPr>
              <a:buFontTx/>
              <a:buNone/>
            </a:pPr>
            <a:r>
              <a:rPr lang="en-US" dirty="0" smtClean="0">
                <a:latin typeface="Times New Roman" pitchFamily="18" charset="0"/>
                <a:cs typeface="Times New Roman" pitchFamily="18" charset="0"/>
              </a:rPr>
              <a:t>min   loss(</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λ</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p>
        </p:txBody>
      </p:sp>
      <p:sp>
        <p:nvSpPr>
          <p:cNvPr id="5" name="Content Placeholder 2"/>
          <p:cNvSpPr txBox="1">
            <a:spLocks/>
          </p:cNvSpPr>
          <p:nvPr/>
        </p:nvSpPr>
        <p:spPr bwMode="auto">
          <a:xfrm>
            <a:off x="4876800" y="1752600"/>
            <a:ext cx="2971800" cy="838200"/>
          </a:xfrm>
          <a:prstGeom prst="rect">
            <a:avLst/>
          </a:prstGeom>
          <a:noFill/>
          <a:ln w="9525">
            <a:noFill/>
            <a:miter lim="800000"/>
            <a:headEnd/>
            <a:tailEnd/>
          </a:ln>
          <a:effectLst/>
        </p:spPr>
        <p:txBody>
          <a:bodyPr lIns="0" tIns="0" rIns="0" bIns="0"/>
          <a:lstStyle/>
          <a:p>
            <a:pPr marL="287338" indent="-287338">
              <a:spcAft>
                <a:spcPct val="25000"/>
              </a:spcAft>
              <a:defRPr/>
            </a:pPr>
            <a:r>
              <a:rPr lang="en-US" sz="2400" kern="0" dirty="0">
                <a:latin typeface="Times New Roman" pitchFamily="18" charset="0"/>
                <a:cs typeface="Times New Roman" pitchFamily="18" charset="0"/>
              </a:rPr>
              <a:t>m</a:t>
            </a:r>
            <a:r>
              <a:rPr lang="en-US" sz="2400" kern="0" dirty="0">
                <a:latin typeface="Times New Roman" pitchFamily="18" charset="0"/>
                <a:ea typeface="+mn-ea"/>
                <a:cs typeface="Times New Roman" pitchFamily="18" charset="0"/>
              </a:rPr>
              <a:t>in              </a:t>
            </a:r>
            <a:r>
              <a:rPr lang="en-US" sz="2400" kern="0" dirty="0" smtClean="0">
                <a:latin typeface="Times New Roman" pitchFamily="18" charset="0"/>
                <a:cs typeface="Times New Roman" pitchFamily="18" charset="0"/>
              </a:rPr>
              <a:t>||</a:t>
            </a:r>
            <a:r>
              <a:rPr lang="en-US" sz="2400" i="1" kern="0" dirty="0" smtClean="0">
                <a:latin typeface="Times New Roman" pitchFamily="18" charset="0"/>
                <a:ea typeface="+mn-ea"/>
                <a:cs typeface="Times New Roman" pitchFamily="18" charset="0"/>
              </a:rPr>
              <a:t>X</a:t>
            </a:r>
            <a:r>
              <a:rPr lang="en-US" sz="2400" kern="0" dirty="0" smtClean="0">
                <a:latin typeface="Times New Roman" pitchFamily="18" charset="0"/>
                <a:cs typeface="Times New Roman" pitchFamily="18" charset="0"/>
              </a:rPr>
              <a:t>||</a:t>
            </a:r>
            <a:endParaRPr lang="en-US" sz="2400" kern="0" dirty="0" smtClean="0">
              <a:latin typeface="Times New Roman" pitchFamily="18" charset="0"/>
              <a:ea typeface="+mn-ea"/>
              <a:cs typeface="Times New Roman" pitchFamily="18" charset="0"/>
            </a:endParaRPr>
          </a:p>
          <a:p>
            <a:pPr marL="287338" indent="-287338">
              <a:spcAft>
                <a:spcPct val="25000"/>
              </a:spcAft>
              <a:defRPr/>
            </a:pPr>
            <a:r>
              <a:rPr lang="en-US" sz="2400" kern="0" dirty="0" smtClean="0">
                <a:latin typeface="Times New Roman" pitchFamily="18" charset="0"/>
                <a:cs typeface="Times New Roman" pitchFamily="18" charset="0"/>
              </a:rPr>
              <a:t>subject to    loss(</a:t>
            </a:r>
            <a:r>
              <a:rPr lang="en-US" sz="2400" i="1" kern="0" dirty="0" smtClean="0">
                <a:latin typeface="Times New Roman" pitchFamily="18" charset="0"/>
                <a:cs typeface="Times New Roman" pitchFamily="18" charset="0"/>
              </a:rPr>
              <a:t>X</a:t>
            </a:r>
            <a:r>
              <a:rPr lang="en-US" sz="2400" kern="0" dirty="0" smtClean="0">
                <a:latin typeface="Times New Roman" pitchFamily="18" charset="0"/>
                <a:cs typeface="Times New Roman" pitchFamily="18" charset="0"/>
              </a:rPr>
              <a:t>)≤</a:t>
            </a:r>
            <a:r>
              <a:rPr lang="en-US" sz="2400" kern="0" dirty="0" smtClean="0">
                <a:latin typeface="Eras Bold ITC"/>
                <a:cs typeface="Times New Roman" pitchFamily="18" charset="0"/>
              </a:rPr>
              <a:t> </a:t>
            </a:r>
            <a:r>
              <a:rPr lang="el-GR" sz="2400" i="1" kern="0" dirty="0" smtClean="0">
                <a:latin typeface="Times New Roman"/>
                <a:cs typeface="Times New Roman"/>
              </a:rPr>
              <a:t>ε</a:t>
            </a:r>
            <a:endParaRPr lang="en-US" sz="2400" kern="0" dirty="0">
              <a:latin typeface="Times New Roman" pitchFamily="18" charset="0"/>
              <a:ea typeface="+mn-ea"/>
              <a:cs typeface="Times New Roman" pitchFamily="18" charset="0"/>
            </a:endParaRPr>
          </a:p>
        </p:txBody>
      </p:sp>
      <p:sp>
        <p:nvSpPr>
          <p:cNvPr id="9" name="TextBox 8"/>
          <p:cNvSpPr txBox="1">
            <a:spLocks noChangeArrowheads="1"/>
          </p:cNvSpPr>
          <p:nvPr/>
        </p:nvSpPr>
        <p:spPr bwMode="auto">
          <a:xfrm>
            <a:off x="1600200" y="3124200"/>
            <a:ext cx="5290423" cy="523220"/>
          </a:xfrm>
          <a:prstGeom prst="rect">
            <a:avLst/>
          </a:prstGeom>
          <a:noFill/>
          <a:ln w="9525">
            <a:noFill/>
            <a:miter lim="800000"/>
            <a:headEnd/>
            <a:tailEnd/>
          </a:ln>
        </p:spPr>
        <p:txBody>
          <a:bodyPr wrap="none">
            <a:spAutoFit/>
          </a:bodyPr>
          <a:lstStyle/>
          <a:p>
            <a:r>
              <a:rPr lang="en-US" sz="2800" dirty="0" smtClean="0">
                <a:solidFill>
                  <a:srgbClr val="FF0000"/>
                </a:solidFill>
                <a:latin typeface="Times New Roman" pitchFamily="18" charset="0"/>
                <a:cs typeface="Times New Roman" pitchFamily="18" charset="0"/>
              </a:rPr>
              <a:t>Trace norm </a:t>
            </a:r>
            <a:r>
              <a:rPr lang="en-US" sz="2800" dirty="0">
                <a:solidFill>
                  <a:srgbClr val="FF0000"/>
                </a:solidFill>
                <a:latin typeface="Times New Roman" pitchFamily="18" charset="0"/>
                <a:cs typeface="Times New Roman" pitchFamily="18" charset="0"/>
              </a:rPr>
              <a:t>minimization is convex</a:t>
            </a:r>
          </a:p>
        </p:txBody>
      </p:sp>
      <p:sp>
        <p:nvSpPr>
          <p:cNvPr id="518149" name="TextBox 5"/>
          <p:cNvSpPr txBox="1">
            <a:spLocks noChangeArrowheads="1"/>
          </p:cNvSpPr>
          <p:nvPr/>
        </p:nvSpPr>
        <p:spPr bwMode="auto">
          <a:xfrm>
            <a:off x="3581400" y="2068513"/>
            <a:ext cx="300037" cy="369887"/>
          </a:xfrm>
          <a:prstGeom prst="rect">
            <a:avLst/>
          </a:prstGeom>
          <a:noFill/>
          <a:ln w="9525">
            <a:noFill/>
            <a:miter lim="800000"/>
            <a:headEnd/>
            <a:tailEnd/>
          </a:ln>
        </p:spPr>
        <p:txBody>
          <a:bodyPr wrap="none">
            <a:spAutoFit/>
          </a:bodyPr>
          <a:lstStyle/>
          <a:p>
            <a:r>
              <a:rPr lang="en-US" dirty="0">
                <a:latin typeface="Times New Roman" pitchFamily="18" charset="0"/>
                <a:cs typeface="Times New Roman" pitchFamily="18" charset="0"/>
              </a:rPr>
              <a:t>*</a:t>
            </a:r>
          </a:p>
        </p:txBody>
      </p:sp>
      <p:sp>
        <p:nvSpPr>
          <p:cNvPr id="518150" name="TextBox 6"/>
          <p:cNvSpPr txBox="1">
            <a:spLocks noChangeArrowheads="1"/>
          </p:cNvSpPr>
          <p:nvPr/>
        </p:nvSpPr>
        <p:spPr bwMode="auto">
          <a:xfrm>
            <a:off x="6781800" y="1905000"/>
            <a:ext cx="300037" cy="369888"/>
          </a:xfrm>
          <a:prstGeom prst="rect">
            <a:avLst/>
          </a:prstGeom>
          <a:noFill/>
          <a:ln w="9525">
            <a:noFill/>
            <a:miter lim="800000"/>
            <a:headEnd/>
            <a:tailEnd/>
          </a:ln>
        </p:spPr>
        <p:txBody>
          <a:bodyPr wrap="none">
            <a:spAutoFit/>
          </a:bodyPr>
          <a:lstStyle/>
          <a:p>
            <a:r>
              <a:rPr lang="en-US" dirty="0">
                <a:latin typeface="Times New Roman" pitchFamily="18" charset="0"/>
                <a:cs typeface="Times New Roman" pitchFamily="18" charset="0"/>
              </a:rPr>
              <a:t>*</a:t>
            </a:r>
          </a:p>
        </p:txBody>
      </p:sp>
      <p:sp>
        <p:nvSpPr>
          <p:cNvPr id="518151" name="Rectangle 7"/>
          <p:cNvSpPr>
            <a:spLocks noChangeArrowheads="1"/>
          </p:cNvSpPr>
          <p:nvPr/>
        </p:nvSpPr>
        <p:spPr bwMode="auto">
          <a:xfrm>
            <a:off x="457200" y="1447800"/>
            <a:ext cx="3886200" cy="1295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518152" name="Rectangle 9"/>
          <p:cNvSpPr>
            <a:spLocks noChangeArrowheads="1"/>
          </p:cNvSpPr>
          <p:nvPr/>
        </p:nvSpPr>
        <p:spPr bwMode="auto">
          <a:xfrm>
            <a:off x="4572000" y="1447800"/>
            <a:ext cx="3581400" cy="1295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1" name="Content Placeholder 2"/>
          <p:cNvSpPr txBox="1">
            <a:spLocks/>
          </p:cNvSpPr>
          <p:nvPr/>
        </p:nvSpPr>
        <p:spPr bwMode="auto">
          <a:xfrm>
            <a:off x="381000" y="4419600"/>
            <a:ext cx="8382000" cy="2057400"/>
          </a:xfrm>
          <a:prstGeom prst="rect">
            <a:avLst/>
          </a:prstGeom>
          <a:noFill/>
          <a:ln w="9525">
            <a:noFill/>
            <a:miter lim="800000"/>
            <a:headEnd/>
            <a:tailEnd/>
          </a:ln>
          <a:effectLst/>
        </p:spPr>
        <p:txBody>
          <a:bodyPr lIns="0" tIns="0" rIns="0" bIns="0"/>
          <a:lstStyle/>
          <a:p>
            <a:pPr marL="287338" indent="-287338">
              <a:spcAft>
                <a:spcPct val="25000"/>
              </a:spcAft>
              <a:buFontTx/>
              <a:buChar char="•"/>
              <a:defRPr/>
            </a:pPr>
            <a:r>
              <a:rPr lang="en-US" sz="2800" kern="0" dirty="0" smtClean="0">
                <a:latin typeface="Times New Roman" pitchFamily="18" charset="0"/>
                <a:ea typeface="+mn-ea"/>
                <a:cs typeface="Times New Roman" pitchFamily="18" charset="0"/>
              </a:rPr>
              <a:t>Can </a:t>
            </a:r>
            <a:r>
              <a:rPr lang="en-US" sz="2800" kern="0" dirty="0">
                <a:latin typeface="Times New Roman" pitchFamily="18" charset="0"/>
                <a:ea typeface="+mn-ea"/>
                <a:cs typeface="Times New Roman" pitchFamily="18" charset="0"/>
              </a:rPr>
              <a:t>be solved by</a:t>
            </a:r>
          </a:p>
          <a:p>
            <a:pPr marL="744538" lvl="1" indent="-287338">
              <a:spcAft>
                <a:spcPct val="25000"/>
              </a:spcAft>
              <a:buFontTx/>
              <a:buChar char="•"/>
              <a:defRPr/>
            </a:pPr>
            <a:r>
              <a:rPr lang="en-US" sz="2400" kern="0" dirty="0">
                <a:latin typeface="Times New Roman" pitchFamily="18" charset="0"/>
                <a:cs typeface="Times New Roman" pitchFamily="18" charset="0"/>
              </a:rPr>
              <a:t>Semi-definite programming</a:t>
            </a:r>
          </a:p>
          <a:p>
            <a:pPr marL="744538" lvl="1" indent="-287338">
              <a:spcAft>
                <a:spcPct val="25000"/>
              </a:spcAft>
              <a:buFontTx/>
              <a:buChar char="•"/>
              <a:defRPr/>
            </a:pPr>
            <a:r>
              <a:rPr lang="en-US" sz="2400" kern="0" dirty="0">
                <a:solidFill>
                  <a:srgbClr val="FF0000"/>
                </a:solidFill>
                <a:latin typeface="Times New Roman" pitchFamily="18" charset="0"/>
                <a:ea typeface="+mn-ea"/>
                <a:cs typeface="Times New Roman" pitchFamily="18" charset="0"/>
              </a:rPr>
              <a:t>Gradient-based methods</a:t>
            </a:r>
          </a:p>
        </p:txBody>
      </p:sp>
      <p:sp>
        <p:nvSpPr>
          <p:cNvPr id="12" name="Slide Number Placeholder 1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60</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6" name="Title 1"/>
          <p:cNvSpPr>
            <a:spLocks noGrp="1"/>
          </p:cNvSpPr>
          <p:nvPr>
            <p:ph type="title"/>
          </p:nvPr>
        </p:nvSpPr>
        <p:spPr/>
        <p:txBody>
          <a:bodyPr/>
          <a:lstStyle/>
          <a:p>
            <a:r>
              <a:rPr lang="en-US" dirty="0" smtClean="0">
                <a:latin typeface="Times New Roman" pitchFamily="18" charset="0"/>
                <a:cs typeface="Times New Roman" pitchFamily="18" charset="0"/>
              </a:rPr>
              <a:t>Semi-definite programming (SDP)</a:t>
            </a:r>
          </a:p>
        </p:txBody>
      </p:sp>
      <p:graphicFrame>
        <p:nvGraphicFramePr>
          <p:cNvPr id="501762" name="Content Placeholder 5"/>
          <p:cNvGraphicFramePr>
            <a:graphicFrameLocks noChangeAspect="1"/>
          </p:cNvGraphicFramePr>
          <p:nvPr>
            <p:ph idx="1"/>
          </p:nvPr>
        </p:nvGraphicFramePr>
        <p:xfrm>
          <a:off x="5105400" y="1354015"/>
          <a:ext cx="3298825" cy="838200"/>
        </p:xfrm>
        <a:graphic>
          <a:graphicData uri="http://schemas.openxmlformats.org/presentationml/2006/ole">
            <p:oleObj spid="_x0000_s691202" name="Equation" r:id="rId3" imgW="1549080" imgH="393480" progId="Equation.3">
              <p:embed/>
            </p:oleObj>
          </a:graphicData>
        </a:graphic>
      </p:graphicFrame>
      <p:graphicFrame>
        <p:nvGraphicFramePr>
          <p:cNvPr id="501763" name="Object 3"/>
          <p:cNvGraphicFramePr>
            <a:graphicFrameLocks noChangeAspect="1"/>
          </p:cNvGraphicFramePr>
          <p:nvPr/>
        </p:nvGraphicFramePr>
        <p:xfrm>
          <a:off x="5943600" y="2344615"/>
          <a:ext cx="2057400" cy="1600200"/>
        </p:xfrm>
        <a:graphic>
          <a:graphicData uri="http://schemas.openxmlformats.org/presentationml/2006/ole">
            <p:oleObj spid="_x0000_s691203" name="Equation" r:id="rId4" imgW="914400" imgH="711000" progId="Equation.3">
              <p:embed/>
            </p:oleObj>
          </a:graphicData>
        </a:graphic>
      </p:graphicFrame>
      <p:graphicFrame>
        <p:nvGraphicFramePr>
          <p:cNvPr id="501764" name="Object 4"/>
          <p:cNvGraphicFramePr>
            <a:graphicFrameLocks noChangeAspect="1"/>
          </p:cNvGraphicFramePr>
          <p:nvPr/>
        </p:nvGraphicFramePr>
        <p:xfrm>
          <a:off x="1600200" y="1684215"/>
          <a:ext cx="1371600" cy="733425"/>
        </p:xfrm>
        <a:graphic>
          <a:graphicData uri="http://schemas.openxmlformats.org/presentationml/2006/ole">
            <p:oleObj spid="_x0000_s691204" name="Equation" r:id="rId5" imgW="545760" imgH="291960" progId="Equation.3">
              <p:embed/>
            </p:oleObj>
          </a:graphicData>
        </a:graphic>
      </p:graphicFrame>
      <p:graphicFrame>
        <p:nvGraphicFramePr>
          <p:cNvPr id="501765" name="Object 5"/>
          <p:cNvGraphicFramePr>
            <a:graphicFrameLocks noChangeAspect="1"/>
          </p:cNvGraphicFramePr>
          <p:nvPr/>
        </p:nvGraphicFramePr>
        <p:xfrm>
          <a:off x="1370013" y="2751138"/>
          <a:ext cx="1833562" cy="496887"/>
        </p:xfrm>
        <a:graphic>
          <a:graphicData uri="http://schemas.openxmlformats.org/presentationml/2006/ole">
            <p:oleObj spid="_x0000_s691205" name="Equation" r:id="rId6" imgW="749160" imgH="203040" progId="Equation.3">
              <p:embed/>
            </p:oleObj>
          </a:graphicData>
        </a:graphic>
      </p:graphicFrame>
      <p:sp>
        <p:nvSpPr>
          <p:cNvPr id="501767" name="TextBox 9"/>
          <p:cNvSpPr txBox="1">
            <a:spLocks noChangeArrowheads="1"/>
          </p:cNvSpPr>
          <p:nvPr/>
        </p:nvSpPr>
        <p:spPr bwMode="auto">
          <a:xfrm>
            <a:off x="4956175" y="2522415"/>
            <a:ext cx="682625" cy="584200"/>
          </a:xfrm>
          <a:prstGeom prst="rect">
            <a:avLst/>
          </a:prstGeom>
          <a:noFill/>
          <a:ln w="9525">
            <a:noFill/>
            <a:miter lim="800000"/>
            <a:headEnd/>
            <a:tailEnd/>
          </a:ln>
        </p:spPr>
        <p:txBody>
          <a:bodyPr wrap="none">
            <a:spAutoFit/>
          </a:bodyPr>
          <a:lstStyle/>
          <a:p>
            <a:r>
              <a:rPr lang="en-US" sz="3200">
                <a:latin typeface="Times New Roman" pitchFamily="18" charset="0"/>
                <a:cs typeface="Times New Roman" pitchFamily="18" charset="0"/>
              </a:rPr>
              <a:t>s.t.</a:t>
            </a:r>
          </a:p>
        </p:txBody>
      </p:sp>
      <p:sp>
        <p:nvSpPr>
          <p:cNvPr id="501768" name="TextBox 10"/>
          <p:cNvSpPr txBox="1">
            <a:spLocks noChangeArrowheads="1"/>
          </p:cNvSpPr>
          <p:nvPr/>
        </p:nvSpPr>
        <p:spPr bwMode="auto">
          <a:xfrm>
            <a:off x="762000" y="2674815"/>
            <a:ext cx="682625" cy="584200"/>
          </a:xfrm>
          <a:prstGeom prst="rect">
            <a:avLst/>
          </a:prstGeom>
          <a:noFill/>
          <a:ln w="9525">
            <a:noFill/>
            <a:miter lim="800000"/>
            <a:headEnd/>
            <a:tailEnd/>
          </a:ln>
        </p:spPr>
        <p:txBody>
          <a:bodyPr wrap="none">
            <a:spAutoFit/>
          </a:bodyPr>
          <a:lstStyle/>
          <a:p>
            <a:r>
              <a:rPr lang="en-US" sz="3200">
                <a:latin typeface="Times New Roman" pitchFamily="18" charset="0"/>
                <a:cs typeface="Times New Roman" pitchFamily="18" charset="0"/>
              </a:rPr>
              <a:t>s.t.</a:t>
            </a:r>
          </a:p>
        </p:txBody>
      </p:sp>
      <p:sp>
        <p:nvSpPr>
          <p:cNvPr id="12" name="Content Placeholder 2"/>
          <p:cNvSpPr txBox="1">
            <a:spLocks/>
          </p:cNvSpPr>
          <p:nvPr/>
        </p:nvSpPr>
        <p:spPr bwMode="auto">
          <a:xfrm>
            <a:off x="228600" y="4267200"/>
            <a:ext cx="8686800" cy="2209800"/>
          </a:xfrm>
          <a:prstGeom prst="rect">
            <a:avLst/>
          </a:prstGeom>
          <a:noFill/>
          <a:ln w="9525">
            <a:noFill/>
            <a:miter lim="800000"/>
            <a:headEnd/>
            <a:tailEnd/>
          </a:ln>
          <a:effectLst/>
        </p:spPr>
        <p:txBody>
          <a:bodyPr lIns="0" tIns="0" rIns="0" bIns="0"/>
          <a:lstStyle/>
          <a:p>
            <a:pPr marL="287338" indent="-287338">
              <a:spcAft>
                <a:spcPct val="25000"/>
              </a:spcAft>
              <a:buFont typeface="Arial" pitchFamily="34" charset="0"/>
              <a:buChar char="•"/>
              <a:defRPr/>
            </a:pPr>
            <a:r>
              <a:rPr lang="en-US" sz="2800" kern="0" dirty="0">
                <a:latin typeface="Times New Roman" pitchFamily="18" charset="0"/>
                <a:ea typeface="+mn-ea"/>
                <a:cs typeface="Times New Roman" pitchFamily="18" charset="0"/>
              </a:rPr>
              <a:t>SDP is convex, but computationally </a:t>
            </a:r>
            <a:r>
              <a:rPr lang="en-US" sz="2800" kern="0" dirty="0" smtClean="0">
                <a:latin typeface="Times New Roman" pitchFamily="18" charset="0"/>
                <a:ea typeface="+mn-ea"/>
                <a:cs typeface="Times New Roman" pitchFamily="18" charset="0"/>
              </a:rPr>
              <a:t>expensive</a:t>
            </a:r>
          </a:p>
          <a:p>
            <a:pPr marL="287338" indent="-287338">
              <a:spcAft>
                <a:spcPct val="25000"/>
              </a:spcAft>
              <a:buFont typeface="Arial" pitchFamily="34" charset="0"/>
              <a:buChar char="•"/>
              <a:defRPr/>
            </a:pPr>
            <a:r>
              <a:rPr lang="en-US" sz="2800" kern="0" dirty="0" smtClean="0">
                <a:latin typeface="Times New Roman" pitchFamily="18" charset="0"/>
                <a:ea typeface="+mn-ea"/>
                <a:cs typeface="Times New Roman" pitchFamily="18" charset="0"/>
              </a:rPr>
              <a:t>Many recent efficient solvers: </a:t>
            </a:r>
          </a:p>
          <a:p>
            <a:pPr marL="744538" lvl="1" indent="-287338">
              <a:spcAft>
                <a:spcPct val="25000"/>
              </a:spcAft>
              <a:buFont typeface="Arial" pitchFamily="34" charset="0"/>
              <a:buChar char="•"/>
              <a:defRPr/>
            </a:pPr>
            <a:r>
              <a:rPr lang="en-US" sz="2000" kern="0" dirty="0" smtClean="0">
                <a:latin typeface="Times New Roman" pitchFamily="18" charset="0"/>
                <a:ea typeface="+mn-ea"/>
                <a:cs typeface="Times New Roman" pitchFamily="18" charset="0"/>
              </a:rPr>
              <a:t>Singular value </a:t>
            </a:r>
            <a:r>
              <a:rPr lang="en-US" sz="2000" kern="0" dirty="0" err="1" smtClean="0">
                <a:latin typeface="Times New Roman" pitchFamily="18" charset="0"/>
                <a:ea typeface="+mn-ea"/>
                <a:cs typeface="Times New Roman" pitchFamily="18" charset="0"/>
              </a:rPr>
              <a:t>thresholding</a:t>
            </a:r>
            <a:r>
              <a:rPr lang="en-US" sz="2000" kern="0" dirty="0" smtClean="0">
                <a:latin typeface="Times New Roman" pitchFamily="18" charset="0"/>
                <a:ea typeface="+mn-ea"/>
                <a:cs typeface="Times New Roman" pitchFamily="18" charset="0"/>
              </a:rPr>
              <a:t> (Cai et al, 2008 )</a:t>
            </a:r>
          </a:p>
          <a:p>
            <a:pPr marL="744538" lvl="1" indent="-287338">
              <a:spcAft>
                <a:spcPct val="25000"/>
              </a:spcAft>
              <a:buFont typeface="Arial" pitchFamily="34" charset="0"/>
              <a:buChar char="•"/>
              <a:defRPr/>
            </a:pPr>
            <a:r>
              <a:rPr lang="en-US" sz="2000" kern="0" dirty="0" smtClean="0">
                <a:latin typeface="Times New Roman" pitchFamily="18" charset="0"/>
                <a:ea typeface="+mn-ea"/>
                <a:cs typeface="Times New Roman" pitchFamily="18" charset="0"/>
              </a:rPr>
              <a:t>Fixed point method (Ma et al, 2009)</a:t>
            </a:r>
          </a:p>
          <a:p>
            <a:pPr marL="744538" lvl="1" indent="-287338">
              <a:spcAft>
                <a:spcPct val="25000"/>
              </a:spcAft>
              <a:buFont typeface="Arial" pitchFamily="34" charset="0"/>
              <a:buChar char="•"/>
              <a:defRPr/>
            </a:pPr>
            <a:r>
              <a:rPr lang="en-US" sz="2000" kern="0" dirty="0" smtClean="0">
                <a:latin typeface="Times New Roman" pitchFamily="18" charset="0"/>
                <a:ea typeface="+mn-ea"/>
                <a:cs typeface="Times New Roman" pitchFamily="18" charset="0"/>
              </a:rPr>
              <a:t>Accelerated gradient descent (</a:t>
            </a:r>
            <a:r>
              <a:rPr lang="en-US" sz="2000" dirty="0" err="1" smtClean="0">
                <a:latin typeface="Times New Roman" pitchFamily="18" charset="0"/>
                <a:cs typeface="Times New Roman" pitchFamily="18" charset="0"/>
              </a:rPr>
              <a:t>Toh</a:t>
            </a:r>
            <a:r>
              <a:rPr lang="en-US" sz="2000" dirty="0" smtClean="0">
                <a:latin typeface="Times New Roman" pitchFamily="18" charset="0"/>
                <a:cs typeface="Times New Roman" pitchFamily="18" charset="0"/>
              </a:rPr>
              <a:t> &amp; </a:t>
            </a:r>
            <a:r>
              <a:rPr lang="en-US" sz="2000" dirty="0" err="1" smtClean="0">
                <a:latin typeface="Times New Roman" pitchFamily="18" charset="0"/>
                <a:cs typeface="Times New Roman" pitchFamily="18" charset="0"/>
              </a:rPr>
              <a:t>Yun</a:t>
            </a:r>
            <a:r>
              <a:rPr lang="en-US" sz="2000" dirty="0" smtClean="0">
                <a:latin typeface="Times New Roman" pitchFamily="18" charset="0"/>
                <a:cs typeface="Times New Roman" pitchFamily="18" charset="0"/>
              </a:rPr>
              <a:t>, 2009, Ji &amp; Ye, 2009</a:t>
            </a:r>
            <a:r>
              <a:rPr lang="en-US" sz="2000" kern="0" dirty="0" smtClean="0">
                <a:latin typeface="Times New Roman" pitchFamily="18" charset="0"/>
                <a:ea typeface="+mn-ea"/>
                <a:cs typeface="Times New Roman" pitchFamily="18" charset="0"/>
              </a:rPr>
              <a:t>)</a:t>
            </a:r>
            <a:endParaRPr lang="en-US" sz="2400" kern="0" dirty="0">
              <a:latin typeface="Times New Roman" pitchFamily="18" charset="0"/>
              <a:ea typeface="+mn-ea"/>
              <a:cs typeface="Times New Roman" pitchFamily="18" charset="0"/>
            </a:endParaRPr>
          </a:p>
        </p:txBody>
      </p:sp>
      <p:sp>
        <p:nvSpPr>
          <p:cNvPr id="501770" name="Rectangle 12"/>
          <p:cNvSpPr>
            <a:spLocks noChangeArrowheads="1"/>
          </p:cNvSpPr>
          <p:nvPr/>
        </p:nvSpPr>
        <p:spPr bwMode="auto">
          <a:xfrm>
            <a:off x="609600" y="1277815"/>
            <a:ext cx="2895600" cy="2819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501771" name="Rectangle 13"/>
          <p:cNvSpPr>
            <a:spLocks noChangeArrowheads="1"/>
          </p:cNvSpPr>
          <p:nvPr/>
        </p:nvSpPr>
        <p:spPr bwMode="auto">
          <a:xfrm>
            <a:off x="4572000" y="1277815"/>
            <a:ext cx="4038600" cy="2819400"/>
          </a:xfrm>
          <a:prstGeom prst="rect">
            <a:avLst/>
          </a:prstGeom>
          <a:noFill/>
          <a:ln w="9525" algn="ctr">
            <a:solidFill>
              <a:schemeClr val="tx1"/>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501772" name="Right Arrow 14"/>
          <p:cNvSpPr>
            <a:spLocks noChangeArrowheads="1"/>
          </p:cNvSpPr>
          <p:nvPr/>
        </p:nvSpPr>
        <p:spPr bwMode="auto">
          <a:xfrm>
            <a:off x="3657600" y="2393828"/>
            <a:ext cx="762000" cy="484187"/>
          </a:xfrm>
          <a:prstGeom prst="rightArrow">
            <a:avLst>
              <a:gd name="adj1" fmla="val 50000"/>
              <a:gd name="adj2" fmla="val 50047"/>
            </a:avLst>
          </a:prstGeom>
          <a:solidFill>
            <a:srgbClr val="999999"/>
          </a:solidFill>
          <a:ln w="9525" algn="ctr">
            <a:no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6" name="Oval 15"/>
          <p:cNvSpPr>
            <a:spLocks noChangeArrowheads="1"/>
          </p:cNvSpPr>
          <p:nvPr/>
        </p:nvSpPr>
        <p:spPr bwMode="auto">
          <a:xfrm>
            <a:off x="5562600" y="2192215"/>
            <a:ext cx="2819400" cy="1371600"/>
          </a:xfrm>
          <a:prstGeom prst="ellipse">
            <a:avLst/>
          </a:prstGeom>
          <a:noFill/>
          <a:ln w="28575" algn="ctr">
            <a:solidFill>
              <a:srgbClr val="FF0000"/>
            </a:solidFill>
            <a:round/>
            <a:headEnd/>
            <a:tailEnd/>
          </a:ln>
        </p:spPr>
        <p:txBody>
          <a:bodyPr wrap="none" lIns="90000" tIns="46800" rIns="90000" bIns="46800" anchor="ctr"/>
          <a:lstStyle/>
          <a:p>
            <a:pPr algn="ctr" defTabSz="968375" eaLnBrk="0" hangingPunct="0"/>
            <a:endParaRPr lang="en-US" sz="2500">
              <a:latin typeface="Times New Roman" pitchFamily="18" charset="0"/>
              <a:ea typeface="ＭＳ Ｐゴシック"/>
              <a:cs typeface="Times New Roman" pitchFamily="18" charset="0"/>
            </a:endParaRPr>
          </a:p>
        </p:txBody>
      </p:sp>
      <p:sp>
        <p:nvSpPr>
          <p:cNvPr id="14" name="Slide Number Placeholder 1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dirty="0" smtClean="0">
                <a:latin typeface="Times New Roman" pitchFamily="18" charset="0"/>
                <a:cs typeface="Times New Roman" pitchFamily="18" charset="0"/>
              </a:rPr>
              <a:t>Fundamental Questions</a:t>
            </a:r>
          </a:p>
        </p:txBody>
      </p:sp>
      <p:sp>
        <p:nvSpPr>
          <p:cNvPr id="4" name="Content Placeholder 2"/>
          <p:cNvSpPr>
            <a:spLocks noGrp="1"/>
          </p:cNvSpPr>
          <p:nvPr>
            <p:ph idx="1"/>
          </p:nvPr>
        </p:nvSpPr>
        <p:spPr>
          <a:xfrm>
            <a:off x="381000" y="1752600"/>
            <a:ext cx="8382000" cy="3581400"/>
          </a:xfrm>
        </p:spPr>
        <p:txBody>
          <a:bodyPr/>
          <a:lstStyle/>
          <a:p>
            <a:r>
              <a:rPr lang="en-US" dirty="0" smtClean="0">
                <a:latin typeface="Times New Roman" pitchFamily="18" charset="0"/>
                <a:cs typeface="Times New Roman" pitchFamily="18" charset="0"/>
              </a:rPr>
              <a:t>Can we recover a matrix </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of size </a:t>
            </a:r>
            <a:r>
              <a:rPr lang="en-US" i="1" dirty="0" smtClean="0">
                <a:latin typeface="Times New Roman" pitchFamily="18" charset="0"/>
                <a:cs typeface="Times New Roman" pitchFamily="18" charset="0"/>
              </a:rPr>
              <a:t>n</a:t>
            </a:r>
            <a:r>
              <a:rPr lang="en-US" sz="14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by </a:t>
            </a:r>
            <a:r>
              <a:rPr lang="en-US" i="1" dirty="0" smtClean="0">
                <a:latin typeface="Times New Roman" pitchFamily="18" charset="0"/>
                <a:cs typeface="Times New Roman" pitchFamily="18" charset="0"/>
              </a:rPr>
              <a:t>n</a:t>
            </a:r>
            <a:r>
              <a:rPr lang="en-US" sz="14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from </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sampled entries, </a:t>
            </a:r>
            <a:r>
              <a:rPr lang="en-US" i="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 &lt;&lt; </a:t>
            </a:r>
            <a:r>
              <a:rPr lang="en-US" i="1" dirty="0" smtClean="0">
                <a:latin typeface="Times New Roman" pitchFamily="18" charset="0"/>
                <a:cs typeface="Times New Roman" pitchFamily="18" charset="0"/>
              </a:rPr>
              <a:t>n</a:t>
            </a:r>
            <a:r>
              <a:rPr lang="en-US" sz="14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sz="14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In general, it is impossible.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Surprises (</a:t>
            </a:r>
            <a:r>
              <a:rPr lang="en-US" dirty="0" err="1" smtClean="0">
                <a:latin typeface="Times New Roman" pitchFamily="18" charset="0"/>
                <a:cs typeface="Times New Roman" pitchFamily="18" charset="0"/>
              </a:rPr>
              <a:t>Candes</a:t>
            </a:r>
            <a:r>
              <a:rPr lang="en-US" dirty="0" smtClean="0">
                <a:latin typeface="Times New Roman" pitchFamily="18" charset="0"/>
                <a:cs typeface="Times New Roman" pitchFamily="18" charset="0"/>
              </a:rPr>
              <a:t> &amp; Recht’08):</a:t>
            </a:r>
          </a:p>
          <a:p>
            <a:pPr lvl="1"/>
            <a:r>
              <a:rPr lang="en-US" dirty="0" smtClean="0">
                <a:latin typeface="Times New Roman" pitchFamily="18" charset="0"/>
                <a:cs typeface="Times New Roman" pitchFamily="18" charset="0"/>
              </a:rPr>
              <a:t>Can recover matrices of interest from incomplete sampled entries</a:t>
            </a:r>
          </a:p>
          <a:p>
            <a:pPr lvl="1"/>
            <a:r>
              <a:rPr lang="en-US" dirty="0" smtClean="0">
                <a:latin typeface="Times New Roman" pitchFamily="18" charset="0"/>
                <a:cs typeface="Times New Roman" pitchFamily="18" charset="0"/>
              </a:rPr>
              <a:t>Can be done by convex programming </a:t>
            </a:r>
          </a:p>
        </p:txBody>
      </p:sp>
      <p:pic>
        <p:nvPicPr>
          <p:cNvPr id="618497" name="Picture 1"/>
          <p:cNvPicPr>
            <a:picLocks noChangeAspect="1" noChangeArrowheads="1"/>
          </p:cNvPicPr>
          <p:nvPr/>
        </p:nvPicPr>
        <p:blipFill>
          <a:blip r:embed="rId2" cstate="print"/>
          <a:srcRect/>
          <a:stretch>
            <a:fillRect/>
          </a:stretch>
        </p:blipFill>
        <p:spPr bwMode="auto">
          <a:xfrm>
            <a:off x="1828800" y="5638800"/>
            <a:ext cx="4933950" cy="4953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Title 1"/>
          <p:cNvSpPr>
            <a:spLocks noGrp="1"/>
          </p:cNvSpPr>
          <p:nvPr>
            <p:ph type="title"/>
          </p:nvPr>
        </p:nvSpPr>
        <p:spPr>
          <a:xfrm>
            <a:off x="457200" y="583274"/>
            <a:ext cx="8229600" cy="788325"/>
          </a:xfrm>
        </p:spPr>
        <p:txBody>
          <a:bodyPr/>
          <a:lstStyle/>
          <a:p>
            <a:r>
              <a:rPr lang="en-US" dirty="0" smtClean="0">
                <a:latin typeface="Times New Roman" pitchFamily="18" charset="0"/>
                <a:cs typeface="Times New Roman" pitchFamily="18" charset="0"/>
              </a:rPr>
              <a:t>Theory of Matrix Completion</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Candes</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Recht</a:t>
            </a:r>
            <a:r>
              <a:rPr lang="en-US" sz="2000" dirty="0" smtClean="0">
                <a:latin typeface="Times New Roman" pitchFamily="18" charset="0"/>
                <a:cs typeface="Times New Roman" pitchFamily="18" charset="0"/>
              </a:rPr>
              <a:t>, 2008)</a:t>
            </a:r>
            <a:endParaRPr lang="en-US" dirty="0" smtClean="0">
              <a:latin typeface="Times New Roman" pitchFamily="18" charset="0"/>
              <a:cs typeface="Times New Roman" pitchFamily="18" charset="0"/>
            </a:endParaRPr>
          </a:p>
        </p:txBody>
      </p:sp>
      <p:pic>
        <p:nvPicPr>
          <p:cNvPr id="619521" name="Picture 1"/>
          <p:cNvPicPr>
            <a:picLocks noChangeAspect="1" noChangeArrowheads="1"/>
          </p:cNvPicPr>
          <p:nvPr/>
        </p:nvPicPr>
        <p:blipFill>
          <a:blip r:embed="rId2" cstate="print"/>
          <a:srcRect/>
          <a:stretch>
            <a:fillRect/>
          </a:stretch>
        </p:blipFill>
        <p:spPr bwMode="auto">
          <a:xfrm>
            <a:off x="2057400" y="1676400"/>
            <a:ext cx="4933950" cy="495300"/>
          </a:xfrm>
          <a:prstGeom prst="rect">
            <a:avLst/>
          </a:prstGeom>
          <a:noFill/>
          <a:ln w="9525">
            <a:noFill/>
            <a:miter lim="800000"/>
            <a:headEnd/>
            <a:tailEnd/>
          </a:ln>
        </p:spPr>
      </p:pic>
      <p:pic>
        <p:nvPicPr>
          <p:cNvPr id="619522" name="Picture 2"/>
          <p:cNvPicPr>
            <a:picLocks noChangeAspect="1" noChangeArrowheads="1"/>
          </p:cNvPicPr>
          <p:nvPr/>
        </p:nvPicPr>
        <p:blipFill>
          <a:blip r:embed="rId3" cstate="print"/>
          <a:srcRect/>
          <a:stretch>
            <a:fillRect/>
          </a:stretch>
        </p:blipFill>
        <p:spPr bwMode="auto">
          <a:xfrm>
            <a:off x="457200" y="2590800"/>
            <a:ext cx="8382000" cy="2928166"/>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63</a:t>
            </a:fld>
            <a:endParaRPr lang="en-US">
              <a:latin typeface="Times New Roman" pitchFamily="18" charset="0"/>
              <a:cs typeface="Times New Roman" pitchFamily="18" charset="0"/>
            </a:endParaRPr>
          </a:p>
        </p:txBody>
      </p:sp>
      <p:grpSp>
        <p:nvGrpSpPr>
          <p:cNvPr id="10" name="Group 9"/>
          <p:cNvGrpSpPr/>
          <p:nvPr/>
        </p:nvGrpSpPr>
        <p:grpSpPr>
          <a:xfrm>
            <a:off x="2971800" y="5867400"/>
            <a:ext cx="5292975" cy="400110"/>
            <a:chOff x="2971800" y="5867400"/>
            <a:chExt cx="5292975" cy="400110"/>
          </a:xfrm>
        </p:grpSpPr>
        <p:sp>
          <p:nvSpPr>
            <p:cNvPr id="7" name="Rectangle 6"/>
            <p:cNvSpPr/>
            <p:nvPr/>
          </p:nvSpPr>
          <p:spPr>
            <a:xfrm>
              <a:off x="5638800" y="5867400"/>
              <a:ext cx="2625975" cy="400110"/>
            </a:xfrm>
            <a:prstGeom prst="rect">
              <a:avLst/>
            </a:prstGeom>
          </p:spPr>
          <p:txBody>
            <a:bodyPr wrap="none">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Candes</a:t>
              </a:r>
              <a:r>
                <a:rPr lang="en-US" sz="2000" dirty="0" smtClean="0">
                  <a:latin typeface="Times New Roman" pitchFamily="18" charset="0"/>
                  <a:cs typeface="Times New Roman" pitchFamily="18" charset="0"/>
                </a:rPr>
                <a:t> and Tao, 2010)</a:t>
              </a:r>
              <a:endParaRPr lang="en-US" sz="2000" dirty="0">
                <a:latin typeface="Times New Roman" pitchFamily="18" charset="0"/>
                <a:cs typeface="Times New Roman" pitchFamily="18" charset="0"/>
              </a:endParaRPr>
            </a:p>
          </p:txBody>
        </p:sp>
        <p:pic>
          <p:nvPicPr>
            <p:cNvPr id="1031170" name="Picture 2"/>
            <p:cNvPicPr>
              <a:picLocks noChangeAspect="1" noChangeArrowheads="1"/>
            </p:cNvPicPr>
            <p:nvPr/>
          </p:nvPicPr>
          <p:blipFill>
            <a:blip r:embed="rId4" cstate="print"/>
            <a:srcRect/>
            <a:stretch>
              <a:fillRect/>
            </a:stretch>
          </p:blipFill>
          <p:spPr bwMode="auto">
            <a:xfrm>
              <a:off x="2971800" y="5867400"/>
              <a:ext cx="2508842" cy="38099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p:txBody>
          <a:bodyPr/>
          <a:lstStyle/>
          <a:p>
            <a:pPr eaLnBrk="1" hangingPunct="1"/>
            <a:r>
              <a:rPr lang="en-US" smtClean="0">
                <a:latin typeface="Times New Roman" pitchFamily="18" charset="0"/>
                <a:cs typeface="Times New Roman" pitchFamily="18" charset="0"/>
              </a:rPr>
              <a:t>Outline</a:t>
            </a:r>
          </a:p>
        </p:txBody>
      </p:sp>
      <p:sp>
        <p:nvSpPr>
          <p:cNvPr id="13315" name="Rectangle 3"/>
          <p:cNvSpPr>
            <a:spLocks noGrp="1" noChangeArrowheads="1"/>
          </p:cNvSpPr>
          <p:nvPr>
            <p:ph type="body" idx="4294967295"/>
          </p:nvPr>
        </p:nvSpPr>
        <p:spPr/>
        <p:txBody>
          <a:bodyPr/>
          <a:lstStyle/>
          <a:p>
            <a:pPr eaLnBrk="1" hangingPunct="1"/>
            <a:r>
              <a:rPr lang="en-US" dirty="0" smtClean="0">
                <a:latin typeface="Times New Roman" pitchFamily="18" charset="0"/>
                <a:cs typeface="Times New Roman" pitchFamily="18" charset="0"/>
              </a:rPr>
              <a:t>Sparse Learning Models</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endParaRPr lang="en-US" dirty="0" smtClean="0">
              <a:latin typeface="Times New Roman" pitchFamily="18" charset="0"/>
              <a:cs typeface="Times New Roman" pitchFamily="18" charset="0"/>
            </a:endParaRP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Fused Lasso</a:t>
            </a:r>
          </a:p>
          <a:p>
            <a:pPr lvl="1" eaLnBrk="1" hangingPunct="1"/>
            <a:r>
              <a:rPr lang="en-US" dirty="0" smtClean="0">
                <a:latin typeface="Times New Roman" pitchFamily="18" charset="0"/>
                <a:cs typeface="Times New Roman" pitchFamily="18" charset="0"/>
              </a:rPr>
              <a:t>Sparse Inverse Covariance Estimation</a:t>
            </a:r>
          </a:p>
          <a:p>
            <a:pPr lvl="1" eaLnBrk="1" hangingPunct="1"/>
            <a:r>
              <a:rPr lang="en-US" dirty="0" err="1" smtClean="0">
                <a:latin typeface="Times New Roman" pitchFamily="18" charset="0"/>
                <a:cs typeface="Times New Roman" pitchFamily="18" charset="0"/>
              </a:rPr>
              <a:t>Sparsity</a:t>
            </a:r>
            <a:r>
              <a:rPr lang="en-US" dirty="0" smtClean="0">
                <a:latin typeface="Times New Roman" pitchFamily="18" charset="0"/>
                <a:cs typeface="Times New Roman" pitchFamily="18" charset="0"/>
              </a:rPr>
              <a:t> via Trace Norm</a:t>
            </a:r>
          </a:p>
          <a:p>
            <a:pPr eaLnBrk="1" hangingPunct="1">
              <a:buNone/>
            </a:pPr>
            <a:endParaRPr lang="en-US" dirty="0" smtClean="0">
              <a:latin typeface="Times New Roman" pitchFamily="18" charset="0"/>
              <a:cs typeface="Times New Roman" pitchFamily="18" charset="0"/>
            </a:endParaRPr>
          </a:p>
          <a:p>
            <a:pPr eaLnBrk="1" hangingPunct="1"/>
            <a:r>
              <a:rPr lang="en-US" b="1" dirty="0" smtClean="0">
                <a:solidFill>
                  <a:srgbClr val="FF0000"/>
                </a:solidFill>
                <a:latin typeface="Times New Roman" pitchFamily="18" charset="0"/>
                <a:cs typeface="Times New Roman" pitchFamily="18" charset="0"/>
              </a:rPr>
              <a:t>Implementations and the SLEP Package</a:t>
            </a:r>
          </a:p>
          <a:p>
            <a:pPr eaLnBrk="1" hangingPunct="1"/>
            <a:endParaRPr lang="en-US" dirty="0" smtClean="0">
              <a:latin typeface="Times New Roman" pitchFamily="18" charset="0"/>
              <a:cs typeface="Times New Roman" pitchFamily="18" charset="0"/>
            </a:endParaRPr>
          </a:p>
          <a:p>
            <a:pPr eaLnBrk="1" hangingPunct="1"/>
            <a:r>
              <a:rPr lang="en-US" dirty="0" smtClean="0">
                <a:latin typeface="Times New Roman" pitchFamily="18" charset="0"/>
                <a:cs typeface="Times New Roman" pitchFamily="18" charset="0"/>
              </a:rPr>
              <a:t>Trends in Sparse Learning</a:t>
            </a:r>
          </a:p>
        </p:txBody>
      </p:sp>
      <p:sp>
        <p:nvSpPr>
          <p:cNvPr id="4" name="Slide Number Placeholder 3"/>
          <p:cNvSpPr>
            <a:spLocks noGrp="1"/>
          </p:cNvSpPr>
          <p:nvPr>
            <p:ph type="sldNum" sz="quarter" idx="11"/>
          </p:nvPr>
        </p:nvSpPr>
        <p:spPr/>
        <p:txBody>
          <a:bodyPr/>
          <a:lstStyle/>
          <a:p>
            <a:pPr>
              <a:defRPr/>
            </a:pPr>
            <a:fld id="{5D9D0CCC-2E49-4597-A4B0-FD09FA69C933}" type="slidenum">
              <a:rPr lang="en-US" smtClean="0">
                <a:latin typeface="Times New Roman" pitchFamily="18" charset="0"/>
                <a:cs typeface="Times New Roman" pitchFamily="18" charset="0"/>
              </a:rPr>
              <a:pPr>
                <a:defRPr/>
              </a:pPr>
              <a:t>64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Title 1"/>
          <p:cNvSpPr>
            <a:spLocks noGrp="1"/>
          </p:cNvSpPr>
          <p:nvPr>
            <p:ph type="title"/>
          </p:nvPr>
        </p:nvSpPr>
        <p:spPr/>
        <p:txBody>
          <a:bodyPr/>
          <a:lstStyle/>
          <a:p>
            <a:r>
              <a:rPr lang="en-US" dirty="0" smtClean="0">
                <a:latin typeface="Times New Roman" pitchFamily="18" charset="0"/>
                <a:cs typeface="Times New Roman" pitchFamily="18" charset="0"/>
              </a:rPr>
              <a:t>Optimization Algorithms</a:t>
            </a:r>
          </a:p>
        </p:txBody>
      </p:sp>
      <p:sp>
        <p:nvSpPr>
          <p:cNvPr id="8" name="Content Placeholder 7"/>
          <p:cNvSpPr>
            <a:spLocks noGrp="1"/>
          </p:cNvSpPr>
          <p:nvPr>
            <p:ph idx="1"/>
          </p:nvPr>
        </p:nvSpPr>
        <p:spPr>
          <a:xfrm>
            <a:off x="533400" y="2819400"/>
            <a:ext cx="8229600" cy="3200400"/>
          </a:xfrm>
        </p:spPr>
        <p:txBody>
          <a:bodyPr/>
          <a:lstStyle/>
          <a:p>
            <a:r>
              <a:rPr lang="en-US" sz="2400" dirty="0" smtClean="0">
                <a:latin typeface="Times New Roman" pitchFamily="18" charset="0"/>
                <a:cs typeface="Times New Roman" pitchFamily="18" charset="0"/>
              </a:rPr>
              <a:t>Smooth Reformulation – general solver</a:t>
            </a:r>
          </a:p>
          <a:p>
            <a:r>
              <a:rPr lang="en-US" sz="2400" dirty="0" smtClean="0">
                <a:latin typeface="Times New Roman" pitchFamily="18" charset="0"/>
                <a:cs typeface="Times New Roman" pitchFamily="18" charset="0"/>
              </a:rPr>
              <a:t>Coordinate descent</a:t>
            </a:r>
          </a:p>
          <a:p>
            <a:r>
              <a:rPr lang="en-US" sz="2400" dirty="0" err="1" smtClean="0">
                <a:latin typeface="Times New Roman" pitchFamily="18" charset="0"/>
                <a:cs typeface="Times New Roman" pitchFamily="18" charset="0"/>
              </a:rPr>
              <a:t>Subgradient</a:t>
            </a:r>
            <a:r>
              <a:rPr lang="en-US" sz="2400" dirty="0" smtClean="0">
                <a:latin typeface="Times New Roman" pitchFamily="18" charset="0"/>
                <a:cs typeface="Times New Roman" pitchFamily="18" charset="0"/>
              </a:rPr>
              <a:t> descent</a:t>
            </a:r>
          </a:p>
          <a:p>
            <a:r>
              <a:rPr lang="en-US" sz="2400" dirty="0" smtClean="0">
                <a:latin typeface="Times New Roman" pitchFamily="18" charset="0"/>
                <a:cs typeface="Times New Roman" pitchFamily="18" charset="0"/>
              </a:rPr>
              <a:t>Gradient descent</a:t>
            </a:r>
          </a:p>
          <a:p>
            <a:r>
              <a:rPr lang="en-US" sz="2400" dirty="0" smtClean="0">
                <a:latin typeface="Times New Roman" pitchFamily="18" charset="0"/>
                <a:cs typeface="Times New Roman" pitchFamily="18" charset="0"/>
              </a:rPr>
              <a:t>Accelerated gradient descent</a:t>
            </a:r>
          </a:p>
          <a:p>
            <a:r>
              <a:rPr lang="en-US" sz="2400" dirty="0" smtClean="0">
                <a:latin typeface="Times New Roman" pitchFamily="18" charset="0"/>
                <a:cs typeface="Times New Roman" pitchFamily="18" charset="0"/>
              </a:rPr>
              <a:t>…</a:t>
            </a:r>
          </a:p>
        </p:txBody>
      </p:sp>
      <p:grpSp>
        <p:nvGrpSpPr>
          <p:cNvPr id="551939" name="Group 13"/>
          <p:cNvGrpSpPr>
            <a:grpSpLocks/>
          </p:cNvGrpSpPr>
          <p:nvPr/>
        </p:nvGrpSpPr>
        <p:grpSpPr bwMode="auto">
          <a:xfrm>
            <a:off x="2209800" y="1371600"/>
            <a:ext cx="3505200" cy="533400"/>
            <a:chOff x="685800" y="1600200"/>
            <a:chExt cx="3505200" cy="533400"/>
          </a:xfrm>
        </p:grpSpPr>
        <p:sp>
          <p:nvSpPr>
            <p:cNvPr id="551945" name="TextBox 5"/>
            <p:cNvSpPr txBox="1">
              <a:spLocks noChangeArrowheads="1"/>
            </p:cNvSpPr>
            <p:nvPr/>
          </p:nvSpPr>
          <p:spPr bwMode="auto">
            <a:xfrm>
              <a:off x="685800" y="1676400"/>
              <a:ext cx="33528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sp>
          <p:nvSpPr>
            <p:cNvPr id="9" name="Rectangle 8"/>
            <p:cNvSpPr/>
            <p:nvPr/>
          </p:nvSpPr>
          <p:spPr>
            <a:xfrm>
              <a:off x="685800" y="1600200"/>
              <a:ext cx="350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4" name="Slide Number Placeholder 1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65</a:t>
            </a:fld>
            <a:endParaRPr lang="en-US">
              <a:latin typeface="Times New Roman" pitchFamily="18" charset="0"/>
              <a:cs typeface="Times New Roman" pitchFamily="18" charset="0"/>
            </a:endParaRPr>
          </a:p>
        </p:txBody>
      </p:sp>
      <p:sp>
        <p:nvSpPr>
          <p:cNvPr id="15" name="AutoShape 19"/>
          <p:cNvSpPr>
            <a:spLocks noChangeArrowheads="1"/>
          </p:cNvSpPr>
          <p:nvPr/>
        </p:nvSpPr>
        <p:spPr bwMode="auto">
          <a:xfrm>
            <a:off x="381000" y="2362200"/>
            <a:ext cx="3657600" cy="2667000"/>
          </a:xfrm>
          <a:prstGeom prst="wedgeRectCallout">
            <a:avLst>
              <a:gd name="adj1" fmla="val 37599"/>
              <a:gd name="adj2" fmla="val -70679"/>
            </a:avLst>
          </a:prstGeom>
          <a:solidFill>
            <a:srgbClr val="99FF66"/>
          </a:solidFill>
          <a:ln w="12700" algn="ctr">
            <a:solidFill>
              <a:schemeClr val="tx1"/>
            </a:solidFill>
            <a:miter lim="800000"/>
            <a:headEnd/>
            <a:tailEnd/>
          </a:ln>
        </p:spPr>
        <p:txBody>
          <a:bodyPr/>
          <a:lstStyle/>
          <a:p>
            <a:pPr marL="342900" indent="-342900"/>
            <a:r>
              <a:rPr lang="en-US" sz="2800" dirty="0" smtClean="0">
                <a:latin typeface="Times New Roman" pitchFamily="18" charset="0"/>
                <a:cs typeface="Times New Roman" pitchFamily="18" charset="0"/>
              </a:rPr>
              <a:t>Smooth and convex</a:t>
            </a:r>
          </a:p>
          <a:p>
            <a:pPr marL="342900" indent="-342900">
              <a:buFont typeface="Wingdings" pitchFamily="2" charset="2"/>
              <a:buChar char="§"/>
            </a:pPr>
            <a:r>
              <a:rPr lang="en-US" sz="2800" dirty="0" smtClean="0">
                <a:latin typeface="Times New Roman" pitchFamily="18" charset="0"/>
                <a:cs typeface="Times New Roman" pitchFamily="18" charset="0"/>
              </a:rPr>
              <a:t>Least squares</a:t>
            </a:r>
          </a:p>
          <a:p>
            <a:pPr marL="342900" indent="-342900">
              <a:buFont typeface="Wingdings" pitchFamily="2" charset="2"/>
              <a:buChar char="§"/>
            </a:pPr>
            <a:r>
              <a:rPr lang="en-US" sz="2800" dirty="0" smtClean="0">
                <a:latin typeface="Times New Roman" pitchFamily="18" charset="0"/>
                <a:cs typeface="Times New Roman" pitchFamily="18" charset="0"/>
              </a:rPr>
              <a:t>Logistic loss</a:t>
            </a:r>
          </a:p>
          <a:p>
            <a:pPr marL="342900" indent="-342900">
              <a:buFont typeface="Wingdings" pitchFamily="2" charset="2"/>
              <a:buChar char="§"/>
            </a:pPr>
            <a:r>
              <a:rPr lang="en-US" sz="2800" dirty="0" smtClean="0">
                <a:latin typeface="Times New Roman" pitchFamily="18" charset="0"/>
                <a:cs typeface="Times New Roman" pitchFamily="18" charset="0"/>
              </a:rPr>
              <a:t>…</a:t>
            </a:r>
          </a:p>
        </p:txBody>
      </p:sp>
      <p:sp>
        <p:nvSpPr>
          <p:cNvPr id="16" name="AutoShape 19"/>
          <p:cNvSpPr>
            <a:spLocks noChangeArrowheads="1"/>
          </p:cNvSpPr>
          <p:nvPr/>
        </p:nvSpPr>
        <p:spPr bwMode="auto">
          <a:xfrm>
            <a:off x="4038600" y="2362200"/>
            <a:ext cx="4910962" cy="2667000"/>
          </a:xfrm>
          <a:prstGeom prst="wedgeRectCallout">
            <a:avLst>
              <a:gd name="adj1" fmla="val -26625"/>
              <a:gd name="adj2" fmla="val -69521"/>
            </a:avLst>
          </a:prstGeom>
          <a:solidFill>
            <a:srgbClr val="99FF66"/>
          </a:solidFill>
          <a:ln w="12700" algn="ctr">
            <a:solidFill>
              <a:schemeClr val="tx1"/>
            </a:solidFill>
            <a:miter lim="800000"/>
            <a:headEnd/>
            <a:tailEnd/>
          </a:ln>
        </p:spPr>
        <p:txBody>
          <a:bodyPr/>
          <a:lstStyle/>
          <a:p>
            <a:pPr marL="342900" indent="-342900"/>
            <a:r>
              <a:rPr lang="en-US" sz="2800" dirty="0" smtClean="0">
                <a:latin typeface="Times New Roman" pitchFamily="18" charset="0"/>
                <a:cs typeface="Times New Roman" pitchFamily="18" charset="0"/>
              </a:rPr>
              <a:t>Convex but </a:t>
            </a:r>
            <a:r>
              <a:rPr lang="en-US" sz="2800" dirty="0" err="1" smtClean="0">
                <a:latin typeface="Times New Roman" pitchFamily="18" charset="0"/>
                <a:cs typeface="Times New Roman" pitchFamily="18" charset="0"/>
              </a:rPr>
              <a:t>nonsmooth</a:t>
            </a:r>
            <a:endParaRPr lang="en-US" sz="2800" dirty="0" smtClean="0">
              <a:latin typeface="Times New Roman" pitchFamily="18" charset="0"/>
              <a:cs typeface="Times New Roman" pitchFamily="18" charset="0"/>
            </a:endParaRPr>
          </a:p>
          <a:p>
            <a:pPr marL="342900" indent="-342900">
              <a:buFont typeface="Wingdings" pitchFamily="2" charset="2"/>
              <a:buChar char="§"/>
            </a:pPr>
            <a:r>
              <a:rPr lang="en-US" sz="2800" dirty="0" smtClean="0">
                <a:latin typeface="Times New Roman" pitchFamily="18" charset="0"/>
                <a:cs typeface="Times New Roman" pitchFamily="18" charset="0"/>
              </a:rPr>
              <a:t>L</a:t>
            </a:r>
            <a:r>
              <a:rPr lang="en-US" sz="2800" baseline="-25000" dirty="0" smtClean="0">
                <a:latin typeface="Times New Roman" pitchFamily="18" charset="0"/>
                <a:cs typeface="Times New Roman" pitchFamily="18" charset="0"/>
              </a:rPr>
              <a:t>1</a:t>
            </a:r>
          </a:p>
          <a:p>
            <a:pPr marL="342900" indent="-342900">
              <a:buFont typeface="Wingdings" pitchFamily="2" charset="2"/>
              <a:buChar char="§"/>
            </a:pPr>
            <a:r>
              <a:rPr lang="en-US" sz="2800" dirty="0" smtClean="0">
                <a:latin typeface="Times New Roman" pitchFamily="18" charset="0"/>
                <a:cs typeface="Times New Roman" pitchFamily="18" charset="0"/>
              </a:rPr>
              <a:t>L</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a:t>
            </a:r>
            <a:r>
              <a:rPr lang="en-US" sz="2800" dirty="0" err="1" smtClean="0">
                <a:latin typeface="Times New Roman" pitchFamily="18" charset="0"/>
                <a:cs typeface="Times New Roman" pitchFamily="18" charset="0"/>
              </a:rPr>
              <a:t>L</a:t>
            </a:r>
            <a:r>
              <a:rPr lang="en-US" sz="2800" i="1" baseline="-25000" dirty="0" err="1" smtClean="0">
                <a:latin typeface="Times New Roman" pitchFamily="18" charset="0"/>
                <a:cs typeface="Times New Roman" pitchFamily="18" charset="0"/>
              </a:rPr>
              <a:t>q</a:t>
            </a:r>
            <a:endParaRPr lang="en-US" sz="2800" i="1" baseline="-25000" dirty="0" smtClean="0">
              <a:latin typeface="Times New Roman" pitchFamily="18" charset="0"/>
              <a:cs typeface="Times New Roman" pitchFamily="18" charset="0"/>
            </a:endParaRPr>
          </a:p>
          <a:p>
            <a:pPr marL="342900" indent="-342900">
              <a:buFont typeface="Wingdings" pitchFamily="2" charset="2"/>
              <a:buChar char="§"/>
            </a:pPr>
            <a:r>
              <a:rPr lang="en-US" sz="2800" dirty="0" smtClean="0">
                <a:latin typeface="Times New Roman" pitchFamily="18" charset="0"/>
                <a:cs typeface="Times New Roman" pitchFamily="18" charset="0"/>
              </a:rPr>
              <a:t>Fused Lasso</a:t>
            </a:r>
          </a:p>
          <a:p>
            <a:pPr marL="342900" indent="-342900">
              <a:buFont typeface="Wingdings" pitchFamily="2" charset="2"/>
              <a:buChar char="§"/>
            </a:pPr>
            <a:r>
              <a:rPr lang="en-US" sz="2800" dirty="0" smtClean="0">
                <a:latin typeface="Times New Roman" pitchFamily="18" charset="0"/>
                <a:cs typeface="Times New Roman" pitchFamily="18" charset="0"/>
              </a:rPr>
              <a:t>Trace Norm</a:t>
            </a:r>
          </a:p>
          <a:p>
            <a:pPr marL="342900" indent="-342900">
              <a:buFont typeface="Wingdings" pitchFamily="2" charset="2"/>
              <a:buChar char="§"/>
            </a:pPr>
            <a:r>
              <a:rPr lang="en-US" sz="2800" dirty="0" smtClean="0">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box(in)">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box(in)">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box(in)">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box(in)">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box(in)">
                                      <p:cBhvr>
                                        <p:cTn id="45" dur="500"/>
                                        <p:tgtEl>
                                          <p:spTgt spid="8">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8">
                                            <p:txEl>
                                              <p:pRg st="5" end="5"/>
                                            </p:txEl>
                                          </p:spTgt>
                                        </p:tgtEl>
                                        <p:attrNameLst>
                                          <p:attrName>style.visibility</p:attrName>
                                        </p:attrNameLst>
                                      </p:cBhvr>
                                      <p:to>
                                        <p:strVal val="visible"/>
                                      </p:to>
                                    </p:set>
                                    <p:animEffect transition="in" filter="box(in)">
                                      <p:cBhvr>
                                        <p:cTn id="50" dur="500"/>
                                        <p:tgtEl>
                                          <p:spTgt spid="8">
                                            <p:txEl>
                                              <p:pRg st="5" end="5"/>
                                            </p:txEl>
                                          </p:spTgt>
                                        </p:tgtEl>
                                      </p:cBhvr>
                                    </p:animEffect>
                                  </p:childTnLst>
                                </p:cTn>
                              </p:par>
                              <p:par>
                                <p:cTn id="51" presetID="4" presetClass="exit" presetSubtype="16" fill="hold" nodeType="withEffect">
                                  <p:stCondLst>
                                    <p:cond delay="0"/>
                                  </p:stCondLst>
                                  <p:childTnLst>
                                    <p:animEffect transition="out" filter="box(in)">
                                      <p:cBhvr>
                                        <p:cTn id="52" dur="500"/>
                                        <p:tgtEl>
                                          <p:spTgt spid="8">
                                            <p:txEl>
                                              <p:pRg st="5" end="5"/>
                                            </p:txEl>
                                          </p:spTgt>
                                        </p:tgtEl>
                                      </p:cBhvr>
                                    </p:animEffect>
                                    <p:set>
                                      <p:cBhvr>
                                        <p:cTn id="53" dur="1" fill="hold">
                                          <p:stCondLst>
                                            <p:cond delay="499"/>
                                          </p:stCondLst>
                                        </p:cTn>
                                        <p:tgtEl>
                                          <p:spTgt spid="8">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Title 1"/>
          <p:cNvSpPr>
            <a:spLocks noGrp="1"/>
          </p:cNvSpPr>
          <p:nvPr>
            <p:ph type="title"/>
          </p:nvPr>
        </p:nvSpPr>
        <p:spPr/>
        <p:txBody>
          <a:bodyPr/>
          <a:lstStyle/>
          <a:p>
            <a:r>
              <a:rPr lang="en-US" smtClean="0">
                <a:latin typeface="Times New Roman" pitchFamily="18" charset="0"/>
                <a:cs typeface="Times New Roman" pitchFamily="18" charset="0"/>
              </a:rPr>
              <a:t>Smooth Reformulations: L</a:t>
            </a:r>
            <a:r>
              <a:rPr lang="en-US" baseline="-25000" smtClean="0">
                <a:latin typeface="Times New Roman" pitchFamily="18" charset="0"/>
                <a:cs typeface="Times New Roman" pitchFamily="18" charset="0"/>
              </a:rPr>
              <a:t>1</a:t>
            </a:r>
          </a:p>
        </p:txBody>
      </p:sp>
      <p:pic>
        <p:nvPicPr>
          <p:cNvPr id="553986" name="Picture 2"/>
          <p:cNvPicPr>
            <a:picLocks noChangeAspect="1" noChangeArrowheads="1"/>
          </p:cNvPicPr>
          <p:nvPr/>
        </p:nvPicPr>
        <p:blipFill>
          <a:blip r:embed="rId2" cstate="print"/>
          <a:srcRect/>
          <a:stretch>
            <a:fillRect/>
          </a:stretch>
        </p:blipFill>
        <p:spPr bwMode="auto">
          <a:xfrm>
            <a:off x="3048000" y="1828800"/>
            <a:ext cx="3124200" cy="722313"/>
          </a:xfrm>
          <a:prstGeom prst="rect">
            <a:avLst/>
          </a:prstGeom>
          <a:noFill/>
          <a:ln w="9525">
            <a:noFill/>
            <a:miter lim="800000"/>
            <a:headEnd/>
            <a:tailEnd/>
          </a:ln>
        </p:spPr>
      </p:pic>
      <p:sp>
        <p:nvSpPr>
          <p:cNvPr id="8" name="Rectangle 7"/>
          <p:cNvSpPr/>
          <p:nvPr/>
        </p:nvSpPr>
        <p:spPr>
          <a:xfrm>
            <a:off x="3048000" y="1752600"/>
            <a:ext cx="3200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9" name="Rounded Rectangle 8"/>
          <p:cNvSpPr/>
          <p:nvPr/>
        </p:nvSpPr>
        <p:spPr>
          <a:xfrm>
            <a:off x="2590800" y="3657600"/>
            <a:ext cx="3733800" cy="1447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5" name="Rectangle 14"/>
          <p:cNvSpPr>
            <a:spLocks noChangeArrowheads="1"/>
          </p:cNvSpPr>
          <p:nvPr/>
        </p:nvSpPr>
        <p:spPr bwMode="auto">
          <a:xfrm>
            <a:off x="1981200" y="5486400"/>
            <a:ext cx="59436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Linearly constrained quadratic programming</a:t>
            </a:r>
          </a:p>
        </p:txBody>
      </p:sp>
      <p:pic>
        <p:nvPicPr>
          <p:cNvPr id="225282" name="Picture 2"/>
          <p:cNvPicPr>
            <a:picLocks noChangeAspect="1" noChangeArrowheads="1"/>
          </p:cNvPicPr>
          <p:nvPr/>
        </p:nvPicPr>
        <p:blipFill>
          <a:blip r:embed="rId3" cstate="print"/>
          <a:srcRect/>
          <a:stretch>
            <a:fillRect/>
          </a:stretch>
        </p:blipFill>
        <p:spPr bwMode="auto">
          <a:xfrm>
            <a:off x="2819400" y="3716338"/>
            <a:ext cx="3276600" cy="1389062"/>
          </a:xfrm>
          <a:prstGeom prst="rect">
            <a:avLst/>
          </a:prstGeom>
          <a:noFill/>
          <a:ln w="9525">
            <a:noFill/>
            <a:miter lim="800000"/>
            <a:headEnd/>
            <a:tailEnd/>
          </a:ln>
        </p:spPr>
      </p:pic>
      <p:sp>
        <p:nvSpPr>
          <p:cNvPr id="16" name="Down Arrow 15"/>
          <p:cNvSpPr/>
          <p:nvPr/>
        </p:nvSpPr>
        <p:spPr>
          <a:xfrm>
            <a:off x="4343400" y="2819400"/>
            <a:ext cx="4572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0" name="Slide Number Placeholder 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225282"/>
                                        </p:tgtEl>
                                        <p:attrNameLst>
                                          <p:attrName>style.visibility</p:attrName>
                                        </p:attrNameLst>
                                      </p:cBhvr>
                                      <p:to>
                                        <p:strVal val="visible"/>
                                      </p:to>
                                    </p:set>
                                    <p:animEffect transition="in" filter="box(in)">
                                      <p:cBhvr>
                                        <p:cTn id="10" dur="500"/>
                                        <p:tgtEl>
                                          <p:spTgt spid="22528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ox(i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Title 1"/>
          <p:cNvSpPr>
            <a:spLocks noGrp="1"/>
          </p:cNvSpPr>
          <p:nvPr>
            <p:ph type="title"/>
          </p:nvPr>
        </p:nvSpPr>
        <p:spPr/>
        <p:txBody>
          <a:bodyPr/>
          <a:lstStyle/>
          <a:p>
            <a:r>
              <a:rPr lang="en-US" smtClean="0">
                <a:latin typeface="Times New Roman" pitchFamily="18" charset="0"/>
                <a:cs typeface="Times New Roman" pitchFamily="18" charset="0"/>
              </a:rPr>
              <a:t>Smooth Reformulation: L</a:t>
            </a:r>
            <a:r>
              <a:rPr lang="en-US" baseline="-25000" smtClean="0">
                <a:latin typeface="Times New Roman" pitchFamily="18" charset="0"/>
                <a:cs typeface="Times New Roman" pitchFamily="18" charset="0"/>
              </a:rPr>
              <a:t>1</a:t>
            </a:r>
            <a:r>
              <a:rPr lang="en-US" smtClean="0">
                <a:latin typeface="Times New Roman" pitchFamily="18" charset="0"/>
                <a:cs typeface="Times New Roman" pitchFamily="18" charset="0"/>
              </a:rPr>
              <a:t>/L</a:t>
            </a:r>
            <a:r>
              <a:rPr lang="en-US" baseline="-25000" smtClean="0">
                <a:latin typeface="Times New Roman" pitchFamily="18" charset="0"/>
                <a:cs typeface="Times New Roman" pitchFamily="18" charset="0"/>
              </a:rPr>
              <a:t>2</a:t>
            </a:r>
          </a:p>
        </p:txBody>
      </p:sp>
      <p:sp>
        <p:nvSpPr>
          <p:cNvPr id="16" name="Rectangle 15"/>
          <p:cNvSpPr>
            <a:spLocks noChangeArrowheads="1"/>
          </p:cNvSpPr>
          <p:nvPr/>
        </p:nvSpPr>
        <p:spPr bwMode="auto">
          <a:xfrm>
            <a:off x="2133600" y="5715000"/>
            <a:ext cx="59436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Second order cone programming</a:t>
            </a:r>
          </a:p>
        </p:txBody>
      </p:sp>
      <p:grpSp>
        <p:nvGrpSpPr>
          <p:cNvPr id="21" name="Group 20"/>
          <p:cNvGrpSpPr>
            <a:grpSpLocks/>
          </p:cNvGrpSpPr>
          <p:nvPr/>
        </p:nvGrpSpPr>
        <p:grpSpPr bwMode="auto">
          <a:xfrm>
            <a:off x="2362200" y="1600200"/>
            <a:ext cx="3886200" cy="1219200"/>
            <a:chOff x="2362200" y="1600200"/>
            <a:chExt cx="3886200" cy="1219200"/>
          </a:xfrm>
        </p:grpSpPr>
        <p:sp>
          <p:nvSpPr>
            <p:cNvPr id="10" name="Rectangle 9"/>
            <p:cNvSpPr/>
            <p:nvPr/>
          </p:nvSpPr>
          <p:spPr>
            <a:xfrm>
              <a:off x="2362200" y="1600200"/>
              <a:ext cx="388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55017" name="Picture 10"/>
            <p:cNvPicPr>
              <a:picLocks noChangeAspect="1" noChangeArrowheads="1"/>
            </p:cNvPicPr>
            <p:nvPr/>
          </p:nvPicPr>
          <p:blipFill>
            <a:blip r:embed="rId2" cstate="print"/>
            <a:srcRect/>
            <a:stretch>
              <a:fillRect/>
            </a:stretch>
          </p:blipFill>
          <p:spPr bwMode="auto">
            <a:xfrm>
              <a:off x="2514600" y="1676400"/>
              <a:ext cx="3619500" cy="952500"/>
            </a:xfrm>
            <a:prstGeom prst="rect">
              <a:avLst/>
            </a:prstGeom>
            <a:noFill/>
            <a:ln w="9525">
              <a:noFill/>
              <a:miter lim="800000"/>
              <a:headEnd/>
              <a:tailEnd/>
            </a:ln>
          </p:spPr>
        </p:pic>
      </p:grpSp>
      <p:grpSp>
        <p:nvGrpSpPr>
          <p:cNvPr id="23" name="Group 22"/>
          <p:cNvGrpSpPr>
            <a:grpSpLocks/>
          </p:cNvGrpSpPr>
          <p:nvPr/>
        </p:nvGrpSpPr>
        <p:grpSpPr bwMode="auto">
          <a:xfrm>
            <a:off x="2209800" y="2819400"/>
            <a:ext cx="4267200" cy="2514600"/>
            <a:chOff x="2209800" y="2819400"/>
            <a:chExt cx="4267200" cy="2514600"/>
          </a:xfrm>
        </p:grpSpPr>
        <p:sp>
          <p:nvSpPr>
            <p:cNvPr id="11" name="Rounded Rectangle 10"/>
            <p:cNvSpPr/>
            <p:nvPr/>
          </p:nvSpPr>
          <p:spPr>
            <a:xfrm>
              <a:off x="2209800" y="3657600"/>
              <a:ext cx="42672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9" name="Down Arrow 18"/>
            <p:cNvSpPr/>
            <p:nvPr/>
          </p:nvSpPr>
          <p:spPr>
            <a:xfrm>
              <a:off x="3886200" y="2819400"/>
              <a:ext cx="6096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55015" name="Picture 11"/>
            <p:cNvPicPr>
              <a:picLocks noChangeAspect="1" noChangeArrowheads="1"/>
            </p:cNvPicPr>
            <p:nvPr/>
          </p:nvPicPr>
          <p:blipFill>
            <a:blip r:embed="rId3" cstate="print"/>
            <a:srcRect/>
            <a:stretch>
              <a:fillRect/>
            </a:stretch>
          </p:blipFill>
          <p:spPr bwMode="auto">
            <a:xfrm>
              <a:off x="2514600" y="3733800"/>
              <a:ext cx="3781425" cy="1454394"/>
            </a:xfrm>
            <a:prstGeom prst="rect">
              <a:avLst/>
            </a:prstGeom>
            <a:noFill/>
            <a:ln w="9525">
              <a:noFill/>
              <a:miter lim="800000"/>
              <a:headEnd/>
              <a:tailEnd/>
            </a:ln>
          </p:spPr>
        </p:pic>
      </p:grpSp>
      <p:sp>
        <p:nvSpPr>
          <p:cNvPr id="12" name="Slide Number Placeholder 1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67</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Title 1"/>
          <p:cNvSpPr>
            <a:spLocks noGrp="1"/>
          </p:cNvSpPr>
          <p:nvPr>
            <p:ph type="title"/>
          </p:nvPr>
        </p:nvSpPr>
        <p:spPr/>
        <p:txBody>
          <a:bodyPr/>
          <a:lstStyle/>
          <a:p>
            <a:r>
              <a:rPr lang="en-US" smtClean="0">
                <a:latin typeface="Times New Roman" pitchFamily="18" charset="0"/>
                <a:cs typeface="Times New Roman" pitchFamily="18" charset="0"/>
              </a:rPr>
              <a:t>Smooth Reformulation: Fused Lasso</a:t>
            </a:r>
            <a:endParaRPr lang="en-US" baseline="-25000" smtClean="0">
              <a:latin typeface="Times New Roman" pitchFamily="18" charset="0"/>
              <a:cs typeface="Times New Roman" pitchFamily="18" charset="0"/>
            </a:endParaRPr>
          </a:p>
        </p:txBody>
      </p:sp>
      <p:sp>
        <p:nvSpPr>
          <p:cNvPr id="10" name="Rectangle 9"/>
          <p:cNvSpPr/>
          <p:nvPr/>
        </p:nvSpPr>
        <p:spPr>
          <a:xfrm>
            <a:off x="1143000" y="1447800"/>
            <a:ext cx="65532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6" name="Rectangle 15"/>
          <p:cNvSpPr>
            <a:spLocks noChangeArrowheads="1"/>
          </p:cNvSpPr>
          <p:nvPr/>
        </p:nvSpPr>
        <p:spPr bwMode="auto">
          <a:xfrm>
            <a:off x="1447800" y="5867400"/>
            <a:ext cx="59436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Linearly constrained quadratic programming</a:t>
            </a:r>
          </a:p>
        </p:txBody>
      </p:sp>
      <p:pic>
        <p:nvPicPr>
          <p:cNvPr id="556037" name="Picture 2"/>
          <p:cNvPicPr>
            <a:picLocks noChangeAspect="1" noChangeArrowheads="1"/>
          </p:cNvPicPr>
          <p:nvPr/>
        </p:nvPicPr>
        <p:blipFill>
          <a:blip r:embed="rId2" cstate="print"/>
          <a:srcRect/>
          <a:stretch>
            <a:fillRect/>
          </a:stretch>
        </p:blipFill>
        <p:spPr bwMode="auto">
          <a:xfrm>
            <a:off x="1447800" y="1524000"/>
            <a:ext cx="5797550" cy="990600"/>
          </a:xfrm>
          <a:prstGeom prst="rect">
            <a:avLst/>
          </a:prstGeom>
          <a:noFill/>
          <a:ln w="9525">
            <a:noFill/>
            <a:miter lim="800000"/>
            <a:headEnd/>
            <a:tailEnd/>
          </a:ln>
        </p:spPr>
      </p:pic>
      <p:sp>
        <p:nvSpPr>
          <p:cNvPr id="12" name="Down Arrow 11"/>
          <p:cNvSpPr/>
          <p:nvPr/>
        </p:nvSpPr>
        <p:spPr>
          <a:xfrm>
            <a:off x="4343400" y="2590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nvGrpSpPr>
          <p:cNvPr id="13" name="Group 12"/>
          <p:cNvGrpSpPr/>
          <p:nvPr/>
        </p:nvGrpSpPr>
        <p:grpSpPr>
          <a:xfrm>
            <a:off x="1143000" y="3276600"/>
            <a:ext cx="6781800" cy="2209800"/>
            <a:chOff x="1143000" y="3276600"/>
            <a:chExt cx="6781800" cy="2209800"/>
          </a:xfrm>
        </p:grpSpPr>
        <p:sp>
          <p:nvSpPr>
            <p:cNvPr id="11" name="Rounded Rectangle 10"/>
            <p:cNvSpPr/>
            <p:nvPr/>
          </p:nvSpPr>
          <p:spPr>
            <a:xfrm>
              <a:off x="1143000" y="3276600"/>
              <a:ext cx="6781800" cy="2209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56039" name="Picture 5"/>
            <p:cNvPicPr>
              <a:picLocks noChangeAspect="1" noChangeArrowheads="1"/>
            </p:cNvPicPr>
            <p:nvPr/>
          </p:nvPicPr>
          <p:blipFill>
            <a:blip r:embed="rId3" cstate="print"/>
            <a:srcRect/>
            <a:stretch>
              <a:fillRect/>
            </a:stretch>
          </p:blipFill>
          <p:spPr bwMode="auto">
            <a:xfrm>
              <a:off x="1371600" y="3429000"/>
              <a:ext cx="6443663" cy="1828800"/>
            </a:xfrm>
            <a:prstGeom prst="rect">
              <a:avLst/>
            </a:prstGeom>
            <a:noFill/>
            <a:ln w="9525">
              <a:noFill/>
              <a:miter lim="800000"/>
              <a:headEnd/>
              <a:tailEnd/>
            </a:ln>
          </p:spPr>
        </p:pic>
      </p:grpSp>
      <p:sp>
        <p:nvSpPr>
          <p:cNvPr id="9" name="Slide Number Placeholder 8"/>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ox(i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7" name="Title 1"/>
          <p:cNvSpPr>
            <a:spLocks noGrp="1"/>
          </p:cNvSpPr>
          <p:nvPr>
            <p:ph type="title"/>
          </p:nvPr>
        </p:nvSpPr>
        <p:spPr/>
        <p:txBody>
          <a:bodyPr/>
          <a:lstStyle/>
          <a:p>
            <a:r>
              <a:rPr lang="en-US" dirty="0" smtClean="0">
                <a:latin typeface="Times New Roman" pitchFamily="18" charset="0"/>
                <a:cs typeface="Times New Roman" pitchFamily="18" charset="0"/>
              </a:rPr>
              <a:t>Summary of Smooth Reformulations</a:t>
            </a:r>
          </a:p>
        </p:txBody>
      </p:sp>
      <p:pic>
        <p:nvPicPr>
          <p:cNvPr id="557058" name="Picture 2"/>
          <p:cNvPicPr>
            <a:picLocks noChangeAspect="1" noChangeArrowheads="1"/>
          </p:cNvPicPr>
          <p:nvPr/>
        </p:nvPicPr>
        <p:blipFill>
          <a:blip r:embed="rId3" cstate="print"/>
          <a:srcRect/>
          <a:stretch>
            <a:fillRect/>
          </a:stretch>
        </p:blipFill>
        <p:spPr bwMode="auto">
          <a:xfrm>
            <a:off x="76200" y="1371600"/>
            <a:ext cx="2438400" cy="898525"/>
          </a:xfrm>
          <a:prstGeom prst="rect">
            <a:avLst/>
          </a:prstGeom>
          <a:noFill/>
          <a:ln w="9525">
            <a:noFill/>
            <a:miter lim="800000"/>
            <a:headEnd/>
            <a:tailEnd/>
          </a:ln>
        </p:spPr>
      </p:pic>
      <p:sp>
        <p:nvSpPr>
          <p:cNvPr id="4" name="Rounded Rectangle 3"/>
          <p:cNvSpPr/>
          <p:nvPr/>
        </p:nvSpPr>
        <p:spPr>
          <a:xfrm>
            <a:off x="76200" y="1219200"/>
            <a:ext cx="24384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6" name="Rounded Rectangle 5"/>
          <p:cNvSpPr/>
          <p:nvPr/>
        </p:nvSpPr>
        <p:spPr>
          <a:xfrm>
            <a:off x="2590800" y="1219200"/>
            <a:ext cx="24384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57061" name="Picture 2"/>
          <p:cNvPicPr>
            <a:picLocks noChangeAspect="1" noChangeArrowheads="1"/>
          </p:cNvPicPr>
          <p:nvPr/>
        </p:nvPicPr>
        <p:blipFill>
          <a:blip r:embed="rId4" cstate="print"/>
          <a:srcRect/>
          <a:stretch>
            <a:fillRect/>
          </a:stretch>
        </p:blipFill>
        <p:spPr bwMode="auto">
          <a:xfrm>
            <a:off x="5257800" y="1290638"/>
            <a:ext cx="3506788" cy="1071562"/>
          </a:xfrm>
          <a:prstGeom prst="rect">
            <a:avLst/>
          </a:prstGeom>
          <a:noFill/>
          <a:ln w="9525">
            <a:noFill/>
            <a:miter lim="800000"/>
            <a:headEnd/>
            <a:tailEnd/>
          </a:ln>
        </p:spPr>
      </p:pic>
      <p:sp>
        <p:nvSpPr>
          <p:cNvPr id="8" name="Rounded Rectangle 7"/>
          <p:cNvSpPr/>
          <p:nvPr/>
        </p:nvSpPr>
        <p:spPr>
          <a:xfrm>
            <a:off x="5153025" y="1219200"/>
            <a:ext cx="3762375"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1" name="Content Placeholder 2"/>
          <p:cNvSpPr>
            <a:spLocks noGrp="1"/>
          </p:cNvSpPr>
          <p:nvPr>
            <p:ph idx="1"/>
          </p:nvPr>
        </p:nvSpPr>
        <p:spPr>
          <a:xfrm>
            <a:off x="533400" y="2438400"/>
            <a:ext cx="8153400" cy="1447800"/>
          </a:xfrm>
        </p:spPr>
        <p:txBody>
          <a:bodyPr/>
          <a:lstStyle/>
          <a:p>
            <a:pPr>
              <a:buFontTx/>
              <a:buNone/>
            </a:pPr>
            <a:r>
              <a:rPr lang="en-US" dirty="0" smtClean="0">
                <a:latin typeface="Times New Roman" pitchFamily="18" charset="0"/>
                <a:cs typeface="Times New Roman" pitchFamily="18" charset="0"/>
              </a:rPr>
              <a:t>Advantages:</a:t>
            </a:r>
          </a:p>
          <a:p>
            <a:r>
              <a:rPr lang="en-US" sz="2000" dirty="0" smtClean="0">
                <a:latin typeface="Times New Roman" pitchFamily="18" charset="0"/>
                <a:cs typeface="Times New Roman" pitchFamily="18" charset="0"/>
              </a:rPr>
              <a:t>Easy use of existing solvers</a:t>
            </a:r>
          </a:p>
          <a:p>
            <a:r>
              <a:rPr lang="en-US" sz="2000" dirty="0" smtClean="0">
                <a:latin typeface="Times New Roman" pitchFamily="18" charset="0"/>
                <a:cs typeface="Times New Roman" pitchFamily="18" charset="0"/>
              </a:rPr>
              <a:t>Fast and high precision for small size problems</a:t>
            </a:r>
          </a:p>
        </p:txBody>
      </p:sp>
      <p:sp>
        <p:nvSpPr>
          <p:cNvPr id="12" name="Content Placeholder 2"/>
          <p:cNvSpPr txBox="1">
            <a:spLocks/>
          </p:cNvSpPr>
          <p:nvPr/>
        </p:nvSpPr>
        <p:spPr bwMode="auto">
          <a:xfrm>
            <a:off x="609600" y="3733800"/>
            <a:ext cx="8153400" cy="2286000"/>
          </a:xfrm>
          <a:prstGeom prst="rect">
            <a:avLst/>
          </a:prstGeom>
          <a:noFill/>
          <a:ln w="9525">
            <a:noFill/>
            <a:miter lim="800000"/>
            <a:headEnd/>
            <a:tailEnd/>
          </a:ln>
        </p:spPr>
        <p:txBody>
          <a:bodyPr/>
          <a:lstStyle/>
          <a:p>
            <a:pPr marL="342900" indent="-342900" eaLnBrk="0" hangingPunct="0">
              <a:spcBef>
                <a:spcPct val="20000"/>
              </a:spcBef>
              <a:defRPr/>
            </a:pPr>
            <a:r>
              <a:rPr lang="en-US" sz="2800" kern="0" dirty="0">
                <a:latin typeface="Times New Roman" pitchFamily="18" charset="0"/>
                <a:ea typeface="+mn-ea"/>
                <a:cs typeface="Times New Roman" pitchFamily="18" charset="0"/>
              </a:rPr>
              <a:t>Disadvantages:</a:t>
            </a:r>
          </a:p>
          <a:p>
            <a:pPr marL="342900" indent="-342900" eaLnBrk="0" hangingPunct="0">
              <a:spcBef>
                <a:spcPct val="20000"/>
              </a:spcBef>
              <a:buFontTx/>
              <a:buChar char="•"/>
              <a:defRPr/>
            </a:pPr>
            <a:r>
              <a:rPr lang="en-US" sz="2000" kern="0" dirty="0">
                <a:latin typeface="Times New Roman" pitchFamily="18" charset="0"/>
                <a:ea typeface="+mn-ea"/>
                <a:cs typeface="Times New Roman" pitchFamily="18" charset="0"/>
              </a:rPr>
              <a:t>Does not scale well for large size </a:t>
            </a:r>
            <a:r>
              <a:rPr lang="en-US" sz="2000" kern="0" dirty="0" smtClean="0">
                <a:latin typeface="Times New Roman" pitchFamily="18" charset="0"/>
                <a:ea typeface="+mn-ea"/>
                <a:cs typeface="Times New Roman" pitchFamily="18" charset="0"/>
              </a:rPr>
              <a:t>problems due to  many </a:t>
            </a:r>
            <a:r>
              <a:rPr lang="en-US" sz="2000" kern="0" dirty="0">
                <a:latin typeface="Times New Roman" pitchFamily="18" charset="0"/>
                <a:ea typeface="+mn-ea"/>
                <a:cs typeface="Times New Roman" pitchFamily="18" charset="0"/>
              </a:rPr>
              <a:t>additional variables and constraints </a:t>
            </a:r>
            <a:r>
              <a:rPr lang="en-US" sz="2000" kern="0" dirty="0" smtClean="0">
                <a:latin typeface="Times New Roman" pitchFamily="18" charset="0"/>
                <a:ea typeface="+mn-ea"/>
                <a:cs typeface="Times New Roman" pitchFamily="18" charset="0"/>
              </a:rPr>
              <a:t>introduced</a:t>
            </a:r>
            <a:endParaRPr lang="en-US" sz="2000" kern="0" dirty="0">
              <a:latin typeface="Times New Roman" pitchFamily="18" charset="0"/>
              <a:ea typeface="+mn-ea"/>
              <a:cs typeface="Times New Roman" pitchFamily="18" charset="0"/>
            </a:endParaRPr>
          </a:p>
          <a:p>
            <a:pPr marL="342900" indent="-342900" eaLnBrk="0" hangingPunct="0">
              <a:spcBef>
                <a:spcPct val="20000"/>
              </a:spcBef>
              <a:buFontTx/>
              <a:buChar char="•"/>
              <a:defRPr/>
            </a:pPr>
            <a:r>
              <a:rPr lang="en-US" sz="2000" kern="0" dirty="0">
                <a:latin typeface="Times New Roman" pitchFamily="18" charset="0"/>
                <a:ea typeface="+mn-ea"/>
                <a:cs typeface="Times New Roman" pitchFamily="18" charset="0"/>
              </a:rPr>
              <a:t>Does not utilize well the “structure” of the </a:t>
            </a:r>
            <a:r>
              <a:rPr lang="en-US" sz="2000" kern="0" dirty="0" err="1">
                <a:latin typeface="Times New Roman" pitchFamily="18" charset="0"/>
                <a:ea typeface="+mn-ea"/>
                <a:cs typeface="Times New Roman" pitchFamily="18" charset="0"/>
              </a:rPr>
              <a:t>nonsmooth</a:t>
            </a:r>
            <a:r>
              <a:rPr lang="en-US" sz="2000" kern="0" dirty="0">
                <a:latin typeface="Times New Roman" pitchFamily="18" charset="0"/>
                <a:ea typeface="+mn-ea"/>
                <a:cs typeface="Times New Roman" pitchFamily="18" charset="0"/>
              </a:rPr>
              <a:t> penalty</a:t>
            </a:r>
          </a:p>
          <a:p>
            <a:pPr marL="342900" indent="-342900" eaLnBrk="0" hangingPunct="0">
              <a:spcBef>
                <a:spcPct val="20000"/>
              </a:spcBef>
              <a:buFontTx/>
              <a:buChar char="•"/>
              <a:defRPr/>
            </a:pPr>
            <a:r>
              <a:rPr lang="en-US" sz="2000" kern="0" dirty="0">
                <a:latin typeface="Times New Roman" pitchFamily="18" charset="0"/>
                <a:ea typeface="+mn-ea"/>
                <a:cs typeface="Times New Roman" pitchFamily="18" charset="0"/>
              </a:rPr>
              <a:t>Not applicable to all the penalties discussed in this </a:t>
            </a:r>
            <a:r>
              <a:rPr lang="en-US" sz="2000" kern="0" dirty="0" smtClean="0">
                <a:latin typeface="Times New Roman" pitchFamily="18" charset="0"/>
                <a:ea typeface="+mn-ea"/>
                <a:cs typeface="Times New Roman" pitchFamily="18" charset="0"/>
              </a:rPr>
              <a:t>tutorial, </a:t>
            </a:r>
            <a:r>
              <a:rPr lang="en-US" sz="2000" kern="0" dirty="0">
                <a:latin typeface="Times New Roman" pitchFamily="18" charset="0"/>
                <a:ea typeface="+mn-ea"/>
                <a:cs typeface="Times New Roman" pitchFamily="18" charset="0"/>
              </a:rPr>
              <a:t>say, L</a:t>
            </a:r>
            <a:r>
              <a:rPr lang="en-US" sz="2000" kern="0" baseline="-25000" dirty="0">
                <a:latin typeface="Times New Roman" pitchFamily="18" charset="0"/>
                <a:ea typeface="+mn-ea"/>
                <a:cs typeface="Times New Roman" pitchFamily="18" charset="0"/>
              </a:rPr>
              <a:t>1</a:t>
            </a:r>
            <a:r>
              <a:rPr lang="en-US" sz="2000" kern="0" dirty="0">
                <a:latin typeface="Times New Roman" pitchFamily="18" charset="0"/>
                <a:ea typeface="+mn-ea"/>
                <a:cs typeface="Times New Roman" pitchFamily="18" charset="0"/>
              </a:rPr>
              <a:t>/L</a:t>
            </a:r>
            <a:r>
              <a:rPr lang="en-US" sz="2000" kern="0" baseline="-25000" dirty="0">
                <a:latin typeface="Times New Roman" pitchFamily="18" charset="0"/>
                <a:ea typeface="+mn-ea"/>
                <a:cs typeface="Times New Roman" pitchFamily="18" charset="0"/>
              </a:rPr>
              <a:t>3</a:t>
            </a:r>
            <a:r>
              <a:rPr lang="en-US" sz="2000" kern="0" dirty="0">
                <a:latin typeface="Times New Roman" pitchFamily="18" charset="0"/>
                <a:ea typeface="+mn-ea"/>
                <a:cs typeface="Times New Roman" pitchFamily="18" charset="0"/>
              </a:rPr>
              <a:t>.</a:t>
            </a:r>
          </a:p>
        </p:txBody>
      </p:sp>
      <p:pic>
        <p:nvPicPr>
          <p:cNvPr id="557065" name="Picture 11"/>
          <p:cNvPicPr>
            <a:picLocks noChangeAspect="1" noChangeArrowheads="1"/>
          </p:cNvPicPr>
          <p:nvPr/>
        </p:nvPicPr>
        <p:blipFill>
          <a:blip r:embed="rId5" cstate="print"/>
          <a:srcRect/>
          <a:stretch>
            <a:fillRect/>
          </a:stretch>
        </p:blipFill>
        <p:spPr bwMode="auto">
          <a:xfrm>
            <a:off x="2667000" y="1295400"/>
            <a:ext cx="2209800" cy="849313"/>
          </a:xfrm>
          <a:prstGeom prst="rect">
            <a:avLst/>
          </a:prstGeom>
          <a:noFill/>
          <a:ln w="9525">
            <a:noFill/>
            <a:miter lim="800000"/>
            <a:headEnd/>
            <a:tailEnd/>
          </a:ln>
        </p:spPr>
      </p:pic>
      <p:sp>
        <p:nvSpPr>
          <p:cNvPr id="13" name="Slide Number Placeholder 1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69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latin typeface="Times New Roman" pitchFamily="18" charset="0"/>
                <a:cs typeface="Times New Roman" pitchFamily="18" charset="0"/>
              </a:rPr>
              <a:t>Motivation: Signal Acquisition (3)</a:t>
            </a:r>
          </a:p>
        </p:txBody>
      </p:sp>
      <p:sp>
        <p:nvSpPr>
          <p:cNvPr id="13315" name="Content Placeholder 2"/>
          <p:cNvSpPr>
            <a:spLocks noGrp="1"/>
          </p:cNvSpPr>
          <p:nvPr>
            <p:ph idx="1"/>
          </p:nvPr>
        </p:nvSpPr>
        <p:spPr>
          <a:xfrm>
            <a:off x="304800" y="1219200"/>
            <a:ext cx="8610600" cy="5334000"/>
          </a:xfrm>
        </p:spPr>
        <p:txBody>
          <a:bodyPr/>
          <a:lstStyle/>
          <a:p>
            <a:r>
              <a:rPr lang="en-US" dirty="0" smtClean="0">
                <a:latin typeface="Times New Roman" pitchFamily="18" charset="0"/>
                <a:cs typeface="Times New Roman" pitchFamily="18" charset="0"/>
              </a:rPr>
              <a:t>Many natural signals are sparse or compressible in the sense that they have concise representations when expressed in the proper basis</a:t>
            </a:r>
          </a:p>
          <a:p>
            <a:pPr>
              <a:buFontTx/>
              <a:buNone/>
            </a:pPr>
            <a:r>
              <a:rPr lang="en-US" sz="2000" dirty="0" smtClean="0">
                <a:latin typeface="Times New Roman" pitchFamily="18" charset="0"/>
                <a:cs typeface="Times New Roman" pitchFamily="18" charset="0"/>
              </a:rPr>
              <a:t>     </a:t>
            </a:r>
          </a:p>
          <a:p>
            <a:pPr>
              <a:buFontTx/>
              <a:buNone/>
            </a:pP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Megapixel image represented as 2.5% largest wavelet coefficients</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FontTx/>
              <a:buNone/>
            </a:pPr>
            <a:r>
              <a:rPr lang="en-US" sz="2000"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Candes</a:t>
            </a:r>
            <a:r>
              <a:rPr lang="en-US" sz="2000" i="1" dirty="0" smtClean="0">
                <a:latin typeface="Times New Roman" pitchFamily="18" charset="0"/>
                <a:cs typeface="Times New Roman" pitchFamily="18" charset="0"/>
              </a:rPr>
              <a:t> and </a:t>
            </a:r>
            <a:r>
              <a:rPr lang="en-US" sz="2000" i="1" dirty="0" err="1" smtClean="0">
                <a:latin typeface="Times New Roman" pitchFamily="18" charset="0"/>
                <a:cs typeface="Times New Roman" pitchFamily="18" charset="0"/>
              </a:rPr>
              <a:t>Wakin</a:t>
            </a:r>
            <a:r>
              <a:rPr lang="en-US" sz="2000" i="1" dirty="0" smtClean="0">
                <a:latin typeface="Times New Roman" pitchFamily="18" charset="0"/>
                <a:cs typeface="Times New Roman" pitchFamily="18" charset="0"/>
              </a:rPr>
              <a:t>, 2008</a:t>
            </a:r>
            <a:r>
              <a:rPr lang="en-US" sz="2000" dirty="0" smtClean="0">
                <a:latin typeface="Times New Roman" pitchFamily="18" charset="0"/>
                <a:cs typeface="Times New Roman" pitchFamily="18" charset="0"/>
              </a:rPr>
              <a:t>)</a:t>
            </a:r>
          </a:p>
        </p:txBody>
      </p:sp>
      <p:pic>
        <p:nvPicPr>
          <p:cNvPr id="13316" name="Picture 2"/>
          <p:cNvPicPr>
            <a:picLocks noChangeAspect="1" noChangeArrowheads="1"/>
          </p:cNvPicPr>
          <p:nvPr/>
        </p:nvPicPr>
        <p:blipFill>
          <a:blip r:embed="rId3" cstate="print"/>
          <a:srcRect/>
          <a:stretch>
            <a:fillRect/>
          </a:stretch>
        </p:blipFill>
        <p:spPr bwMode="auto">
          <a:xfrm>
            <a:off x="914400" y="3429000"/>
            <a:ext cx="7332663" cy="24384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Coordinate Descent</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(Tseng, 2002)</a:t>
            </a:r>
          </a:p>
        </p:txBody>
      </p:sp>
      <p:pic>
        <p:nvPicPr>
          <p:cNvPr id="559106" name="Picture 2"/>
          <p:cNvPicPr>
            <a:picLocks noChangeAspect="1" noChangeArrowheads="1"/>
          </p:cNvPicPr>
          <p:nvPr/>
        </p:nvPicPr>
        <p:blipFill>
          <a:blip r:embed="rId2" cstate="print"/>
          <a:srcRect/>
          <a:stretch>
            <a:fillRect/>
          </a:stretch>
        </p:blipFill>
        <p:spPr bwMode="auto">
          <a:xfrm>
            <a:off x="3505200" y="1752600"/>
            <a:ext cx="2162175" cy="666750"/>
          </a:xfrm>
          <a:prstGeom prst="rect">
            <a:avLst/>
          </a:prstGeom>
          <a:noFill/>
          <a:ln w="9525">
            <a:noFill/>
            <a:miter lim="800000"/>
            <a:headEnd/>
            <a:tailEnd/>
          </a:ln>
        </p:spPr>
      </p:pic>
      <p:pic>
        <p:nvPicPr>
          <p:cNvPr id="223235" name="Picture 3"/>
          <p:cNvPicPr>
            <a:picLocks noChangeAspect="1" noChangeArrowheads="1"/>
          </p:cNvPicPr>
          <p:nvPr/>
        </p:nvPicPr>
        <p:blipFill>
          <a:blip r:embed="rId3" cstate="print"/>
          <a:srcRect/>
          <a:stretch>
            <a:fillRect/>
          </a:stretch>
        </p:blipFill>
        <p:spPr bwMode="auto">
          <a:xfrm>
            <a:off x="1295400" y="2667000"/>
            <a:ext cx="6477000" cy="2044700"/>
          </a:xfrm>
          <a:prstGeom prst="rect">
            <a:avLst/>
          </a:prstGeom>
          <a:noFill/>
          <a:ln w="9525">
            <a:noFill/>
            <a:miter lim="800000"/>
            <a:headEnd/>
            <a:tailEnd/>
          </a:ln>
        </p:spPr>
      </p:pic>
      <p:sp>
        <p:nvSpPr>
          <p:cNvPr id="7" name="Rounded Rectangle 6"/>
          <p:cNvSpPr/>
          <p:nvPr/>
        </p:nvSpPr>
        <p:spPr>
          <a:xfrm>
            <a:off x="1219200" y="2590800"/>
            <a:ext cx="6477000" cy="2209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223236" name="Picture 4"/>
          <p:cNvPicPr>
            <a:picLocks noChangeAspect="1" noChangeArrowheads="1"/>
          </p:cNvPicPr>
          <p:nvPr/>
        </p:nvPicPr>
        <p:blipFill>
          <a:blip r:embed="rId4" cstate="print"/>
          <a:srcRect/>
          <a:stretch>
            <a:fillRect/>
          </a:stretch>
        </p:blipFill>
        <p:spPr bwMode="auto">
          <a:xfrm>
            <a:off x="1219200" y="5181600"/>
            <a:ext cx="6400800" cy="1036638"/>
          </a:xfrm>
          <a:prstGeom prst="rect">
            <a:avLst/>
          </a:prstGeom>
          <a:noFill/>
          <a:ln w="9525">
            <a:noFill/>
            <a:miter lim="800000"/>
            <a:headEnd/>
            <a:tailEnd/>
          </a:ln>
        </p:spPr>
      </p:pic>
      <p:sp>
        <p:nvSpPr>
          <p:cNvPr id="8" name="Slide Number Placeholder 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70</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box(in)">
                                      <p:cBhvr>
                                        <p:cTn id="7" dur="500"/>
                                        <p:tgtEl>
                                          <p:spTgt spid="22323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23236"/>
                                        </p:tgtEl>
                                        <p:attrNameLst>
                                          <p:attrName>style.visibility</p:attrName>
                                        </p:attrNameLst>
                                      </p:cBhvr>
                                      <p:to>
                                        <p:strVal val="visible"/>
                                      </p:to>
                                    </p:set>
                                    <p:animEffect transition="in" filter="box(in)">
                                      <p:cBhvr>
                                        <p:cTn id="15"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129" name="Picture 2"/>
          <p:cNvPicPr>
            <a:picLocks noChangeAspect="1" noChangeArrowheads="1"/>
          </p:cNvPicPr>
          <p:nvPr/>
        </p:nvPicPr>
        <p:blipFill>
          <a:blip r:embed="rId2" cstate="print"/>
          <a:srcRect/>
          <a:stretch>
            <a:fillRect/>
          </a:stretch>
        </p:blipFill>
        <p:spPr bwMode="auto">
          <a:xfrm>
            <a:off x="1981200" y="1647825"/>
            <a:ext cx="4724400" cy="4905375"/>
          </a:xfrm>
          <a:prstGeom prst="rect">
            <a:avLst/>
          </a:prstGeom>
          <a:noFill/>
          <a:ln w="9525">
            <a:noFill/>
            <a:miter lim="800000"/>
            <a:headEnd/>
            <a:tailEnd/>
          </a:ln>
        </p:spPr>
      </p:pic>
      <p:sp>
        <p:nvSpPr>
          <p:cNvPr id="560130"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Coordinate Descent: Example</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(Tseng, 2002)</a:t>
            </a:r>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Coordinate Descent: Convergent?</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(Tseng, 2002)</a:t>
            </a:r>
          </a:p>
        </p:txBody>
      </p:sp>
      <p:grpSp>
        <p:nvGrpSpPr>
          <p:cNvPr id="561154" name="Group 7"/>
          <p:cNvGrpSpPr>
            <a:grpSpLocks/>
          </p:cNvGrpSpPr>
          <p:nvPr/>
        </p:nvGrpSpPr>
        <p:grpSpPr bwMode="auto">
          <a:xfrm>
            <a:off x="533400" y="1600200"/>
            <a:ext cx="5029200" cy="1639888"/>
            <a:chOff x="1219200" y="2590800"/>
            <a:chExt cx="5029200" cy="1640306"/>
          </a:xfrm>
        </p:grpSpPr>
        <p:pic>
          <p:nvPicPr>
            <p:cNvPr id="561157" name="Picture 3"/>
            <p:cNvPicPr>
              <a:picLocks noChangeAspect="1" noChangeArrowheads="1"/>
            </p:cNvPicPr>
            <p:nvPr/>
          </p:nvPicPr>
          <p:blipFill>
            <a:blip r:embed="rId2" cstate="print"/>
            <a:srcRect/>
            <a:stretch>
              <a:fillRect/>
            </a:stretch>
          </p:blipFill>
          <p:spPr bwMode="auto">
            <a:xfrm>
              <a:off x="1295400" y="2667000"/>
              <a:ext cx="4953000" cy="1564106"/>
            </a:xfrm>
            <a:prstGeom prst="rect">
              <a:avLst/>
            </a:prstGeom>
            <a:noFill/>
            <a:ln w="9525">
              <a:noFill/>
              <a:miter lim="800000"/>
              <a:headEnd/>
              <a:tailEnd/>
            </a:ln>
          </p:spPr>
        </p:pic>
        <p:sp>
          <p:nvSpPr>
            <p:cNvPr id="7" name="Rounded Rectangle 6"/>
            <p:cNvSpPr/>
            <p:nvPr/>
          </p:nvSpPr>
          <p:spPr>
            <a:xfrm>
              <a:off x="1219200" y="2590800"/>
              <a:ext cx="4876800" cy="1600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9" name="Content Placeholder 2"/>
          <p:cNvSpPr>
            <a:spLocks noGrp="1"/>
          </p:cNvSpPr>
          <p:nvPr>
            <p:ph idx="1"/>
          </p:nvPr>
        </p:nvSpPr>
        <p:spPr>
          <a:xfrm>
            <a:off x="533400" y="3352800"/>
            <a:ext cx="8458200" cy="2895600"/>
          </a:xfrm>
        </p:spPr>
        <p:txBody>
          <a:bodyPr/>
          <a:lstStyle/>
          <a:p>
            <a:r>
              <a:rPr lang="en-US" sz="2400" dirty="0" smtClean="0">
                <a:latin typeface="Times New Roman" pitchFamily="18" charset="0"/>
                <a:cs typeface="Times New Roman" pitchFamily="18" charset="0"/>
              </a:rPr>
              <a:t>If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is smooth and convex, then the algorithm is guaranteed to converge.</a:t>
            </a:r>
          </a:p>
          <a:p>
            <a:r>
              <a:rPr lang="en-US" sz="2400" dirty="0" smtClean="0">
                <a:latin typeface="Times New Roman" pitchFamily="18" charset="0"/>
                <a:cs typeface="Times New Roman" pitchFamily="18" charset="0"/>
              </a:rPr>
              <a:t>If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is </a:t>
            </a:r>
            <a:r>
              <a:rPr lang="en-US" sz="2400" dirty="0" err="1" smtClean="0">
                <a:latin typeface="Times New Roman" pitchFamily="18" charset="0"/>
                <a:cs typeface="Times New Roman" pitchFamily="18" charset="0"/>
              </a:rPr>
              <a:t>nonsmooth</a:t>
            </a:r>
            <a:r>
              <a:rPr lang="en-US" sz="2400" dirty="0" smtClean="0">
                <a:latin typeface="Times New Roman" pitchFamily="18" charset="0"/>
                <a:cs typeface="Times New Roman" pitchFamily="18" charset="0"/>
              </a:rPr>
              <a:t>, the algorithm can get stuck.</a:t>
            </a:r>
          </a:p>
        </p:txBody>
      </p:sp>
      <p:pic>
        <p:nvPicPr>
          <p:cNvPr id="8" name="Picture 2"/>
          <p:cNvPicPr>
            <a:picLocks noChangeAspect="1" noChangeArrowheads="1"/>
          </p:cNvPicPr>
          <p:nvPr/>
        </p:nvPicPr>
        <p:blipFill>
          <a:blip r:embed="rId3" cstate="print"/>
          <a:srcRect/>
          <a:stretch>
            <a:fillRect/>
          </a:stretch>
        </p:blipFill>
        <p:spPr bwMode="auto">
          <a:xfrm>
            <a:off x="529088" y="1433424"/>
            <a:ext cx="8310111" cy="5000625"/>
          </a:xfrm>
          <a:prstGeom prst="rect">
            <a:avLst/>
          </a:prstGeom>
          <a:noFill/>
          <a:ln w="9525">
            <a:noFill/>
            <a:miter lim="800000"/>
            <a:headEnd/>
            <a:tailEnd/>
          </a:ln>
        </p:spPr>
      </p:pic>
      <p:sp>
        <p:nvSpPr>
          <p:cNvPr id="10" name="Slide Number Placeholder 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nodeType="clickEffect">
                                  <p:stCondLst>
                                    <p:cond delay="0"/>
                                  </p:stCondLst>
                                  <p:childTnLst>
                                    <p:animEffect transition="out" filter="box(i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Coordinate Descent: Convergent?</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(Tseng, 2002)</a:t>
            </a:r>
          </a:p>
        </p:txBody>
      </p:sp>
      <p:grpSp>
        <p:nvGrpSpPr>
          <p:cNvPr id="562178" name="Group 7"/>
          <p:cNvGrpSpPr>
            <a:grpSpLocks/>
          </p:cNvGrpSpPr>
          <p:nvPr/>
        </p:nvGrpSpPr>
        <p:grpSpPr bwMode="auto">
          <a:xfrm>
            <a:off x="533400" y="1600200"/>
            <a:ext cx="5029200" cy="1639888"/>
            <a:chOff x="1219200" y="2590800"/>
            <a:chExt cx="5029200" cy="1640306"/>
          </a:xfrm>
        </p:grpSpPr>
        <p:pic>
          <p:nvPicPr>
            <p:cNvPr id="562184" name="Picture 3"/>
            <p:cNvPicPr>
              <a:picLocks noChangeAspect="1" noChangeArrowheads="1"/>
            </p:cNvPicPr>
            <p:nvPr/>
          </p:nvPicPr>
          <p:blipFill>
            <a:blip r:embed="rId2" cstate="print"/>
            <a:srcRect/>
            <a:stretch>
              <a:fillRect/>
            </a:stretch>
          </p:blipFill>
          <p:spPr bwMode="auto">
            <a:xfrm>
              <a:off x="1295400" y="2667000"/>
              <a:ext cx="4953000" cy="1564106"/>
            </a:xfrm>
            <a:prstGeom prst="rect">
              <a:avLst/>
            </a:prstGeom>
            <a:noFill/>
            <a:ln w="9525">
              <a:noFill/>
              <a:miter lim="800000"/>
              <a:headEnd/>
              <a:tailEnd/>
            </a:ln>
          </p:spPr>
        </p:pic>
        <p:sp>
          <p:nvSpPr>
            <p:cNvPr id="7" name="Rounded Rectangle 6"/>
            <p:cNvSpPr/>
            <p:nvPr/>
          </p:nvSpPr>
          <p:spPr>
            <a:xfrm>
              <a:off x="1219200" y="2590800"/>
              <a:ext cx="4876800" cy="1600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562179" name="Content Placeholder 2"/>
          <p:cNvSpPr>
            <a:spLocks noGrp="1"/>
          </p:cNvSpPr>
          <p:nvPr>
            <p:ph idx="1"/>
          </p:nvPr>
        </p:nvSpPr>
        <p:spPr>
          <a:xfrm>
            <a:off x="533400" y="3352800"/>
            <a:ext cx="8458200" cy="2895600"/>
          </a:xfrm>
        </p:spPr>
        <p:txBody>
          <a:bodyPr/>
          <a:lstStyle/>
          <a:p>
            <a:r>
              <a:rPr lang="en-US" sz="2400" dirty="0" smtClean="0">
                <a:latin typeface="Times New Roman" pitchFamily="18" charset="0"/>
                <a:cs typeface="Times New Roman" pitchFamily="18" charset="0"/>
              </a:rPr>
              <a:t>If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is smooth and convex, then the algorithm is guaranteed to converge.</a:t>
            </a:r>
          </a:p>
          <a:p>
            <a:r>
              <a:rPr lang="en-US" sz="2400" dirty="0" smtClean="0">
                <a:latin typeface="Times New Roman" pitchFamily="18" charset="0"/>
                <a:cs typeface="Times New Roman" pitchFamily="18" charset="0"/>
              </a:rPr>
              <a:t>If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is </a:t>
            </a:r>
            <a:r>
              <a:rPr lang="en-US" sz="2400" dirty="0" err="1" smtClean="0">
                <a:latin typeface="Times New Roman" pitchFamily="18" charset="0"/>
                <a:cs typeface="Times New Roman" pitchFamily="18" charset="0"/>
              </a:rPr>
              <a:t>nonsmooth</a:t>
            </a:r>
            <a:r>
              <a:rPr lang="en-US" sz="2400" dirty="0" smtClean="0">
                <a:latin typeface="Times New Roman" pitchFamily="18" charset="0"/>
                <a:cs typeface="Times New Roman" pitchFamily="18" charset="0"/>
              </a:rPr>
              <a:t>, the algorithm can get stuck.</a:t>
            </a:r>
          </a:p>
          <a:p>
            <a:r>
              <a:rPr lang="en-US" sz="2400" dirty="0" smtClean="0">
                <a:latin typeface="Times New Roman" pitchFamily="18" charset="0"/>
                <a:cs typeface="Times New Roman" pitchFamily="18" charset="0"/>
              </a:rPr>
              <a:t>If the </a:t>
            </a:r>
            <a:r>
              <a:rPr lang="en-US" sz="2400" dirty="0" err="1" smtClean="0">
                <a:latin typeface="Times New Roman" pitchFamily="18" charset="0"/>
                <a:cs typeface="Times New Roman" pitchFamily="18" charset="0"/>
              </a:rPr>
              <a:t>nonsmooth</a:t>
            </a:r>
            <a:r>
              <a:rPr lang="en-US" sz="2400" dirty="0" smtClean="0">
                <a:latin typeface="Times New Roman" pitchFamily="18" charset="0"/>
                <a:cs typeface="Times New Roman" pitchFamily="18" charset="0"/>
              </a:rPr>
              <a:t> part is separable, convergence is guaranteed.</a:t>
            </a:r>
          </a:p>
        </p:txBody>
      </p:sp>
      <p:grpSp>
        <p:nvGrpSpPr>
          <p:cNvPr id="10" name="Group 9"/>
          <p:cNvGrpSpPr>
            <a:grpSpLocks/>
          </p:cNvGrpSpPr>
          <p:nvPr/>
        </p:nvGrpSpPr>
        <p:grpSpPr bwMode="auto">
          <a:xfrm>
            <a:off x="1735347" y="5495031"/>
            <a:ext cx="3505200" cy="533400"/>
            <a:chOff x="685800" y="1600200"/>
            <a:chExt cx="3505200" cy="533400"/>
          </a:xfrm>
        </p:grpSpPr>
        <p:sp>
          <p:nvSpPr>
            <p:cNvPr id="562182" name="TextBox 10"/>
            <p:cNvSpPr txBox="1">
              <a:spLocks noChangeArrowheads="1"/>
            </p:cNvSpPr>
            <p:nvPr/>
          </p:nvSpPr>
          <p:spPr bwMode="auto">
            <a:xfrm>
              <a:off x="685800" y="1676400"/>
              <a:ext cx="33528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sp>
          <p:nvSpPr>
            <p:cNvPr id="12" name="Rectangle 11"/>
            <p:cNvSpPr/>
            <p:nvPr/>
          </p:nvSpPr>
          <p:spPr>
            <a:xfrm>
              <a:off x="685800" y="1600200"/>
              <a:ext cx="350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3" name="Rectangle 12"/>
          <p:cNvSpPr>
            <a:spLocks noChangeArrowheads="1"/>
          </p:cNvSpPr>
          <p:nvPr/>
        </p:nvSpPr>
        <p:spPr bwMode="auto">
          <a:xfrm>
            <a:off x="5773947" y="5571231"/>
            <a:ext cx="1679575" cy="369888"/>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penalty(x)=||x||</a:t>
            </a:r>
            <a:r>
              <a:rPr lang="en-US" baseline="-25000">
                <a:latin typeface="Times New Roman" pitchFamily="18" charset="0"/>
                <a:cs typeface="Times New Roman" pitchFamily="18" charset="0"/>
              </a:rPr>
              <a:t>1</a:t>
            </a:r>
          </a:p>
        </p:txBody>
      </p:sp>
      <p:sp>
        <p:nvSpPr>
          <p:cNvPr id="11" name="Slide Number Placeholder 10"/>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Coordinate Descent</a:t>
            </a:r>
            <a:endParaRPr lang="en-US" sz="2000" smtClean="0">
              <a:latin typeface="Times New Roman" pitchFamily="18" charset="0"/>
              <a:cs typeface="Times New Roman" pitchFamily="18" charset="0"/>
            </a:endParaRPr>
          </a:p>
        </p:txBody>
      </p:sp>
      <p:grpSp>
        <p:nvGrpSpPr>
          <p:cNvPr id="563202" name="Group 7"/>
          <p:cNvGrpSpPr>
            <a:grpSpLocks/>
          </p:cNvGrpSpPr>
          <p:nvPr/>
        </p:nvGrpSpPr>
        <p:grpSpPr bwMode="auto">
          <a:xfrm>
            <a:off x="533400" y="1600200"/>
            <a:ext cx="5029200" cy="1639888"/>
            <a:chOff x="1219200" y="2590800"/>
            <a:chExt cx="5029200" cy="1640306"/>
          </a:xfrm>
        </p:grpSpPr>
        <p:pic>
          <p:nvPicPr>
            <p:cNvPr id="563209" name="Picture 3"/>
            <p:cNvPicPr>
              <a:picLocks noChangeAspect="1" noChangeArrowheads="1"/>
            </p:cNvPicPr>
            <p:nvPr/>
          </p:nvPicPr>
          <p:blipFill>
            <a:blip r:embed="rId2" cstate="print"/>
            <a:srcRect/>
            <a:stretch>
              <a:fillRect/>
            </a:stretch>
          </p:blipFill>
          <p:spPr bwMode="auto">
            <a:xfrm>
              <a:off x="1295400" y="2667000"/>
              <a:ext cx="4953000" cy="1564106"/>
            </a:xfrm>
            <a:prstGeom prst="rect">
              <a:avLst/>
            </a:prstGeom>
            <a:noFill/>
            <a:ln w="9525">
              <a:noFill/>
              <a:miter lim="800000"/>
              <a:headEnd/>
              <a:tailEnd/>
            </a:ln>
          </p:spPr>
        </p:pic>
        <p:sp>
          <p:nvSpPr>
            <p:cNvPr id="7" name="Rounded Rectangle 6"/>
            <p:cNvSpPr/>
            <p:nvPr/>
          </p:nvSpPr>
          <p:spPr>
            <a:xfrm>
              <a:off x="1219200" y="2590800"/>
              <a:ext cx="4876800" cy="1600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563203" name="Content Placeholder 2"/>
          <p:cNvSpPr>
            <a:spLocks noGrp="1"/>
          </p:cNvSpPr>
          <p:nvPr>
            <p:ph idx="1"/>
          </p:nvPr>
        </p:nvSpPr>
        <p:spPr>
          <a:xfrm>
            <a:off x="533400" y="3352800"/>
            <a:ext cx="8458200" cy="685800"/>
          </a:xfrm>
        </p:spPr>
        <p:txBody>
          <a:bodyPr/>
          <a:lstStyle/>
          <a:p>
            <a:r>
              <a:rPr lang="en-US" sz="2400" smtClean="0">
                <a:latin typeface="Times New Roman" pitchFamily="18" charset="0"/>
                <a:cs typeface="Times New Roman" pitchFamily="18" charset="0"/>
              </a:rPr>
              <a:t>Can </a:t>
            </a:r>
            <a:r>
              <a:rPr lang="en-US" sz="2400" i="1" smtClean="0">
                <a:latin typeface="Times New Roman" pitchFamily="18" charset="0"/>
                <a:cs typeface="Times New Roman" pitchFamily="18" charset="0"/>
              </a:rPr>
              <a:t>x</a:t>
            </a:r>
            <a:r>
              <a:rPr lang="en-US" sz="2400" i="1" baseline="30000" smtClean="0">
                <a:latin typeface="Times New Roman" pitchFamily="18" charset="0"/>
                <a:cs typeface="Times New Roman" pitchFamily="18" charset="0"/>
              </a:rPr>
              <a:t>new</a:t>
            </a:r>
            <a:r>
              <a:rPr lang="en-US" sz="2400" smtClean="0">
                <a:latin typeface="Times New Roman" pitchFamily="18" charset="0"/>
                <a:cs typeface="Times New Roman" pitchFamily="18" charset="0"/>
              </a:rPr>
              <a:t> be computed efficiently?</a:t>
            </a:r>
          </a:p>
        </p:txBody>
      </p:sp>
      <p:grpSp>
        <p:nvGrpSpPr>
          <p:cNvPr id="8" name="Group 7"/>
          <p:cNvGrpSpPr>
            <a:grpSpLocks/>
          </p:cNvGrpSpPr>
          <p:nvPr/>
        </p:nvGrpSpPr>
        <p:grpSpPr bwMode="auto">
          <a:xfrm>
            <a:off x="1066800" y="4114800"/>
            <a:ext cx="3505200" cy="533400"/>
            <a:chOff x="685800" y="1600200"/>
            <a:chExt cx="3505200" cy="533400"/>
          </a:xfrm>
        </p:grpSpPr>
        <p:sp>
          <p:nvSpPr>
            <p:cNvPr id="563207" name="TextBox 9"/>
            <p:cNvSpPr txBox="1">
              <a:spLocks noChangeArrowheads="1"/>
            </p:cNvSpPr>
            <p:nvPr/>
          </p:nvSpPr>
          <p:spPr bwMode="auto">
            <a:xfrm>
              <a:off x="685800" y="1676400"/>
              <a:ext cx="33528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sp>
          <p:nvSpPr>
            <p:cNvPr id="11" name="Rectangle 10"/>
            <p:cNvSpPr/>
            <p:nvPr/>
          </p:nvSpPr>
          <p:spPr>
            <a:xfrm>
              <a:off x="685800" y="1600200"/>
              <a:ext cx="350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2" name="Rectangle 11"/>
          <p:cNvSpPr>
            <a:spLocks noChangeArrowheads="1"/>
          </p:cNvSpPr>
          <p:nvPr/>
        </p:nvSpPr>
        <p:spPr bwMode="auto">
          <a:xfrm>
            <a:off x="5334000" y="4114800"/>
            <a:ext cx="1679575" cy="369888"/>
          </a:xfrm>
          <a:prstGeom prst="rect">
            <a:avLst/>
          </a:prstGeom>
          <a:noFill/>
          <a:ln w="9525">
            <a:noFill/>
            <a:miter lim="800000"/>
            <a:headEnd/>
            <a:tailEnd/>
          </a:ln>
        </p:spPr>
        <p:txBody>
          <a:bodyPr wrap="none">
            <a:spAutoFit/>
          </a:bodyPr>
          <a:lstStyle/>
          <a:p>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r>
              <a:rPr lang="en-US" baseline="-25000" dirty="0">
                <a:latin typeface="Times New Roman" pitchFamily="18" charset="0"/>
                <a:cs typeface="Times New Roman" pitchFamily="18" charset="0"/>
              </a:rPr>
              <a:t>1</a:t>
            </a:r>
          </a:p>
        </p:txBody>
      </p:sp>
      <p:sp>
        <p:nvSpPr>
          <p:cNvPr id="13" name="Rectangle 12"/>
          <p:cNvSpPr>
            <a:spLocks noChangeArrowheads="1"/>
          </p:cNvSpPr>
          <p:nvPr/>
        </p:nvSpPr>
        <p:spPr bwMode="auto">
          <a:xfrm>
            <a:off x="5359400" y="4572000"/>
            <a:ext cx="2276585" cy="369332"/>
          </a:xfrm>
          <a:prstGeom prst="rect">
            <a:avLst/>
          </a:prstGeom>
          <a:noFill/>
          <a:ln w="9525">
            <a:noFill/>
            <a:miter lim="800000"/>
            <a:headEnd/>
            <a:tailEnd/>
          </a:ln>
        </p:spPr>
        <p:txBody>
          <a:bodyPr wrap="none">
            <a:spAutoFit/>
          </a:bodyPr>
          <a:lstStyle/>
          <a:p>
            <a:r>
              <a:rPr lang="en-US" dirty="0">
                <a:latin typeface="Times New Roman" pitchFamily="18" charset="0"/>
                <a:cs typeface="Times New Roman" pitchFamily="18" charset="0"/>
              </a:rPr>
              <a:t>loss(x)=0.5×||</a:t>
            </a:r>
            <a:r>
              <a:rPr lang="en-US" i="1" dirty="0">
                <a:latin typeface="Times New Roman" pitchFamily="18" charset="0"/>
                <a:cs typeface="Times New Roman" pitchFamily="18" charset="0"/>
              </a:rPr>
              <a:t>Ax</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y</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2</a:t>
            </a:r>
            <a:r>
              <a:rPr lang="en-US" baseline="-25000" dirty="0">
                <a:latin typeface="Times New Roman" pitchFamily="18" charset="0"/>
                <a:cs typeface="Times New Roman" pitchFamily="18" charset="0"/>
              </a:rPr>
              <a:t>2</a:t>
            </a:r>
            <a:endParaRPr lang="en-US" baseline="30000" dirty="0">
              <a:latin typeface="Times New Roman" pitchFamily="18" charset="0"/>
              <a:cs typeface="Times New Roman" pitchFamily="18" charset="0"/>
            </a:endParaRPr>
          </a:p>
        </p:txBody>
      </p:sp>
      <p:sp>
        <p:nvSpPr>
          <p:cNvPr id="14" name="Slide Number Placeholder 1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Title 1"/>
          <p:cNvSpPr>
            <a:spLocks noGrp="1"/>
          </p:cNvSpPr>
          <p:nvPr>
            <p:ph type="title"/>
          </p:nvPr>
        </p:nvSpPr>
        <p:spPr/>
        <p:txBody>
          <a:bodyPr/>
          <a:lstStyle/>
          <a:p>
            <a:r>
              <a:rPr lang="en-US" smtClean="0">
                <a:latin typeface="Times New Roman" pitchFamily="18" charset="0"/>
                <a:cs typeface="Times New Roman" pitchFamily="18" charset="0"/>
              </a:rPr>
              <a:t>CD in Sparse Representation</a:t>
            </a:r>
          </a:p>
        </p:txBody>
      </p:sp>
      <p:sp>
        <p:nvSpPr>
          <p:cNvPr id="564226" name="Content Placeholder 2"/>
          <p:cNvSpPr>
            <a:spLocks noGrp="1"/>
          </p:cNvSpPr>
          <p:nvPr>
            <p:ph idx="1"/>
          </p:nvPr>
        </p:nvSpPr>
        <p:spPr/>
        <p:txBody>
          <a:bodyPr/>
          <a:lstStyle/>
          <a:p>
            <a:r>
              <a:rPr lang="en-US" dirty="0" smtClean="0">
                <a:latin typeface="Times New Roman" pitchFamily="18" charset="0"/>
                <a:cs typeface="Times New Roman" pitchFamily="18" charset="0"/>
              </a:rPr>
              <a:t>Lasso </a:t>
            </a:r>
          </a:p>
          <a:p>
            <a:pPr>
              <a:buNone/>
            </a:pPr>
            <a:r>
              <a:rPr lang="en-US" sz="1800" dirty="0" smtClean="0">
                <a:latin typeface="Times New Roman" pitchFamily="18" charset="0"/>
                <a:cs typeface="Times New Roman" pitchFamily="18" charset="0"/>
              </a:rPr>
              <a:t>     (Fu, 1998; Friedman et al., 2007)</a:t>
            </a:r>
          </a:p>
          <a:p>
            <a:r>
              <a:rPr lang="en-US" dirty="0" smtClean="0">
                <a:latin typeface="Times New Roman" pitchFamily="18" charset="0"/>
                <a:cs typeface="Times New Roman" pitchFamily="18" charset="0"/>
              </a:rPr>
              <a:t>L1/</a:t>
            </a:r>
            <a:r>
              <a:rPr lang="en-US"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q</a:t>
            </a:r>
            <a:r>
              <a:rPr lang="en-US" dirty="0" smtClean="0">
                <a:latin typeface="Times New Roman" pitchFamily="18" charset="0"/>
                <a:cs typeface="Times New Roman" pitchFamily="18" charset="0"/>
              </a:rPr>
              <a:t> regularized least squares &amp; logistic regression </a:t>
            </a:r>
            <a:r>
              <a:rPr lang="en-US" sz="1800" dirty="0" smtClean="0">
                <a:latin typeface="Times New Roman" pitchFamily="18" charset="0"/>
                <a:cs typeface="Times New Roman" pitchFamily="18" charset="0"/>
              </a:rPr>
              <a:t>(Yuan and Lin, 2006, Liu et al., 2009;</a:t>
            </a:r>
            <a:r>
              <a:rPr lang="en-US" altLang="zh-CN" sz="1800" dirty="0" smtClean="0">
                <a:latin typeface="Times New Roman" pitchFamily="18" charset="0"/>
                <a:ea typeface="宋体"/>
                <a:cs typeface="Times New Roman" pitchFamily="18" charset="0"/>
              </a:rPr>
              <a:t> </a:t>
            </a:r>
            <a:r>
              <a:rPr lang="en-US" altLang="zh-CN" sz="1800" dirty="0" err="1" smtClean="0">
                <a:latin typeface="Times New Roman" pitchFamily="18" charset="0"/>
                <a:ea typeface="宋体"/>
                <a:cs typeface="Times New Roman" pitchFamily="18" charset="0"/>
              </a:rPr>
              <a:t>Argyriou</a:t>
            </a:r>
            <a:r>
              <a:rPr lang="en-US" altLang="zh-CN" sz="1800" dirty="0" smtClean="0">
                <a:latin typeface="Times New Roman" pitchFamily="18" charset="0"/>
                <a:ea typeface="宋体"/>
                <a:cs typeface="Times New Roman" pitchFamily="18" charset="0"/>
              </a:rPr>
              <a:t> et al., 2008; Meier et al., 2008</a:t>
            </a:r>
            <a:r>
              <a:rPr lang="en-US" sz="1800"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Sparse inverse covariance estimation </a:t>
            </a:r>
          </a:p>
          <a:p>
            <a:pPr>
              <a:buNone/>
            </a:pPr>
            <a:r>
              <a:rPr lang="en-US" sz="20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Banerjee</a:t>
            </a:r>
            <a:r>
              <a:rPr lang="en-US" sz="1800" dirty="0" smtClean="0">
                <a:latin typeface="Times New Roman" pitchFamily="18" charset="0"/>
                <a:cs typeface="Times New Roman" pitchFamily="18" charset="0"/>
              </a:rPr>
              <a:t> et al., 2008; Friedman et al., 2007)</a:t>
            </a:r>
          </a:p>
          <a:p>
            <a:pPr>
              <a:buNone/>
            </a:pPr>
            <a:endParaRPr lang="en-US" sz="18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Fused Lasso and Fused Lasso Signal </a:t>
            </a:r>
            <a:r>
              <a:rPr lang="en-US" dirty="0" err="1" smtClean="0">
                <a:latin typeface="Times New Roman" pitchFamily="18" charset="0"/>
                <a:cs typeface="Times New Roman" pitchFamily="18" charset="0"/>
              </a:rPr>
              <a:t>Approximator</a:t>
            </a:r>
            <a:r>
              <a:rPr lang="en-US"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(Friedman et al., 2007; </a:t>
            </a:r>
            <a:r>
              <a:rPr lang="en-US" sz="1800" dirty="0" err="1" smtClean="0">
                <a:latin typeface="Times New Roman" pitchFamily="18" charset="0"/>
                <a:cs typeface="Times New Roman" pitchFamily="18" charset="0"/>
              </a:rPr>
              <a:t>Hofling</a:t>
            </a:r>
            <a:r>
              <a:rPr lang="en-US" sz="1800" dirty="0" smtClean="0">
                <a:latin typeface="Times New Roman" pitchFamily="18" charset="0"/>
                <a:cs typeface="Times New Roman" pitchFamily="18" charset="0"/>
              </a:rPr>
              <a:t>, 2010)</a:t>
            </a:r>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75</a:t>
            </a:fld>
            <a:endParaRPr lang="en-US">
              <a:latin typeface="Times New Roman" pitchFamily="18" charset="0"/>
              <a:cs typeface="Times New Roman" pitchFamily="18" charset="0"/>
            </a:endParaRPr>
          </a:p>
        </p:txBody>
      </p:sp>
      <p:sp>
        <p:nvSpPr>
          <p:cNvPr id="6" name="Rectangle 5"/>
          <p:cNvSpPr/>
          <p:nvPr/>
        </p:nvSpPr>
        <p:spPr>
          <a:xfrm>
            <a:off x="838200" y="5943600"/>
            <a:ext cx="7073115" cy="400110"/>
          </a:xfrm>
          <a:prstGeom prst="rect">
            <a:avLst/>
          </a:prstGeom>
          <a:solidFill>
            <a:srgbClr val="92D050"/>
          </a:solidFill>
        </p:spPr>
        <p:txBody>
          <a:bodyPr wrap="square" lIns="91440" tIns="45720" rIns="91440" bIns="45720">
            <a:spAutoFit/>
          </a:bodyPr>
          <a:lstStyle/>
          <a:p>
            <a:pPr algn="ctr"/>
            <a:r>
              <a:rPr lang="en-US" sz="2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itchFamily="18" charset="0"/>
                <a:cs typeface="Times New Roman" pitchFamily="18" charset="0"/>
              </a:rPr>
              <a:t>CD can get stuck for fused Lasso</a:t>
            </a:r>
            <a:endParaRPr lang="en-US" sz="2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Title 1"/>
          <p:cNvSpPr>
            <a:spLocks noGrp="1"/>
          </p:cNvSpPr>
          <p:nvPr>
            <p:ph type="title"/>
          </p:nvPr>
        </p:nvSpPr>
        <p:spPr/>
        <p:txBody>
          <a:bodyPr/>
          <a:lstStyle/>
          <a:p>
            <a:r>
              <a:rPr lang="en-US" smtClean="0">
                <a:latin typeface="Times New Roman" pitchFamily="18" charset="0"/>
                <a:cs typeface="Times New Roman" pitchFamily="18" charset="0"/>
              </a:rPr>
              <a:t>Summary of CD</a:t>
            </a:r>
          </a:p>
        </p:txBody>
      </p:sp>
      <p:sp>
        <p:nvSpPr>
          <p:cNvPr id="565250" name="Content Placeholder 2"/>
          <p:cNvSpPr>
            <a:spLocks noGrp="1"/>
          </p:cNvSpPr>
          <p:nvPr>
            <p:ph idx="1"/>
          </p:nvPr>
        </p:nvSpPr>
        <p:spPr/>
        <p:txBody>
          <a:bodyPr/>
          <a:lstStyle/>
          <a:p>
            <a:pPr>
              <a:buFontTx/>
              <a:buNone/>
            </a:pPr>
            <a:r>
              <a:rPr lang="en-US" dirty="0" smtClean="0">
                <a:latin typeface="Times New Roman" pitchFamily="18" charset="0"/>
                <a:cs typeface="Times New Roman" pitchFamily="18" charset="0"/>
              </a:rPr>
              <a:t>Advantages:</a:t>
            </a:r>
          </a:p>
          <a:p>
            <a:r>
              <a:rPr lang="en-US" dirty="0" smtClean="0">
                <a:latin typeface="Times New Roman" pitchFamily="18" charset="0"/>
                <a:cs typeface="Times New Roman" pitchFamily="18" charset="0"/>
              </a:rPr>
              <a:t>Easy implementation, especially for the least squares loss</a:t>
            </a:r>
          </a:p>
          <a:p>
            <a:r>
              <a:rPr lang="en-US" dirty="0" smtClean="0">
                <a:latin typeface="Times New Roman" pitchFamily="18" charset="0"/>
                <a:cs typeface="Times New Roman" pitchFamily="18" charset="0"/>
              </a:rPr>
              <a:t>Can be fast, especially when the solution is very sparse</a:t>
            </a:r>
          </a:p>
          <a:p>
            <a:endParaRPr lang="en-US" dirty="0" smtClean="0">
              <a:latin typeface="Times New Roman" pitchFamily="18" charset="0"/>
              <a:cs typeface="Times New Roman" pitchFamily="18" charset="0"/>
            </a:endParaRPr>
          </a:p>
          <a:p>
            <a:pPr>
              <a:buFontTx/>
              <a:buNone/>
            </a:pPr>
            <a:r>
              <a:rPr lang="en-US" dirty="0" smtClean="0">
                <a:latin typeface="Times New Roman" pitchFamily="18" charset="0"/>
                <a:cs typeface="Times New Roman" pitchFamily="18" charset="0"/>
              </a:rPr>
              <a:t>Disadvantages:</a:t>
            </a:r>
          </a:p>
          <a:p>
            <a:r>
              <a:rPr lang="en-US" dirty="0" smtClean="0">
                <a:latin typeface="Times New Roman" pitchFamily="18" charset="0"/>
                <a:cs typeface="Times New Roman" pitchFamily="18" charset="0"/>
              </a:rPr>
              <a:t>No convergence rate</a:t>
            </a:r>
          </a:p>
          <a:p>
            <a:r>
              <a:rPr lang="en-US" dirty="0" smtClean="0">
                <a:latin typeface="Times New Roman" pitchFamily="18" charset="0"/>
                <a:cs typeface="Times New Roman" pitchFamily="18" charset="0"/>
              </a:rPr>
              <a:t>Can be hard to derive </a:t>
            </a:r>
            <a:r>
              <a:rPr lang="en-US" i="1" dirty="0" err="1" smtClean="0">
                <a:latin typeface="Times New Roman" pitchFamily="18" charset="0"/>
                <a:cs typeface="Times New Roman" pitchFamily="18" charset="0"/>
              </a:rPr>
              <a:t>x</a:t>
            </a:r>
            <a:r>
              <a:rPr lang="en-US" i="1" baseline="30000" dirty="0" err="1" smtClean="0">
                <a:latin typeface="Times New Roman" pitchFamily="18" charset="0"/>
                <a:cs typeface="Times New Roman" pitchFamily="18" charset="0"/>
              </a:rPr>
              <a:t>new</a:t>
            </a:r>
            <a:r>
              <a:rPr lang="en-US" i="1"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for general loss</a:t>
            </a:r>
          </a:p>
          <a:p>
            <a:r>
              <a:rPr lang="en-US" dirty="0" smtClean="0">
                <a:latin typeface="Times New Roman" pitchFamily="18" charset="0"/>
                <a:cs typeface="Times New Roman" pitchFamily="18" charset="0"/>
              </a:rPr>
              <a:t>Can get stuck when the penalty is non-separable</a:t>
            </a:r>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Subgradient Descent</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(Nemirovski, 1994; Nesterov, 2004)</a:t>
            </a:r>
          </a:p>
        </p:txBody>
      </p:sp>
      <p:grpSp>
        <p:nvGrpSpPr>
          <p:cNvPr id="28" name="Group 27"/>
          <p:cNvGrpSpPr>
            <a:grpSpLocks/>
          </p:cNvGrpSpPr>
          <p:nvPr/>
        </p:nvGrpSpPr>
        <p:grpSpPr bwMode="auto">
          <a:xfrm>
            <a:off x="1447800" y="2971800"/>
            <a:ext cx="6375400" cy="2900151"/>
            <a:chOff x="1447800" y="2972126"/>
            <a:chExt cx="6374694" cy="2899613"/>
          </a:xfrm>
        </p:grpSpPr>
        <p:pic>
          <p:nvPicPr>
            <p:cNvPr id="566283" name="Picture 9"/>
            <p:cNvPicPr>
              <a:picLocks noChangeAspect="1" noChangeArrowheads="1"/>
            </p:cNvPicPr>
            <p:nvPr/>
          </p:nvPicPr>
          <p:blipFill>
            <a:blip r:embed="rId2" cstate="print"/>
            <a:srcRect/>
            <a:stretch>
              <a:fillRect/>
            </a:stretch>
          </p:blipFill>
          <p:spPr bwMode="auto">
            <a:xfrm>
              <a:off x="4266888" y="4952958"/>
              <a:ext cx="1443037" cy="439185"/>
            </a:xfrm>
            <a:prstGeom prst="rect">
              <a:avLst/>
            </a:prstGeom>
            <a:noFill/>
            <a:ln w="9525">
              <a:noFill/>
              <a:miter lim="800000"/>
              <a:headEnd/>
              <a:tailEnd/>
            </a:ln>
          </p:spPr>
        </p:pic>
        <p:cxnSp>
          <p:nvCxnSpPr>
            <p:cNvPr id="22" name="Straight Arrow Connector 21"/>
            <p:cNvCxnSpPr/>
            <p:nvPr/>
          </p:nvCxnSpPr>
          <p:spPr>
            <a:xfrm rot="5400000">
              <a:off x="3888386" y="3960160"/>
              <a:ext cx="1980832" cy="47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7" name="Rectangle 26"/>
            <p:cNvSpPr/>
            <p:nvPr/>
          </p:nvSpPr>
          <p:spPr>
            <a:xfrm>
              <a:off x="1447800" y="5410074"/>
              <a:ext cx="6374694" cy="461665"/>
            </a:xfrm>
            <a:prstGeom prst="rect">
              <a:avLst/>
            </a:prstGeom>
            <a:noFill/>
          </p:spPr>
          <p:txBody>
            <a:bodyPr wrap="none">
              <a:spAutoFit/>
            </a:bodyPr>
            <a:lstStyle/>
            <a:p>
              <a:pPr algn="ctr">
                <a:defRPr/>
              </a:pPr>
              <a:r>
                <a:rPr lang="en-US" sz="2400" dirty="0" err="1">
                  <a:latin typeface="Times New Roman" pitchFamily="18" charset="0"/>
                  <a:cs typeface="Times New Roman" pitchFamily="18" charset="0"/>
                </a:rPr>
                <a:t>Subgradient</a:t>
              </a:r>
              <a:r>
                <a:rPr lang="en-US" sz="2400" dirty="0">
                  <a:latin typeface="Times New Roman" pitchFamily="18" charset="0"/>
                  <a:cs typeface="Times New Roman" pitchFamily="18" charset="0"/>
                </a:rPr>
                <a:t>: one element in the </a:t>
              </a:r>
              <a:r>
                <a:rPr lang="en-US" sz="2400" dirty="0" err="1">
                  <a:latin typeface="Times New Roman" pitchFamily="18" charset="0"/>
                  <a:cs typeface="Times New Roman" pitchFamily="18" charset="0"/>
                </a:rPr>
                <a:t>subdifferential</a:t>
              </a:r>
              <a:r>
                <a:rPr lang="en-US" sz="2400" dirty="0">
                  <a:latin typeface="Times New Roman" pitchFamily="18" charset="0"/>
                  <a:cs typeface="Times New Roman" pitchFamily="18" charset="0"/>
                </a:rPr>
                <a:t> set</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endParaRPr>
            </a:p>
          </p:txBody>
        </p:sp>
      </p:grpSp>
      <p:sp>
        <p:nvSpPr>
          <p:cNvPr id="23" name="Slide Number Placeholder 2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77</a:t>
            </a:fld>
            <a:endParaRPr lang="en-US">
              <a:latin typeface="Times New Roman" pitchFamily="18" charset="0"/>
              <a:cs typeface="Times New Roman" pitchFamily="18" charset="0"/>
            </a:endParaRPr>
          </a:p>
        </p:txBody>
      </p:sp>
      <p:pic>
        <p:nvPicPr>
          <p:cNvPr id="1201153" name="Picture 1"/>
          <p:cNvPicPr>
            <a:picLocks noChangeAspect="1" noChangeArrowheads="1"/>
          </p:cNvPicPr>
          <p:nvPr/>
        </p:nvPicPr>
        <p:blipFill>
          <a:blip r:embed="rId3" cstate="print"/>
          <a:srcRect/>
          <a:stretch>
            <a:fillRect/>
          </a:stretch>
        </p:blipFill>
        <p:spPr bwMode="auto">
          <a:xfrm>
            <a:off x="3810001" y="1600200"/>
            <a:ext cx="1143000" cy="520959"/>
          </a:xfrm>
          <a:prstGeom prst="rect">
            <a:avLst/>
          </a:prstGeom>
          <a:noFill/>
          <a:ln w="9525">
            <a:noFill/>
            <a:miter lim="800000"/>
            <a:headEnd/>
            <a:tailEnd/>
          </a:ln>
          <a:effectLst/>
        </p:spPr>
      </p:pic>
      <p:grpSp>
        <p:nvGrpSpPr>
          <p:cNvPr id="29" name="Group 28"/>
          <p:cNvGrpSpPr/>
          <p:nvPr/>
        </p:nvGrpSpPr>
        <p:grpSpPr>
          <a:xfrm>
            <a:off x="1143000" y="2286000"/>
            <a:ext cx="6248400" cy="1371600"/>
            <a:chOff x="1143000" y="2209800"/>
            <a:chExt cx="6248400" cy="1371600"/>
          </a:xfrm>
        </p:grpSpPr>
        <p:grpSp>
          <p:nvGrpSpPr>
            <p:cNvPr id="10" name="Group 9"/>
            <p:cNvGrpSpPr>
              <a:grpSpLocks/>
            </p:cNvGrpSpPr>
            <p:nvPr/>
          </p:nvGrpSpPr>
          <p:grpSpPr bwMode="auto">
            <a:xfrm>
              <a:off x="1143000" y="2209800"/>
              <a:ext cx="6248400" cy="1371600"/>
              <a:chOff x="1143000" y="2438400"/>
              <a:chExt cx="6248400" cy="1371600"/>
            </a:xfrm>
          </p:grpSpPr>
          <p:sp>
            <p:nvSpPr>
              <p:cNvPr id="6" name="Rounded Rectangle 5"/>
              <p:cNvSpPr/>
              <p:nvPr/>
            </p:nvSpPr>
            <p:spPr>
              <a:xfrm>
                <a:off x="1143000" y="2438400"/>
                <a:ext cx="6248400" cy="1371600"/>
              </a:xfrm>
              <a:prstGeom prst="roundRect">
                <a:avLst/>
              </a:prstGeom>
              <a:noFill/>
              <a:ln>
                <a:solidFill>
                  <a:srgbClr val="951F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66291" name="TextBox 7"/>
              <p:cNvSpPr txBox="1">
                <a:spLocks noChangeArrowheads="1"/>
              </p:cNvSpPr>
              <p:nvPr/>
            </p:nvSpPr>
            <p:spPr bwMode="auto">
              <a:xfrm>
                <a:off x="1447800" y="2514600"/>
                <a:ext cx="11430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Repeat</a:t>
                </a:r>
              </a:p>
            </p:txBody>
          </p:sp>
          <p:sp>
            <p:nvSpPr>
              <p:cNvPr id="566292" name="TextBox 8"/>
              <p:cNvSpPr txBox="1">
                <a:spLocks noChangeArrowheads="1"/>
              </p:cNvSpPr>
              <p:nvPr/>
            </p:nvSpPr>
            <p:spPr bwMode="auto">
              <a:xfrm>
                <a:off x="1447800" y="3352800"/>
                <a:ext cx="23622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Until “convergence”</a:t>
                </a:r>
              </a:p>
            </p:txBody>
          </p:sp>
        </p:grpSp>
        <p:pic>
          <p:nvPicPr>
            <p:cNvPr id="1201155" name="Picture 3"/>
            <p:cNvPicPr>
              <a:picLocks noChangeAspect="1" noChangeArrowheads="1"/>
            </p:cNvPicPr>
            <p:nvPr/>
          </p:nvPicPr>
          <p:blipFill>
            <a:blip r:embed="rId4" cstate="print"/>
            <a:srcRect/>
            <a:stretch>
              <a:fillRect/>
            </a:stretch>
          </p:blipFill>
          <p:spPr bwMode="auto">
            <a:xfrm>
              <a:off x="2895600" y="2286000"/>
              <a:ext cx="2743200" cy="884375"/>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Title 1"/>
          <p:cNvSpPr>
            <a:spLocks noGrp="1"/>
          </p:cNvSpPr>
          <p:nvPr>
            <p:ph type="title"/>
          </p:nvPr>
        </p:nvSpPr>
        <p:spPr>
          <a:xfrm>
            <a:off x="457200" y="685800"/>
            <a:ext cx="8229600" cy="609600"/>
          </a:xfrm>
        </p:spPr>
        <p:txBody>
          <a:bodyPr/>
          <a:lstStyle/>
          <a:p>
            <a:r>
              <a:rPr lang="en-US" smtClean="0">
                <a:latin typeface="Times New Roman" pitchFamily="18" charset="0"/>
                <a:cs typeface="Times New Roman" pitchFamily="18" charset="0"/>
              </a:rPr>
              <a:t>Subgradient Descent: Convergent?</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(Nemirovski, 1994; Nesterov, 2004)</a:t>
            </a:r>
          </a:p>
        </p:txBody>
      </p:sp>
      <p:sp>
        <p:nvSpPr>
          <p:cNvPr id="20" name="Rectangle 19"/>
          <p:cNvSpPr/>
          <p:nvPr/>
        </p:nvSpPr>
        <p:spPr>
          <a:xfrm>
            <a:off x="1752600" y="3429000"/>
            <a:ext cx="579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22" name="Picture 3"/>
          <p:cNvPicPr>
            <a:picLocks noChangeAspect="1" noChangeArrowheads="1"/>
          </p:cNvPicPr>
          <p:nvPr/>
        </p:nvPicPr>
        <p:blipFill>
          <a:blip r:embed="rId4" cstate="print"/>
          <a:srcRect/>
          <a:stretch>
            <a:fillRect/>
          </a:stretch>
        </p:blipFill>
        <p:spPr bwMode="auto">
          <a:xfrm>
            <a:off x="3505200" y="5410200"/>
            <a:ext cx="1625600" cy="609600"/>
          </a:xfrm>
          <a:prstGeom prst="rect">
            <a:avLst/>
          </a:prstGeom>
          <a:noFill/>
          <a:ln w="9525">
            <a:noFill/>
            <a:miter lim="800000"/>
            <a:headEnd/>
            <a:tailEnd/>
          </a:ln>
        </p:spPr>
      </p:pic>
      <p:sp>
        <p:nvSpPr>
          <p:cNvPr id="23" name="TextBox 22"/>
          <p:cNvSpPr txBox="1">
            <a:spLocks noChangeArrowheads="1"/>
          </p:cNvSpPr>
          <p:nvPr/>
        </p:nvSpPr>
        <p:spPr bwMode="auto">
          <a:xfrm>
            <a:off x="1905000" y="3581400"/>
            <a:ext cx="4876800" cy="707886"/>
          </a:xfrm>
          <a:prstGeom prst="rect">
            <a:avLst/>
          </a:prstGeom>
          <a:noFill/>
          <a:ln w="9525">
            <a:noFill/>
            <a:miter lim="800000"/>
            <a:headEnd/>
            <a:tailEnd/>
          </a:ln>
        </p:spPr>
        <p:txBody>
          <a:bodyPr>
            <a:spAutoFit/>
          </a:bodyPr>
          <a:lstStyle/>
          <a:p>
            <a:r>
              <a:rPr lang="en-US" sz="2000" dirty="0">
                <a:latin typeface="Times New Roman" pitchFamily="18" charset="0"/>
                <a:cs typeface="Times New Roman" pitchFamily="18" charset="0"/>
              </a:rPr>
              <a:t>If </a:t>
            </a:r>
            <a:r>
              <a:rPr lang="en-US" sz="2000" i="1" dirty="0">
                <a:latin typeface="Times New Roman" pitchFamily="18" charset="0"/>
                <a:cs typeface="Times New Roman" pitchFamily="18" charset="0"/>
              </a:rPr>
              <a:t>f</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is </a:t>
            </a:r>
            <a:r>
              <a:rPr lang="en-US" sz="2000" dirty="0" err="1">
                <a:latin typeface="Times New Roman" pitchFamily="18" charset="0"/>
                <a:cs typeface="Times New Roman" pitchFamily="18" charset="0"/>
              </a:rPr>
              <a:t>Lipschitz</a:t>
            </a:r>
            <a:r>
              <a:rPr lang="en-US" sz="2000" dirty="0">
                <a:latin typeface="Times New Roman" pitchFamily="18" charset="0"/>
                <a:cs typeface="Times New Roman" pitchFamily="18" charset="0"/>
              </a:rPr>
              <a:t> continuous with constant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f</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the step size is set as follows</a:t>
            </a:r>
          </a:p>
        </p:txBody>
      </p:sp>
      <p:sp>
        <p:nvSpPr>
          <p:cNvPr id="24" name="TextBox 23"/>
          <p:cNvSpPr txBox="1">
            <a:spLocks noChangeArrowheads="1"/>
          </p:cNvSpPr>
          <p:nvPr/>
        </p:nvSpPr>
        <p:spPr bwMode="auto">
          <a:xfrm>
            <a:off x="2057400" y="5105400"/>
            <a:ext cx="48768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then, we have</a:t>
            </a:r>
          </a:p>
        </p:txBody>
      </p:sp>
      <p:sp>
        <p:nvSpPr>
          <p:cNvPr id="14" name="Slide Number Placeholder 13"/>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78</a:t>
            </a:fld>
            <a:endParaRPr lang="en-US">
              <a:latin typeface="Times New Roman" pitchFamily="18" charset="0"/>
              <a:cs typeface="Times New Roman" pitchFamily="18" charset="0"/>
            </a:endParaRPr>
          </a:p>
        </p:txBody>
      </p:sp>
      <p:grpSp>
        <p:nvGrpSpPr>
          <p:cNvPr id="15" name="Group 14"/>
          <p:cNvGrpSpPr/>
          <p:nvPr/>
        </p:nvGrpSpPr>
        <p:grpSpPr>
          <a:xfrm>
            <a:off x="1295400" y="1752600"/>
            <a:ext cx="6248400" cy="1371600"/>
            <a:chOff x="1143000" y="2209800"/>
            <a:chExt cx="6248400" cy="1371600"/>
          </a:xfrm>
        </p:grpSpPr>
        <p:grpSp>
          <p:nvGrpSpPr>
            <p:cNvPr id="16" name="Group 9"/>
            <p:cNvGrpSpPr>
              <a:grpSpLocks/>
            </p:cNvGrpSpPr>
            <p:nvPr/>
          </p:nvGrpSpPr>
          <p:grpSpPr bwMode="auto">
            <a:xfrm>
              <a:off x="1143000" y="2209800"/>
              <a:ext cx="6248400" cy="1371600"/>
              <a:chOff x="1143000" y="2438400"/>
              <a:chExt cx="6248400" cy="1371600"/>
            </a:xfrm>
          </p:grpSpPr>
          <p:sp>
            <p:nvSpPr>
              <p:cNvPr id="18" name="Rounded Rectangle 17"/>
              <p:cNvSpPr/>
              <p:nvPr/>
            </p:nvSpPr>
            <p:spPr>
              <a:xfrm>
                <a:off x="1143000" y="2438400"/>
                <a:ext cx="6248400" cy="1371600"/>
              </a:xfrm>
              <a:prstGeom prst="roundRect">
                <a:avLst/>
              </a:prstGeom>
              <a:noFill/>
              <a:ln>
                <a:solidFill>
                  <a:srgbClr val="951F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9" name="TextBox 7"/>
              <p:cNvSpPr txBox="1">
                <a:spLocks noChangeArrowheads="1"/>
              </p:cNvSpPr>
              <p:nvPr/>
            </p:nvSpPr>
            <p:spPr bwMode="auto">
              <a:xfrm>
                <a:off x="1447800" y="2514600"/>
                <a:ext cx="11430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Repeat</a:t>
                </a:r>
              </a:p>
            </p:txBody>
          </p:sp>
          <p:sp>
            <p:nvSpPr>
              <p:cNvPr id="25" name="TextBox 8"/>
              <p:cNvSpPr txBox="1">
                <a:spLocks noChangeArrowheads="1"/>
              </p:cNvSpPr>
              <p:nvPr/>
            </p:nvSpPr>
            <p:spPr bwMode="auto">
              <a:xfrm>
                <a:off x="1447800" y="3352800"/>
                <a:ext cx="23622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Until “convergence”</a:t>
                </a:r>
              </a:p>
            </p:txBody>
          </p:sp>
        </p:grpSp>
        <p:pic>
          <p:nvPicPr>
            <p:cNvPr id="17" name="Picture 3"/>
            <p:cNvPicPr>
              <a:picLocks noChangeAspect="1" noChangeArrowheads="1"/>
            </p:cNvPicPr>
            <p:nvPr/>
          </p:nvPicPr>
          <p:blipFill>
            <a:blip r:embed="rId5" cstate="print"/>
            <a:srcRect/>
            <a:stretch>
              <a:fillRect/>
            </a:stretch>
          </p:blipFill>
          <p:spPr bwMode="auto">
            <a:xfrm>
              <a:off x="2895600" y="2286000"/>
              <a:ext cx="2743200" cy="884375"/>
            </a:xfrm>
            <a:prstGeom prst="rect">
              <a:avLst/>
            </a:prstGeom>
            <a:noFill/>
            <a:ln w="9525">
              <a:noFill/>
              <a:miter lim="800000"/>
              <a:headEnd/>
              <a:tailEnd/>
            </a:ln>
            <a:effectLst/>
          </p:spPr>
        </p:pic>
      </p:grpSp>
      <p:graphicFrame>
        <p:nvGraphicFramePr>
          <p:cNvPr id="1204225" name="Content Placeholder 5"/>
          <p:cNvGraphicFramePr>
            <a:graphicFrameLocks noChangeAspect="1"/>
          </p:cNvGraphicFramePr>
          <p:nvPr/>
        </p:nvGraphicFramePr>
        <p:xfrm>
          <a:off x="2941638" y="4429125"/>
          <a:ext cx="2697162" cy="477885"/>
        </p:xfrm>
        <a:graphic>
          <a:graphicData uri="http://schemas.openxmlformats.org/presentationml/2006/ole">
            <p:oleObj spid="_x0000_s1204225" name="Equation" r:id="rId6" imgW="1358640" imgH="2412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4" presetClass="entr" presetSubtype="16"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ox(in)">
                                      <p:cBhvr>
                                        <p:cTn id="10" dur="500"/>
                                        <p:tgtEl>
                                          <p:spTgt spid="2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ox(in)">
                                      <p:cBhvr>
                                        <p:cTn id="13" dur="500"/>
                                        <p:tgtEl>
                                          <p:spTgt spid="23"/>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ox(in)">
                                      <p:cBhvr>
                                        <p:cTn id="16" dur="500"/>
                                        <p:tgtEl>
                                          <p:spTgt spid="24"/>
                                        </p:tgtEl>
                                      </p:cBhvr>
                                    </p:animEffect>
                                  </p:childTnLst>
                                </p:cTn>
                              </p:par>
                              <p:par>
                                <p:cTn id="17" presetID="4" presetClass="entr" presetSubtype="16" fill="hold" nodeType="withEffect">
                                  <p:stCondLst>
                                    <p:cond delay="0"/>
                                  </p:stCondLst>
                                  <p:childTnLst>
                                    <p:set>
                                      <p:cBhvr>
                                        <p:cTn id="18" dur="1" fill="hold">
                                          <p:stCondLst>
                                            <p:cond delay="0"/>
                                          </p:stCondLst>
                                        </p:cTn>
                                        <p:tgtEl>
                                          <p:spTgt spid="1204225"/>
                                        </p:tgtEl>
                                        <p:attrNameLst>
                                          <p:attrName>style.visibility</p:attrName>
                                        </p:attrNameLst>
                                      </p:cBhvr>
                                      <p:to>
                                        <p:strVal val="visible"/>
                                      </p:to>
                                    </p:set>
                                    <p:animEffect transition="in" filter="box(in)">
                                      <p:cBhvr>
                                        <p:cTn id="19" dur="500"/>
                                        <p:tgtEl>
                                          <p:spTgt spid="1204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constrained optimization </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Duchi</a:t>
            </a:r>
            <a:r>
              <a:rPr lang="en-US" sz="2000" dirty="0" smtClean="0">
                <a:latin typeface="Times New Roman" pitchFamily="18" charset="0"/>
                <a:cs typeface="Times New Roman" pitchFamily="18" charset="0"/>
              </a:rPr>
              <a:t> et al., 2008)</a:t>
            </a:r>
          </a:p>
          <a:p>
            <a:r>
              <a:rPr lang="en-US" dirty="0" smtClean="0">
                <a:latin typeface="Times New Roman" pitchFamily="18" charset="0"/>
                <a:cs typeface="Times New Roman" pitchFamily="18" charset="0"/>
              </a:rPr>
              <a:t>L</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/L</a:t>
            </a:r>
            <a:r>
              <a:rPr lang="en-US" baseline="-25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constrained optimization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Quattoni</a:t>
            </a:r>
            <a:r>
              <a:rPr lang="en-US" sz="2000" dirty="0" smtClean="0">
                <a:latin typeface="Times New Roman" pitchFamily="18" charset="0"/>
                <a:cs typeface="Times New Roman" pitchFamily="18" charset="0"/>
              </a:rPr>
              <a:t> et al., 2009)</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buFontTx/>
              <a:buNone/>
            </a:pPr>
            <a:r>
              <a:rPr lang="en-US" sz="2000" dirty="0" smtClean="0">
                <a:latin typeface="Times New Roman" pitchFamily="18" charset="0"/>
                <a:cs typeface="Times New Roman" pitchFamily="18" charset="0"/>
              </a:rPr>
              <a:t>Advantages: </a:t>
            </a:r>
          </a:p>
          <a:p>
            <a:r>
              <a:rPr lang="en-US" sz="2000" dirty="0" smtClean="0">
                <a:latin typeface="Times New Roman" pitchFamily="18" charset="0"/>
                <a:cs typeface="Times New Roman" pitchFamily="18" charset="0"/>
              </a:rPr>
              <a:t>Easy implementation</a:t>
            </a:r>
          </a:p>
          <a:p>
            <a:r>
              <a:rPr lang="en-US" sz="2000" dirty="0" smtClean="0">
                <a:latin typeface="Times New Roman" pitchFamily="18" charset="0"/>
                <a:cs typeface="Times New Roman" pitchFamily="18" charset="0"/>
              </a:rPr>
              <a:t>Guaranteed global convergence</a:t>
            </a:r>
          </a:p>
          <a:p>
            <a:endParaRPr lang="en-US" sz="2000" dirty="0" smtClean="0">
              <a:latin typeface="Times New Roman" pitchFamily="18" charset="0"/>
              <a:cs typeface="Times New Roman" pitchFamily="18" charset="0"/>
            </a:endParaRPr>
          </a:p>
          <a:p>
            <a:pPr>
              <a:buFontTx/>
              <a:buNone/>
            </a:pPr>
            <a:r>
              <a:rPr lang="en-US" sz="2000" dirty="0" smtClean="0">
                <a:latin typeface="Times New Roman" pitchFamily="18" charset="0"/>
                <a:cs typeface="Times New Roman" pitchFamily="18" charset="0"/>
              </a:rPr>
              <a:t>Disadvantages</a:t>
            </a:r>
          </a:p>
          <a:p>
            <a:r>
              <a:rPr lang="en-US" sz="2000" dirty="0" smtClean="0">
                <a:latin typeface="Times New Roman" pitchFamily="18" charset="0"/>
                <a:cs typeface="Times New Roman" pitchFamily="18" charset="0"/>
              </a:rPr>
              <a:t>It converges slowly</a:t>
            </a:r>
          </a:p>
          <a:p>
            <a:r>
              <a:rPr lang="en-US" sz="2000" dirty="0" smtClean="0">
                <a:latin typeface="Times New Roman" pitchFamily="18" charset="0"/>
                <a:cs typeface="Times New Roman" pitchFamily="18" charset="0"/>
              </a:rPr>
              <a:t>It does not take the structure of the non-smooth term into consideration</a:t>
            </a:r>
          </a:p>
        </p:txBody>
      </p:sp>
      <p:sp>
        <p:nvSpPr>
          <p:cNvPr id="570370" name="Title 1"/>
          <p:cNvSpPr>
            <a:spLocks noGrp="1"/>
          </p:cNvSpPr>
          <p:nvPr>
            <p:ph type="title"/>
          </p:nvPr>
        </p:nvSpPr>
        <p:spPr/>
        <p:txBody>
          <a:bodyPr/>
          <a:lstStyle/>
          <a:p>
            <a:r>
              <a:rPr lang="en-US" smtClean="0">
                <a:latin typeface="Times New Roman" pitchFamily="18" charset="0"/>
                <a:cs typeface="Times New Roman" pitchFamily="18" charset="0"/>
              </a:rPr>
              <a:t>SD in Sparse Representation</a:t>
            </a: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79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ox(in)">
                                      <p:cBhvr>
                                        <p:cTn id="10" dur="500"/>
                                        <p:tgtEl>
                                          <p:spTgt spid="3">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ox(in)">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box(in)">
                                      <p:cBhvr>
                                        <p:cTn id="18" dur="500"/>
                                        <p:tgtEl>
                                          <p:spTgt spid="3">
                                            <p:txEl>
                                              <p:pRg st="8" end="8"/>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box(in)">
                                      <p:cBhvr>
                                        <p:cTn id="21" dur="500"/>
                                        <p:tgtEl>
                                          <p:spTgt spid="3">
                                            <p:txEl>
                                              <p:pRg st="9" end="9"/>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box(in)">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latin typeface="Times New Roman" pitchFamily="18" charset="0"/>
                <a:cs typeface="Times New Roman" pitchFamily="18" charset="0"/>
              </a:rPr>
              <a:t>Sparsity</a:t>
            </a:r>
          </a:p>
        </p:txBody>
      </p:sp>
      <p:sp>
        <p:nvSpPr>
          <p:cNvPr id="14339" name="Content Placeholder 2"/>
          <p:cNvSpPr>
            <a:spLocks noGrp="1"/>
          </p:cNvSpPr>
          <p:nvPr>
            <p:ph idx="1"/>
          </p:nvPr>
        </p:nvSpPr>
        <p:spPr>
          <a:xfrm>
            <a:off x="457200" y="1371600"/>
            <a:ext cx="8229600" cy="4953000"/>
          </a:xfrm>
        </p:spPr>
        <p:txBody>
          <a:bodyPr/>
          <a:lstStyle/>
          <a:p>
            <a:pPr>
              <a:defRPr/>
            </a:pPr>
            <a:r>
              <a:rPr lang="en-US" dirty="0" smtClean="0">
                <a:latin typeface="Times New Roman" pitchFamily="18" charset="0"/>
                <a:cs typeface="Times New Roman" pitchFamily="18" charset="0"/>
              </a:rPr>
              <a:t>Dominant modeling tool</a:t>
            </a:r>
          </a:p>
          <a:p>
            <a:pPr lvl="1">
              <a:defRPr/>
            </a:pPr>
            <a:r>
              <a:rPr lang="en-US" dirty="0" smtClean="0">
                <a:latin typeface="Times New Roman" pitchFamily="18" charset="0"/>
                <a:cs typeface="Times New Roman" pitchFamily="18" charset="0"/>
              </a:rPr>
              <a:t>Genomics</a:t>
            </a:r>
            <a:endParaRPr lang="en-US" dirty="0" smtClean="0">
              <a:latin typeface="Times New Roman" pitchFamily="18" charset="0"/>
              <a:ea typeface="+mn-ea"/>
              <a:cs typeface="Times New Roman" pitchFamily="18" charset="0"/>
            </a:endParaRPr>
          </a:p>
          <a:p>
            <a:pPr lvl="1">
              <a:defRPr/>
            </a:pPr>
            <a:r>
              <a:rPr lang="en-US" dirty="0" smtClean="0">
                <a:latin typeface="Times New Roman" pitchFamily="18" charset="0"/>
                <a:ea typeface="+mn-ea"/>
                <a:cs typeface="Times New Roman" pitchFamily="18" charset="0"/>
              </a:rPr>
              <a:t>Genetics</a:t>
            </a:r>
          </a:p>
          <a:p>
            <a:pPr lvl="1">
              <a:defRPr/>
            </a:pPr>
            <a:r>
              <a:rPr lang="en-US" dirty="0" smtClean="0">
                <a:latin typeface="Times New Roman" pitchFamily="18" charset="0"/>
                <a:ea typeface="+mn-ea"/>
                <a:cs typeface="Times New Roman" pitchFamily="18" charset="0"/>
              </a:rPr>
              <a:t>Signal and audio processing</a:t>
            </a:r>
          </a:p>
          <a:p>
            <a:pPr lvl="1">
              <a:defRPr/>
            </a:pPr>
            <a:r>
              <a:rPr lang="en-US" dirty="0" smtClean="0">
                <a:latin typeface="Times New Roman" pitchFamily="18" charset="0"/>
                <a:ea typeface="+mn-ea"/>
                <a:cs typeface="Times New Roman" pitchFamily="18" charset="0"/>
              </a:rPr>
              <a:t>Image processing</a:t>
            </a:r>
          </a:p>
          <a:p>
            <a:pPr lvl="1">
              <a:defRPr/>
            </a:pPr>
            <a:r>
              <a:rPr lang="en-US" dirty="0" smtClean="0">
                <a:latin typeface="Times New Roman" pitchFamily="18" charset="0"/>
                <a:ea typeface="+mn-ea"/>
                <a:cs typeface="Times New Roman" pitchFamily="18" charset="0"/>
              </a:rPr>
              <a:t>Neuroscience (theory of sparse coding)</a:t>
            </a:r>
          </a:p>
          <a:p>
            <a:pPr lvl="1">
              <a:defRPr/>
            </a:pPr>
            <a:r>
              <a:rPr lang="en-US" dirty="0" smtClean="0">
                <a:latin typeface="Times New Roman" pitchFamily="18" charset="0"/>
                <a:ea typeface="+mn-ea"/>
                <a:cs typeface="Times New Roman" pitchFamily="18" charset="0"/>
              </a:rPr>
              <a:t>Machine learning</a:t>
            </a:r>
          </a:p>
          <a:p>
            <a:pPr lvl="1">
              <a:defRPr/>
            </a:pPr>
            <a:r>
              <a:rPr lang="en-US" dirty="0" smtClean="0">
                <a:latin typeface="Times New Roman" pitchFamily="18" charset="0"/>
                <a:ea typeface="+mn-ea"/>
                <a:cs typeface="Times New Roman" pitchFamily="18" charset="0"/>
              </a:rPr>
              <a:t>Data mining</a:t>
            </a:r>
          </a:p>
          <a:p>
            <a:pPr lvl="1">
              <a:defRPr/>
            </a:pPr>
            <a:r>
              <a:rPr lang="en-US" dirty="0" smtClean="0">
                <a:latin typeface="Times New Roman" pitchFamily="18" charset="0"/>
                <a:ea typeface="+mn-ea"/>
                <a:cs typeface="Times New Roman" pitchFamily="18" charset="0"/>
              </a:rPr>
              <a:t>…</a:t>
            </a:r>
            <a:r>
              <a:rPr lang="en-US" sz="2000" dirty="0" smtClean="0">
                <a:latin typeface="Times New Roman" pitchFamily="18" charset="0"/>
                <a:cs typeface="Times New Roman" pitchFamily="18" charset="0"/>
              </a:rPr>
              <a:t>                                   </a:t>
            </a:r>
          </a:p>
        </p:txBody>
      </p:sp>
      <p:sp>
        <p:nvSpPr>
          <p:cNvPr id="4" name="AutoShape 19"/>
          <p:cNvSpPr>
            <a:spLocks noChangeArrowheads="1"/>
          </p:cNvSpPr>
          <p:nvPr/>
        </p:nvSpPr>
        <p:spPr bwMode="auto">
          <a:xfrm>
            <a:off x="4114800" y="1447800"/>
            <a:ext cx="4721225" cy="2819400"/>
          </a:xfrm>
          <a:prstGeom prst="wedgeRectCallout">
            <a:avLst>
              <a:gd name="adj1" fmla="val -75804"/>
              <a:gd name="adj2" fmla="val 63481"/>
            </a:avLst>
          </a:prstGeom>
          <a:solidFill>
            <a:srgbClr val="99FF66"/>
          </a:solidFill>
          <a:ln w="12700" algn="ctr">
            <a:solidFill>
              <a:schemeClr val="tx1"/>
            </a:solidFill>
            <a:miter lim="800000"/>
            <a:headEnd/>
            <a:tailEnd/>
          </a:ln>
        </p:spPr>
        <p:txBody>
          <a:bodyPr/>
          <a:lstStyle/>
          <a:p>
            <a:pPr marL="342900" indent="-342900">
              <a:buFont typeface="Wingdings" pitchFamily="2" charset="2"/>
              <a:buChar char="§"/>
            </a:pPr>
            <a:r>
              <a:rPr lang="en-US" sz="2800" dirty="0" err="1" smtClean="0">
                <a:latin typeface="Times New Roman" pitchFamily="18" charset="0"/>
                <a:cs typeface="Times New Roman" pitchFamily="18" charset="0"/>
              </a:rPr>
              <a:t>Sparsity</a:t>
            </a:r>
            <a:r>
              <a:rPr lang="en-US" sz="2800" dirty="0" smtClean="0">
                <a:latin typeface="Times New Roman" pitchFamily="18" charset="0"/>
                <a:cs typeface="Times New Roman" pitchFamily="18" charset="0"/>
              </a:rPr>
              <a:t> in data mining</a:t>
            </a:r>
          </a:p>
          <a:p>
            <a:pPr marL="800100" lvl="1" indent="-342900">
              <a:buFont typeface="Wingdings" pitchFamily="2" charset="2"/>
              <a:buChar char="§"/>
            </a:pPr>
            <a:r>
              <a:rPr lang="en-US" sz="2800" dirty="0" smtClean="0">
                <a:latin typeface="Times New Roman" pitchFamily="18" charset="0"/>
                <a:cs typeface="Times New Roman" pitchFamily="18" charset="0"/>
              </a:rPr>
              <a:t>Regression</a:t>
            </a:r>
          </a:p>
          <a:p>
            <a:pPr marL="800100" lvl="1" indent="-342900">
              <a:buFont typeface="Wingdings" pitchFamily="2" charset="2"/>
              <a:buChar char="§"/>
            </a:pPr>
            <a:r>
              <a:rPr lang="en-US" sz="2800" dirty="0" smtClean="0">
                <a:latin typeface="Times New Roman" pitchFamily="18" charset="0"/>
                <a:cs typeface="Times New Roman" pitchFamily="18" charset="0"/>
              </a:rPr>
              <a:t>Classification</a:t>
            </a:r>
          </a:p>
          <a:p>
            <a:pPr marL="800100" lvl="1" indent="-342900">
              <a:buFont typeface="Wingdings" pitchFamily="2" charset="2"/>
              <a:buChar char="§"/>
            </a:pPr>
            <a:r>
              <a:rPr lang="en-US" sz="2800" dirty="0" smtClean="0">
                <a:latin typeface="Times New Roman" pitchFamily="18" charset="0"/>
                <a:cs typeface="Times New Roman" pitchFamily="18" charset="0"/>
              </a:rPr>
              <a:t>Multi-Task Learning</a:t>
            </a:r>
          </a:p>
          <a:p>
            <a:pPr marL="800100" lvl="1" indent="-342900">
              <a:buFont typeface="Wingdings" pitchFamily="2" charset="2"/>
              <a:buChar char="§"/>
            </a:pPr>
            <a:r>
              <a:rPr lang="en-US" sz="2800" dirty="0" smtClean="0">
                <a:latin typeface="Times New Roman" pitchFamily="18" charset="0"/>
                <a:cs typeface="Times New Roman" pitchFamily="18" charset="0"/>
              </a:rPr>
              <a:t>Collaborative Filtering</a:t>
            </a:r>
          </a:p>
          <a:p>
            <a:pPr marL="800100" lvl="1" indent="-342900">
              <a:buFont typeface="Wingdings" pitchFamily="2" charset="2"/>
              <a:buChar char="§"/>
            </a:pPr>
            <a:r>
              <a:rPr lang="en-US" sz="2800" dirty="0" smtClean="0">
                <a:latin typeface="Times New Roman" pitchFamily="18" charset="0"/>
                <a:cs typeface="Times New Roman" pitchFamily="18" charset="0"/>
              </a:rPr>
              <a:t>Network Construction</a:t>
            </a:r>
            <a:endParaRPr lang="en-US" sz="2800" dirty="0">
              <a:latin typeface="Times New Roman" pitchFamily="18" charset="0"/>
              <a:cs typeface="Times New Roman" pitchFamily="18" charset="0"/>
            </a:endParaRP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2"/>
          <p:cNvSpPr>
            <a:spLocks noGrp="1" noChangeArrowheads="1"/>
          </p:cNvSpPr>
          <p:nvPr>
            <p:ph type="title"/>
          </p:nvPr>
        </p:nvSpPr>
        <p:spPr/>
        <p:txBody>
          <a:bodyPr/>
          <a:lstStyle/>
          <a:p>
            <a:r>
              <a:rPr lang="en-US" altLang="zh-CN" sz="3200" smtClean="0">
                <a:latin typeface="Times New Roman" pitchFamily="18" charset="0"/>
                <a:ea typeface="宋体"/>
                <a:cs typeface="Times New Roman" pitchFamily="18" charset="0"/>
              </a:rPr>
              <a:t>Gradient Descent</a:t>
            </a:r>
          </a:p>
        </p:txBody>
      </p:sp>
      <p:sp>
        <p:nvSpPr>
          <p:cNvPr id="27" name="TextBox 26"/>
          <p:cNvSpPr txBox="1">
            <a:spLocks noChangeArrowheads="1"/>
          </p:cNvSpPr>
          <p:nvPr/>
        </p:nvSpPr>
        <p:spPr bwMode="auto">
          <a:xfrm>
            <a:off x="3048000" y="2052637"/>
            <a:ext cx="12192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Repeat</a:t>
            </a:r>
          </a:p>
        </p:txBody>
      </p:sp>
      <p:pic>
        <p:nvPicPr>
          <p:cNvPr id="227331" name="Picture 3"/>
          <p:cNvPicPr>
            <a:picLocks noChangeAspect="1" noChangeArrowheads="1"/>
          </p:cNvPicPr>
          <p:nvPr/>
        </p:nvPicPr>
        <p:blipFill>
          <a:blip r:embed="rId2" cstate="print"/>
          <a:srcRect/>
          <a:stretch>
            <a:fillRect/>
          </a:stretch>
        </p:blipFill>
        <p:spPr bwMode="auto">
          <a:xfrm>
            <a:off x="3505200" y="2606675"/>
            <a:ext cx="2514600" cy="593725"/>
          </a:xfrm>
          <a:prstGeom prst="rect">
            <a:avLst/>
          </a:prstGeom>
          <a:noFill/>
          <a:ln w="9525">
            <a:noFill/>
            <a:miter lim="800000"/>
            <a:headEnd/>
            <a:tailEnd/>
          </a:ln>
        </p:spPr>
      </p:pic>
      <p:pic>
        <p:nvPicPr>
          <p:cNvPr id="571396" name="Picture 4"/>
          <p:cNvPicPr>
            <a:picLocks noChangeAspect="1" noChangeArrowheads="1"/>
          </p:cNvPicPr>
          <p:nvPr/>
        </p:nvPicPr>
        <p:blipFill>
          <a:blip r:embed="rId3" cstate="print"/>
          <a:srcRect/>
          <a:stretch>
            <a:fillRect/>
          </a:stretch>
        </p:blipFill>
        <p:spPr bwMode="auto">
          <a:xfrm>
            <a:off x="3733800" y="1143000"/>
            <a:ext cx="1485900" cy="647700"/>
          </a:xfrm>
          <a:prstGeom prst="rect">
            <a:avLst/>
          </a:prstGeom>
          <a:noFill/>
          <a:ln w="9525">
            <a:noFill/>
            <a:miter lim="800000"/>
            <a:headEnd/>
            <a:tailEnd/>
          </a:ln>
        </p:spPr>
      </p:pic>
      <p:sp>
        <p:nvSpPr>
          <p:cNvPr id="30" name="TextBox 29"/>
          <p:cNvSpPr txBox="1">
            <a:spLocks noChangeArrowheads="1"/>
          </p:cNvSpPr>
          <p:nvPr/>
        </p:nvSpPr>
        <p:spPr bwMode="auto">
          <a:xfrm>
            <a:off x="3048000" y="3119437"/>
            <a:ext cx="32004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Until “convergence”</a:t>
            </a:r>
          </a:p>
        </p:txBody>
      </p:sp>
      <p:sp>
        <p:nvSpPr>
          <p:cNvPr id="31" name="Rounded Rectangle 30"/>
          <p:cNvSpPr/>
          <p:nvPr/>
        </p:nvSpPr>
        <p:spPr>
          <a:xfrm>
            <a:off x="2895600" y="1828800"/>
            <a:ext cx="32004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nvGrpSpPr>
          <p:cNvPr id="46" name="Group 45"/>
          <p:cNvGrpSpPr>
            <a:grpSpLocks/>
          </p:cNvGrpSpPr>
          <p:nvPr/>
        </p:nvGrpSpPr>
        <p:grpSpPr bwMode="auto">
          <a:xfrm>
            <a:off x="2743200" y="3810000"/>
            <a:ext cx="3581400" cy="1066800"/>
            <a:chOff x="304800" y="4267200"/>
            <a:chExt cx="3581400" cy="1066800"/>
          </a:xfrm>
        </p:grpSpPr>
        <p:grpSp>
          <p:nvGrpSpPr>
            <p:cNvPr id="571417" name="Group 55"/>
            <p:cNvGrpSpPr>
              <a:grpSpLocks/>
            </p:cNvGrpSpPr>
            <p:nvPr/>
          </p:nvGrpSpPr>
          <p:grpSpPr bwMode="auto">
            <a:xfrm>
              <a:off x="1828800" y="4495800"/>
              <a:ext cx="1808163" cy="685800"/>
              <a:chOff x="1152" y="1008"/>
              <a:chExt cx="1139" cy="432"/>
            </a:xfrm>
          </p:grpSpPr>
          <p:sp>
            <p:nvSpPr>
              <p:cNvPr id="571422" name="Line 15"/>
              <p:cNvSpPr>
                <a:spLocks noChangeShapeType="1"/>
              </p:cNvSpPr>
              <p:nvPr/>
            </p:nvSpPr>
            <p:spPr bwMode="auto">
              <a:xfrm>
                <a:off x="1152" y="1200"/>
                <a:ext cx="432"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71423" name="Oval 9"/>
              <p:cNvSpPr>
                <a:spLocks noChangeArrowheads="1"/>
              </p:cNvSpPr>
              <p:nvPr/>
            </p:nvSpPr>
            <p:spPr bwMode="auto">
              <a:xfrm>
                <a:off x="1584" y="1008"/>
                <a:ext cx="707" cy="432"/>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grpSp>
        <p:sp>
          <p:nvSpPr>
            <p:cNvPr id="571418" name="Oval 13"/>
            <p:cNvSpPr>
              <a:spLocks noChangeArrowheads="1"/>
            </p:cNvSpPr>
            <p:nvPr/>
          </p:nvSpPr>
          <p:spPr bwMode="auto">
            <a:xfrm>
              <a:off x="685800" y="44958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571419" name="Rectangle 16"/>
            <p:cNvSpPr>
              <a:spLocks noChangeArrowheads="1"/>
            </p:cNvSpPr>
            <p:nvPr/>
          </p:nvSpPr>
          <p:spPr bwMode="auto">
            <a:xfrm>
              <a:off x="304800" y="4267200"/>
              <a:ext cx="3581400" cy="10668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pic>
          <p:nvPicPr>
            <p:cNvPr id="571420" name="Picture 5"/>
            <p:cNvPicPr>
              <a:picLocks noChangeAspect="1" noChangeArrowheads="1"/>
            </p:cNvPicPr>
            <p:nvPr/>
          </p:nvPicPr>
          <p:blipFill>
            <a:blip r:embed="rId4" cstate="print"/>
            <a:srcRect/>
            <a:stretch>
              <a:fillRect/>
            </a:stretch>
          </p:blipFill>
          <p:spPr bwMode="auto">
            <a:xfrm>
              <a:off x="2743200" y="4648200"/>
              <a:ext cx="685800" cy="419100"/>
            </a:xfrm>
            <a:prstGeom prst="rect">
              <a:avLst/>
            </a:prstGeom>
            <a:noFill/>
            <a:ln w="9525">
              <a:noFill/>
              <a:miter lim="800000"/>
              <a:headEnd/>
              <a:tailEnd/>
            </a:ln>
          </p:spPr>
        </p:pic>
        <p:pic>
          <p:nvPicPr>
            <p:cNvPr id="571421" name="Picture 6"/>
            <p:cNvPicPr>
              <a:picLocks noChangeAspect="1" noChangeArrowheads="1"/>
            </p:cNvPicPr>
            <p:nvPr/>
          </p:nvPicPr>
          <p:blipFill>
            <a:blip r:embed="rId5" cstate="print"/>
            <a:srcRect/>
            <a:stretch>
              <a:fillRect/>
            </a:stretch>
          </p:blipFill>
          <p:spPr bwMode="auto">
            <a:xfrm>
              <a:off x="990600" y="4648200"/>
              <a:ext cx="323850" cy="409575"/>
            </a:xfrm>
            <a:prstGeom prst="rect">
              <a:avLst/>
            </a:prstGeom>
            <a:noFill/>
            <a:ln w="9525">
              <a:noFill/>
              <a:miter lim="800000"/>
              <a:headEnd/>
              <a:tailEnd/>
            </a:ln>
          </p:spPr>
        </p:pic>
      </p:grpSp>
      <p:pic>
        <p:nvPicPr>
          <p:cNvPr id="227339" name="Picture 11"/>
          <p:cNvPicPr>
            <a:picLocks noChangeAspect="1" noChangeArrowheads="1"/>
          </p:cNvPicPr>
          <p:nvPr/>
        </p:nvPicPr>
        <p:blipFill>
          <a:blip r:embed="rId6" cstate="print"/>
          <a:srcRect/>
          <a:stretch>
            <a:fillRect/>
          </a:stretch>
        </p:blipFill>
        <p:spPr bwMode="auto">
          <a:xfrm>
            <a:off x="838200" y="5791200"/>
            <a:ext cx="6858000" cy="582613"/>
          </a:xfrm>
          <a:prstGeom prst="rect">
            <a:avLst/>
          </a:prstGeom>
          <a:noFill/>
          <a:ln w="9525">
            <a:noFill/>
            <a:miter lim="800000"/>
            <a:headEnd/>
            <a:tailEnd/>
          </a:ln>
        </p:spPr>
      </p:pic>
      <p:sp>
        <p:nvSpPr>
          <p:cNvPr id="571416" name="TextBox 68"/>
          <p:cNvSpPr txBox="1">
            <a:spLocks noChangeArrowheads="1"/>
          </p:cNvSpPr>
          <p:nvPr/>
        </p:nvSpPr>
        <p:spPr bwMode="auto">
          <a:xfrm>
            <a:off x="838200" y="5181600"/>
            <a:ext cx="7848600" cy="400110"/>
          </a:xfrm>
          <a:prstGeom prst="rect">
            <a:avLst/>
          </a:prstGeom>
          <a:noFill/>
          <a:ln w="9525">
            <a:noFill/>
            <a:miter lim="800000"/>
            <a:headEnd/>
            <a:tailEnd/>
          </a:ln>
        </p:spPr>
        <p:txBody>
          <a:bodyPr wrap="square">
            <a:spAutoFit/>
          </a:bodyPr>
          <a:lstStyle/>
          <a:p>
            <a:r>
              <a:rPr lang="en-US" sz="2000" i="1" dirty="0"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x</a:t>
            </a:r>
            <a:r>
              <a:rPr lang="en-US" sz="2000" dirty="0">
                <a:latin typeface="Times New Roman" pitchFamily="18" charset="0"/>
                <a:cs typeface="Times New Roman" pitchFamily="18" charset="0"/>
              </a:rPr>
              <a:t>) is </a:t>
            </a:r>
            <a:r>
              <a:rPr lang="en-US" sz="2000" dirty="0" smtClean="0">
                <a:latin typeface="Times New Roman" pitchFamily="18" charset="0"/>
                <a:cs typeface="Times New Roman" pitchFamily="18" charset="0"/>
              </a:rPr>
              <a:t>continuously differentiable with </a:t>
            </a:r>
            <a:r>
              <a:rPr lang="en-US" sz="2000" dirty="0" err="1" smtClean="0">
                <a:latin typeface="Times New Roman" pitchFamily="18" charset="0"/>
                <a:cs typeface="Times New Roman" pitchFamily="18" charset="0"/>
              </a:rPr>
              <a:t>Lipschitz</a:t>
            </a:r>
            <a:r>
              <a:rPr lang="en-US" sz="2000" dirty="0" smtClean="0">
                <a:latin typeface="Times New Roman" pitchFamily="18" charset="0"/>
                <a:cs typeface="Times New Roman" pitchFamily="18" charset="0"/>
              </a:rPr>
              <a:t> continuous gradient </a:t>
            </a:r>
            <a:r>
              <a:rPr lang="en-US" sz="2000" i="1" dirty="0" smtClean="0">
                <a:latin typeface="Times New Roman" pitchFamily="18" charset="0"/>
                <a:cs typeface="Times New Roman" pitchFamily="18" charset="0"/>
              </a:rPr>
              <a:t>L</a:t>
            </a:r>
            <a:endParaRPr lang="en-US" sz="2000" i="1" dirty="0">
              <a:latin typeface="Times New Roman" pitchFamily="18" charset="0"/>
              <a:cs typeface="Times New Roman" pitchFamily="18" charset="0"/>
            </a:endParaRPr>
          </a:p>
        </p:txBody>
      </p:sp>
      <p:sp>
        <p:nvSpPr>
          <p:cNvPr id="33" name="Slide Number Placeholder 3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80</a:t>
            </a:fld>
            <a:endParaRPr lang="en-US">
              <a:latin typeface="Times New Roman" pitchFamily="18" charset="0"/>
              <a:cs typeface="Times New Roman" pitchFamily="18" charset="0"/>
            </a:endParaRPr>
          </a:p>
        </p:txBody>
      </p:sp>
      <p:sp>
        <p:nvSpPr>
          <p:cNvPr id="19" name="AutoShape 19"/>
          <p:cNvSpPr>
            <a:spLocks noChangeArrowheads="1"/>
          </p:cNvSpPr>
          <p:nvPr/>
        </p:nvSpPr>
        <p:spPr bwMode="auto">
          <a:xfrm>
            <a:off x="685800" y="3768306"/>
            <a:ext cx="7696200" cy="1143000"/>
          </a:xfrm>
          <a:prstGeom prst="wedgeRectCallout">
            <a:avLst>
              <a:gd name="adj1" fmla="val -25527"/>
              <a:gd name="adj2" fmla="val -49898"/>
            </a:avLst>
          </a:prstGeom>
          <a:solidFill>
            <a:srgbClr val="99FF66"/>
          </a:solidFill>
          <a:ln w="12700" algn="ctr">
            <a:solidFill>
              <a:schemeClr val="tx1"/>
            </a:solidFill>
            <a:miter lim="800000"/>
            <a:headEnd/>
            <a:tailEnd/>
          </a:ln>
        </p:spPr>
        <p:txBody>
          <a:bodyPr/>
          <a:lstStyle/>
          <a:p>
            <a:pPr marL="342900" indent="-342900">
              <a:buFont typeface="Wingdings" pitchFamily="2" charset="2"/>
              <a:buChar char="§"/>
            </a:pPr>
            <a:r>
              <a:rPr lang="en-US" sz="2800" dirty="0" smtClean="0">
                <a:latin typeface="Times New Roman" pitchFamily="18" charset="0"/>
                <a:cs typeface="Times New Roman" pitchFamily="18" charset="0"/>
              </a:rPr>
              <a:t>How can we apply gradient descent to </a:t>
            </a:r>
            <a:r>
              <a:rPr lang="en-US" sz="2800" dirty="0" err="1" smtClean="0">
                <a:latin typeface="Times New Roman" pitchFamily="18" charset="0"/>
                <a:cs typeface="Times New Roman" pitchFamily="18" charset="0"/>
              </a:rPr>
              <a:t>nonsmooth</a:t>
            </a:r>
            <a:r>
              <a:rPr lang="en-US" sz="2800" dirty="0" smtClean="0">
                <a:latin typeface="Times New Roman" pitchFamily="18" charset="0"/>
                <a:cs typeface="Times New Roman" pitchFamily="18" charset="0"/>
              </a:rPr>
              <a:t> sparse learning problems?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nodeType="withEffect">
                                  <p:stCondLst>
                                    <p:cond delay="0"/>
                                  </p:stCondLst>
                                  <p:childTnLst>
                                    <p:set>
                                      <p:cBhvr>
                                        <p:cTn id="9" dur="1" fill="hold">
                                          <p:stCondLst>
                                            <p:cond delay="0"/>
                                          </p:stCondLst>
                                        </p:cTn>
                                        <p:tgtEl>
                                          <p:spTgt spid="227331"/>
                                        </p:tgtEl>
                                        <p:attrNameLst>
                                          <p:attrName>style.visibility</p:attrName>
                                        </p:attrNameLst>
                                      </p:cBhvr>
                                      <p:to>
                                        <p:strVal val="visible"/>
                                      </p:to>
                                    </p:set>
                                    <p:animEffect transition="in" filter="box(in)">
                                      <p:cBhvr>
                                        <p:cTn id="10" dur="500"/>
                                        <p:tgtEl>
                                          <p:spTgt spid="22733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ox(in)">
                                      <p:cBhvr>
                                        <p:cTn id="13" dur="500"/>
                                        <p:tgtEl>
                                          <p:spTgt spid="3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ox(in)">
                                      <p:cBhvr>
                                        <p:cTn id="16" dur="500"/>
                                        <p:tgtEl>
                                          <p:spTgt spid="31"/>
                                        </p:tgtEl>
                                      </p:cBhvr>
                                    </p:animEffect>
                                  </p:childTnLst>
                                </p:cTn>
                              </p:par>
                              <p:par>
                                <p:cTn id="17" presetID="4" presetClass="entr" presetSubtype="16"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ox(in)">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571416"/>
                                        </p:tgtEl>
                                        <p:attrNameLst>
                                          <p:attrName>style.visibility</p:attrName>
                                        </p:attrNameLst>
                                      </p:cBhvr>
                                      <p:to>
                                        <p:strVal val="visible"/>
                                      </p:to>
                                    </p:set>
                                    <p:animEffect transition="in" filter="box(in)">
                                      <p:cBhvr>
                                        <p:cTn id="24" dur="500"/>
                                        <p:tgtEl>
                                          <p:spTgt spid="571416"/>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27339"/>
                                        </p:tgtEl>
                                        <p:attrNameLst>
                                          <p:attrName>style.visibility</p:attrName>
                                        </p:attrNameLst>
                                      </p:cBhvr>
                                      <p:to>
                                        <p:strVal val="visible"/>
                                      </p:to>
                                    </p:set>
                                    <p:animEffect transition="in" filter="box(in)">
                                      <p:cBhvr>
                                        <p:cTn id="29" dur="500"/>
                                        <p:tgtEl>
                                          <p:spTgt spid="227339"/>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ox(in)">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1" grpId="0" animBg="1"/>
      <p:bldP spid="571416" grpId="0"/>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2"/>
          <p:cNvSpPr>
            <a:spLocks noGrp="1" noChangeArrowheads="1"/>
          </p:cNvSpPr>
          <p:nvPr>
            <p:ph type="title"/>
          </p:nvPr>
        </p:nvSpPr>
        <p:spPr/>
        <p:txBody>
          <a:bodyPr/>
          <a:lstStyle/>
          <a:p>
            <a:r>
              <a:rPr lang="en-US" altLang="zh-CN" sz="3200" smtClean="0">
                <a:latin typeface="Times New Roman" pitchFamily="18" charset="0"/>
                <a:ea typeface="宋体"/>
                <a:cs typeface="Times New Roman" pitchFamily="18" charset="0"/>
              </a:rPr>
              <a:t>Gradient Descent: </a:t>
            </a:r>
            <a:br>
              <a:rPr lang="en-US" altLang="zh-CN" sz="3200" smtClean="0">
                <a:latin typeface="Times New Roman" pitchFamily="18" charset="0"/>
                <a:ea typeface="宋体"/>
                <a:cs typeface="Times New Roman" pitchFamily="18" charset="0"/>
              </a:rPr>
            </a:br>
            <a:r>
              <a:rPr lang="en-US" altLang="zh-CN" sz="2000" smtClean="0">
                <a:latin typeface="Times New Roman" pitchFamily="18" charset="0"/>
                <a:ea typeface="宋体"/>
                <a:cs typeface="Times New Roman" pitchFamily="18" charset="0"/>
              </a:rPr>
              <a:t>The essence of the gradient step</a:t>
            </a:r>
          </a:p>
        </p:txBody>
      </p:sp>
      <p:sp>
        <p:nvSpPr>
          <p:cNvPr id="572418" name="TextBox 5"/>
          <p:cNvSpPr txBox="1">
            <a:spLocks noChangeArrowheads="1"/>
          </p:cNvSpPr>
          <p:nvPr/>
        </p:nvSpPr>
        <p:spPr bwMode="auto">
          <a:xfrm>
            <a:off x="2971800" y="1828800"/>
            <a:ext cx="1074738"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Repeat</a:t>
            </a:r>
          </a:p>
        </p:txBody>
      </p:sp>
      <p:pic>
        <p:nvPicPr>
          <p:cNvPr id="572419" name="Picture 3"/>
          <p:cNvPicPr>
            <a:picLocks noChangeAspect="1" noChangeArrowheads="1"/>
          </p:cNvPicPr>
          <p:nvPr/>
        </p:nvPicPr>
        <p:blipFill>
          <a:blip r:embed="rId2" cstate="print"/>
          <a:srcRect/>
          <a:stretch>
            <a:fillRect/>
          </a:stretch>
        </p:blipFill>
        <p:spPr bwMode="auto">
          <a:xfrm>
            <a:off x="3276600" y="2209800"/>
            <a:ext cx="2214563" cy="523875"/>
          </a:xfrm>
          <a:prstGeom prst="rect">
            <a:avLst/>
          </a:prstGeom>
          <a:noFill/>
          <a:ln w="9525">
            <a:noFill/>
            <a:miter lim="800000"/>
            <a:headEnd/>
            <a:tailEnd/>
          </a:ln>
        </p:spPr>
      </p:pic>
      <p:sp>
        <p:nvSpPr>
          <p:cNvPr id="572420" name="TextBox 7"/>
          <p:cNvSpPr txBox="1">
            <a:spLocks noChangeArrowheads="1"/>
          </p:cNvSpPr>
          <p:nvPr/>
        </p:nvSpPr>
        <p:spPr bwMode="auto">
          <a:xfrm>
            <a:off x="2971800" y="2590800"/>
            <a:ext cx="28194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Until “convergence”</a:t>
            </a:r>
          </a:p>
        </p:txBody>
      </p:sp>
      <p:sp>
        <p:nvSpPr>
          <p:cNvPr id="9" name="Rounded Rectangle 8"/>
          <p:cNvSpPr/>
          <p:nvPr/>
        </p:nvSpPr>
        <p:spPr>
          <a:xfrm>
            <a:off x="2895600" y="1828800"/>
            <a:ext cx="25908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72426" name="Picture 4"/>
          <p:cNvPicPr>
            <a:picLocks noChangeAspect="1" noChangeArrowheads="1"/>
          </p:cNvPicPr>
          <p:nvPr/>
        </p:nvPicPr>
        <p:blipFill>
          <a:blip r:embed="rId3" cstate="print"/>
          <a:srcRect/>
          <a:stretch>
            <a:fillRect/>
          </a:stretch>
        </p:blipFill>
        <p:spPr bwMode="auto">
          <a:xfrm>
            <a:off x="4343400" y="1295400"/>
            <a:ext cx="1074738" cy="468313"/>
          </a:xfrm>
          <a:prstGeom prst="rect">
            <a:avLst/>
          </a:prstGeom>
          <a:noFill/>
          <a:ln w="9525">
            <a:noFill/>
            <a:miter lim="800000"/>
            <a:headEnd/>
            <a:tailEnd/>
          </a:ln>
        </p:spPr>
      </p:pic>
      <p:grpSp>
        <p:nvGrpSpPr>
          <p:cNvPr id="31" name="Group 30"/>
          <p:cNvGrpSpPr>
            <a:grpSpLocks/>
          </p:cNvGrpSpPr>
          <p:nvPr/>
        </p:nvGrpSpPr>
        <p:grpSpPr bwMode="auto">
          <a:xfrm>
            <a:off x="4191000" y="2971800"/>
            <a:ext cx="3882683" cy="1752600"/>
            <a:chOff x="4191000" y="2971800"/>
            <a:chExt cx="3882683" cy="1752600"/>
          </a:xfrm>
        </p:grpSpPr>
        <p:cxnSp>
          <p:nvCxnSpPr>
            <p:cNvPr id="22" name="Straight Arrow Connector 21"/>
            <p:cNvCxnSpPr>
              <a:stCxn id="9" idx="2"/>
            </p:cNvCxnSpPr>
            <p:nvPr/>
          </p:nvCxnSpPr>
          <p:spPr>
            <a:xfrm rot="16200000" flipH="1">
              <a:off x="3352800" y="3810000"/>
              <a:ext cx="17526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72445" name="Picture 3"/>
            <p:cNvPicPr>
              <a:picLocks noChangeAspect="1" noChangeArrowheads="1"/>
            </p:cNvPicPr>
            <p:nvPr/>
          </p:nvPicPr>
          <p:blipFill>
            <a:blip r:embed="rId4" cstate="print"/>
            <a:srcRect/>
            <a:stretch>
              <a:fillRect/>
            </a:stretch>
          </p:blipFill>
          <p:spPr bwMode="auto">
            <a:xfrm>
              <a:off x="5029200" y="3505200"/>
              <a:ext cx="3044483" cy="533400"/>
            </a:xfrm>
            <a:prstGeom prst="rect">
              <a:avLst/>
            </a:prstGeom>
            <a:noFill/>
            <a:ln w="9525">
              <a:noFill/>
              <a:miter lim="800000"/>
              <a:headEnd/>
              <a:tailEnd/>
            </a:ln>
          </p:spPr>
        </p:pic>
      </p:grpSp>
      <p:grpSp>
        <p:nvGrpSpPr>
          <p:cNvPr id="35" name="Group 34"/>
          <p:cNvGrpSpPr>
            <a:grpSpLocks/>
          </p:cNvGrpSpPr>
          <p:nvPr/>
        </p:nvGrpSpPr>
        <p:grpSpPr bwMode="auto">
          <a:xfrm>
            <a:off x="1219200" y="4724400"/>
            <a:ext cx="6553200" cy="1422400"/>
            <a:chOff x="1219200" y="5105400"/>
            <a:chExt cx="6553200" cy="1422975"/>
          </a:xfrm>
        </p:grpSpPr>
        <p:grpSp>
          <p:nvGrpSpPr>
            <p:cNvPr id="572439" name="Group 29"/>
            <p:cNvGrpSpPr>
              <a:grpSpLocks/>
            </p:cNvGrpSpPr>
            <p:nvPr/>
          </p:nvGrpSpPr>
          <p:grpSpPr bwMode="auto">
            <a:xfrm>
              <a:off x="1219200" y="5105400"/>
              <a:ext cx="6553200" cy="1422975"/>
              <a:chOff x="1219200" y="5105400"/>
              <a:chExt cx="6553200" cy="1422975"/>
            </a:xfrm>
          </p:grpSpPr>
          <p:sp>
            <p:nvSpPr>
              <p:cNvPr id="18" name="Rectangle 17"/>
              <p:cNvSpPr/>
              <p:nvPr/>
            </p:nvSpPr>
            <p:spPr>
              <a:xfrm>
                <a:off x="1219200" y="5105400"/>
                <a:ext cx="6553200" cy="914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20" name="Rectangle 19"/>
              <p:cNvSpPr/>
              <p:nvPr/>
            </p:nvSpPr>
            <p:spPr>
              <a:xfrm>
                <a:off x="3962400" y="5943600"/>
                <a:ext cx="1301958" cy="584775"/>
              </a:xfrm>
              <a:prstGeom prst="rect">
                <a:avLst/>
              </a:prstGeom>
            </p:spPr>
            <p:txBody>
              <a:bodyPr wrap="none">
                <a:spAutoFit/>
              </a:bodyPr>
              <a:lstStyle/>
              <a:p>
                <a:pPr algn="ctr">
                  <a:defRPr/>
                </a:pPr>
                <a:r>
                  <a:rPr lang="en-US" sz="3200"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Model</a:t>
                </a:r>
              </a:p>
            </p:txBody>
          </p:sp>
        </p:grpSp>
        <p:pic>
          <p:nvPicPr>
            <p:cNvPr id="572440" name="Picture 5"/>
            <p:cNvPicPr>
              <a:picLocks noChangeAspect="1" noChangeArrowheads="1"/>
            </p:cNvPicPr>
            <p:nvPr/>
          </p:nvPicPr>
          <p:blipFill>
            <a:blip r:embed="rId5" cstate="print"/>
            <a:srcRect/>
            <a:stretch>
              <a:fillRect/>
            </a:stretch>
          </p:blipFill>
          <p:spPr bwMode="auto">
            <a:xfrm>
              <a:off x="1295400" y="5181600"/>
              <a:ext cx="6400800" cy="804875"/>
            </a:xfrm>
            <a:prstGeom prst="rect">
              <a:avLst/>
            </a:prstGeom>
            <a:noFill/>
            <a:ln w="9525">
              <a:noFill/>
              <a:miter lim="800000"/>
              <a:headEnd/>
              <a:tailEnd/>
            </a:ln>
          </p:spPr>
        </p:pic>
      </p:grpSp>
      <p:grpSp>
        <p:nvGrpSpPr>
          <p:cNvPr id="47" name="Group 46"/>
          <p:cNvGrpSpPr>
            <a:grpSpLocks/>
          </p:cNvGrpSpPr>
          <p:nvPr/>
        </p:nvGrpSpPr>
        <p:grpSpPr bwMode="auto">
          <a:xfrm>
            <a:off x="533400" y="5410200"/>
            <a:ext cx="5105400" cy="781050"/>
            <a:chOff x="533400" y="5791200"/>
            <a:chExt cx="5105400" cy="781110"/>
          </a:xfrm>
        </p:grpSpPr>
        <p:cxnSp>
          <p:nvCxnSpPr>
            <p:cNvPr id="37" name="Straight Connector 36"/>
            <p:cNvCxnSpPr/>
            <p:nvPr/>
          </p:nvCxnSpPr>
          <p:spPr>
            <a:xfrm>
              <a:off x="2895600" y="5791200"/>
              <a:ext cx="2743200" cy="1588"/>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p:nvPr/>
          </p:nvCxnSpPr>
          <p:spPr>
            <a:xfrm rot="5400000">
              <a:off x="2819382" y="5791218"/>
              <a:ext cx="457235"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72438" name="TextBox 39"/>
            <p:cNvSpPr txBox="1">
              <a:spLocks noChangeArrowheads="1"/>
            </p:cNvSpPr>
            <p:nvPr/>
          </p:nvSpPr>
          <p:spPr bwMode="auto">
            <a:xfrm>
              <a:off x="533400" y="6172200"/>
              <a:ext cx="32766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1</a:t>
              </a:r>
              <a:r>
                <a:rPr lang="en-US" sz="2000" baseline="30000">
                  <a:latin typeface="Times New Roman" pitchFamily="18" charset="0"/>
                  <a:cs typeface="Times New Roman" pitchFamily="18" charset="0"/>
                </a:rPr>
                <a:t>st</a:t>
              </a:r>
              <a:r>
                <a:rPr lang="en-US" sz="2000">
                  <a:latin typeface="Times New Roman" pitchFamily="18" charset="0"/>
                  <a:cs typeface="Times New Roman" pitchFamily="18" charset="0"/>
                </a:rPr>
                <a:t> order Taylor expansion</a:t>
              </a:r>
            </a:p>
          </p:txBody>
        </p:sp>
      </p:grpSp>
      <p:grpSp>
        <p:nvGrpSpPr>
          <p:cNvPr id="48" name="Group 47"/>
          <p:cNvGrpSpPr>
            <a:grpSpLocks/>
          </p:cNvGrpSpPr>
          <p:nvPr/>
        </p:nvGrpSpPr>
        <p:grpSpPr bwMode="auto">
          <a:xfrm>
            <a:off x="5638800" y="5562600"/>
            <a:ext cx="2057400" cy="628650"/>
            <a:chOff x="5638800" y="5943600"/>
            <a:chExt cx="2057400" cy="628710"/>
          </a:xfrm>
        </p:grpSpPr>
        <p:sp>
          <p:nvSpPr>
            <p:cNvPr id="572433" name="TextBox 40"/>
            <p:cNvSpPr txBox="1">
              <a:spLocks noChangeArrowheads="1"/>
            </p:cNvSpPr>
            <p:nvPr/>
          </p:nvSpPr>
          <p:spPr bwMode="auto">
            <a:xfrm>
              <a:off x="5638800" y="6172200"/>
              <a:ext cx="19812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Regularization</a:t>
              </a:r>
            </a:p>
          </p:txBody>
        </p:sp>
        <p:cxnSp>
          <p:nvCxnSpPr>
            <p:cNvPr id="42" name="Straight Arrow Connector 41"/>
            <p:cNvCxnSpPr/>
            <p:nvPr/>
          </p:nvCxnSpPr>
          <p:spPr>
            <a:xfrm rot="5400000">
              <a:off x="6743685" y="6057915"/>
              <a:ext cx="304829"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a:off x="5943600" y="5943600"/>
              <a:ext cx="1752600" cy="1588"/>
            </a:xfrm>
            <a:prstGeom prst="line">
              <a:avLst/>
            </a:prstGeom>
          </p:spPr>
          <p:style>
            <a:lnRef idx="2">
              <a:schemeClr val="accent6"/>
            </a:lnRef>
            <a:fillRef idx="0">
              <a:schemeClr val="accent6"/>
            </a:fillRef>
            <a:effectRef idx="1">
              <a:schemeClr val="accent6"/>
            </a:effectRef>
            <a:fontRef idx="minor">
              <a:schemeClr val="tx1"/>
            </a:fontRef>
          </p:style>
        </p:cxnSp>
      </p:grpSp>
      <p:sp>
        <p:nvSpPr>
          <p:cNvPr id="32" name="Slide Number Placeholder 3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81</a:t>
            </a:fld>
            <a:endParaRPr lang="en-US">
              <a:latin typeface="Times New Roman" pitchFamily="18" charset="0"/>
              <a:cs typeface="Times New Roman" pitchFamily="18" charset="0"/>
            </a:endParaRPr>
          </a:p>
        </p:txBody>
      </p:sp>
      <p:sp>
        <p:nvSpPr>
          <p:cNvPr id="25" name="Rectangle 24"/>
          <p:cNvSpPr/>
          <p:nvPr/>
        </p:nvSpPr>
        <p:spPr bwMode="auto">
          <a:xfrm>
            <a:off x="5791200" y="2590800"/>
            <a:ext cx="2098652" cy="584775"/>
          </a:xfrm>
          <a:prstGeom prst="rect">
            <a:avLst/>
          </a:prstGeom>
        </p:spPr>
        <p:txBody>
          <a:bodyPr wrap="none">
            <a:spAutoFit/>
          </a:bodyPr>
          <a:lstStyle/>
          <a:p>
            <a:pPr algn="ctr">
              <a:defRPr/>
            </a:pPr>
            <a:r>
              <a:rPr lang="en-US" sz="3200" b="1" dirty="0" smtClean="0">
                <a:ln w="24500" cmpd="dbl">
                  <a:solidFill>
                    <a:srgbClr val="333399">
                      <a:shade val="85000"/>
                      <a:satMod val="155000"/>
                    </a:srgbClr>
                  </a:solidFill>
                  <a:prstDash val="solid"/>
                  <a:miter lim="800000"/>
                </a:ln>
                <a:solidFill>
                  <a:srgbClr val="FF0000"/>
                </a:solidFill>
                <a:effectLst>
                  <a:outerShdw blurRad="38100" dist="38100" dir="7020000" algn="tl">
                    <a:srgbClr val="000000">
                      <a:alpha val="35000"/>
                    </a:srgbClr>
                  </a:outerShdw>
                </a:effectLst>
                <a:latin typeface="Times New Roman" pitchFamily="18" charset="0"/>
                <a:cs typeface="Times New Roman" pitchFamily="18" charset="0"/>
              </a:rPr>
              <a:t>Equivalent</a:t>
            </a:r>
            <a:endParaRPr lang="en-US" sz="3200" b="1" dirty="0">
              <a:ln w="24500" cmpd="dbl">
                <a:solidFill>
                  <a:srgbClr val="333399">
                    <a:shade val="85000"/>
                    <a:satMod val="155000"/>
                  </a:srgbClr>
                </a:solidFill>
                <a:prstDash val="solid"/>
                <a:miter lim="800000"/>
              </a:ln>
              <a:solidFill>
                <a:srgbClr val="FF0000"/>
              </a:solidFill>
              <a:effectLst>
                <a:outerShdw blurRad="38100" dist="38100" dir="7020000" algn="tl">
                  <a:srgbClr val="000000">
                    <a:alpha val="35000"/>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ox(i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ox(i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ox(i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ox(i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1" name="Title 1"/>
          <p:cNvSpPr>
            <a:spLocks noGrp="1"/>
          </p:cNvSpPr>
          <p:nvPr>
            <p:ph type="title"/>
          </p:nvPr>
        </p:nvSpPr>
        <p:spPr>
          <a:xfrm>
            <a:off x="457200" y="685800"/>
            <a:ext cx="8229600" cy="609600"/>
          </a:xfrm>
        </p:spPr>
        <p:txBody>
          <a:bodyPr/>
          <a:lstStyle/>
          <a:p>
            <a:r>
              <a:rPr lang="en-US" altLang="zh-CN" smtClean="0">
                <a:latin typeface="Times New Roman" pitchFamily="18" charset="0"/>
                <a:ea typeface="宋体"/>
                <a:cs typeface="Times New Roman" pitchFamily="18" charset="0"/>
              </a:rPr>
              <a:t>Gradient Descent: </a:t>
            </a:r>
            <a:r>
              <a:rPr lang="en-US" altLang="zh-CN" sz="4800" smtClean="0">
                <a:latin typeface="Times New Roman" pitchFamily="18" charset="0"/>
                <a:ea typeface="宋体"/>
                <a:cs typeface="Times New Roman" pitchFamily="18" charset="0"/>
              </a:rPr>
              <a:t/>
            </a:r>
            <a:br>
              <a:rPr lang="en-US" altLang="zh-CN" sz="4800" smtClean="0">
                <a:latin typeface="Times New Roman" pitchFamily="18" charset="0"/>
                <a:ea typeface="宋体"/>
                <a:cs typeface="Times New Roman" pitchFamily="18" charset="0"/>
              </a:rPr>
            </a:br>
            <a:r>
              <a:rPr lang="en-US" altLang="zh-CN" sz="2000" smtClean="0">
                <a:latin typeface="Times New Roman" pitchFamily="18" charset="0"/>
                <a:ea typeface="宋体"/>
                <a:cs typeface="Times New Roman" pitchFamily="18" charset="0"/>
              </a:rPr>
              <a:t>Extension to the composite model </a:t>
            </a:r>
            <a:r>
              <a:rPr lang="en-US" altLang="zh-CN" sz="1800" smtClean="0">
                <a:latin typeface="Times New Roman" pitchFamily="18" charset="0"/>
                <a:ea typeface="宋体"/>
                <a:cs typeface="Times New Roman" pitchFamily="18" charset="0"/>
              </a:rPr>
              <a:t>(Nesterov, 2007; Beck and Teboulle, 2009)</a:t>
            </a:r>
            <a:endParaRPr lang="en-US" sz="1800" smtClean="0">
              <a:latin typeface="Times New Roman" pitchFamily="18" charset="0"/>
              <a:cs typeface="Times New Roman" pitchFamily="18" charset="0"/>
            </a:endParaRPr>
          </a:p>
        </p:txBody>
      </p:sp>
      <p:grpSp>
        <p:nvGrpSpPr>
          <p:cNvPr id="573442" name="Group 3"/>
          <p:cNvGrpSpPr>
            <a:grpSpLocks/>
          </p:cNvGrpSpPr>
          <p:nvPr/>
        </p:nvGrpSpPr>
        <p:grpSpPr bwMode="auto">
          <a:xfrm>
            <a:off x="2667000" y="1600200"/>
            <a:ext cx="3505200" cy="533400"/>
            <a:chOff x="685800" y="1600200"/>
            <a:chExt cx="3505200" cy="533400"/>
          </a:xfrm>
        </p:grpSpPr>
        <p:sp>
          <p:nvSpPr>
            <p:cNvPr id="573468" name="TextBox 4"/>
            <p:cNvSpPr txBox="1">
              <a:spLocks noChangeArrowheads="1"/>
            </p:cNvSpPr>
            <p:nvPr/>
          </p:nvSpPr>
          <p:spPr bwMode="auto">
            <a:xfrm>
              <a:off x="685800" y="1676400"/>
              <a:ext cx="3352800" cy="36933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min  </a:t>
              </a:r>
              <a:r>
                <a:rPr lang="en-US" i="1">
                  <a:latin typeface="Times New Roman" pitchFamily="18" charset="0"/>
                  <a:cs typeface="Times New Roman" pitchFamily="18" charset="0"/>
                </a:rPr>
                <a:t>f</a:t>
              </a:r>
              <a:r>
                <a:rPr lang="en-US">
                  <a:latin typeface="Times New Roman" pitchFamily="18" charset="0"/>
                  <a:cs typeface="Times New Roman" pitchFamily="18" charset="0"/>
                </a:rPr>
                <a:t>(x)= loss(x) + </a:t>
              </a:r>
              <a:r>
                <a:rPr lang="el-GR">
                  <a:latin typeface="Times New Roman" pitchFamily="18" charset="0"/>
                  <a:cs typeface="Times New Roman" pitchFamily="18" charset="0"/>
                </a:rPr>
                <a:t>λ</a:t>
              </a:r>
              <a:r>
                <a:rPr lang="en-US">
                  <a:latin typeface="Times New Roman" pitchFamily="18" charset="0"/>
                  <a:cs typeface="Times New Roman" pitchFamily="18" charset="0"/>
                </a:rPr>
                <a:t>×penalty(x)</a:t>
              </a:r>
            </a:p>
          </p:txBody>
        </p:sp>
        <p:sp>
          <p:nvSpPr>
            <p:cNvPr id="6" name="Rectangle 5"/>
            <p:cNvSpPr/>
            <p:nvPr/>
          </p:nvSpPr>
          <p:spPr>
            <a:xfrm>
              <a:off x="685800" y="1600200"/>
              <a:ext cx="350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grpSp>
        <p:nvGrpSpPr>
          <p:cNvPr id="15" name="Group 14"/>
          <p:cNvGrpSpPr>
            <a:grpSpLocks/>
          </p:cNvGrpSpPr>
          <p:nvPr/>
        </p:nvGrpSpPr>
        <p:grpSpPr bwMode="auto">
          <a:xfrm>
            <a:off x="381000" y="2286000"/>
            <a:ext cx="8610600" cy="1600200"/>
            <a:chOff x="381000" y="2438400"/>
            <a:chExt cx="8610600" cy="1600200"/>
          </a:xfrm>
        </p:grpSpPr>
        <p:sp>
          <p:nvSpPr>
            <p:cNvPr id="11" name="Rectangle 10"/>
            <p:cNvSpPr/>
            <p:nvPr/>
          </p:nvSpPr>
          <p:spPr>
            <a:xfrm>
              <a:off x="685800" y="2514600"/>
              <a:ext cx="1301958" cy="584775"/>
            </a:xfrm>
            <a:prstGeom prst="rect">
              <a:avLst/>
            </a:prstGeom>
          </p:spPr>
          <p:txBody>
            <a:bodyPr wrap="none">
              <a:spAutoFit/>
            </a:bodyPr>
            <a:lstStyle/>
            <a:p>
              <a:pPr algn="ctr">
                <a:defRPr/>
              </a:pPr>
              <a:r>
                <a:rPr lang="en-US" sz="3200"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Model</a:t>
              </a:r>
            </a:p>
          </p:txBody>
        </p:sp>
        <p:pic>
          <p:nvPicPr>
            <p:cNvPr id="573466" name="Picture 3"/>
            <p:cNvPicPr>
              <a:picLocks noChangeAspect="1" noChangeArrowheads="1"/>
            </p:cNvPicPr>
            <p:nvPr/>
          </p:nvPicPr>
          <p:blipFill>
            <a:blip r:embed="rId3" cstate="print"/>
            <a:srcRect/>
            <a:stretch>
              <a:fillRect/>
            </a:stretch>
          </p:blipFill>
          <p:spPr bwMode="auto">
            <a:xfrm>
              <a:off x="609600" y="3048000"/>
              <a:ext cx="7972425" cy="684260"/>
            </a:xfrm>
            <a:prstGeom prst="rect">
              <a:avLst/>
            </a:prstGeom>
            <a:noFill/>
            <a:ln w="9525">
              <a:noFill/>
              <a:miter lim="800000"/>
              <a:headEnd/>
              <a:tailEnd/>
            </a:ln>
          </p:spPr>
        </p:pic>
        <p:sp>
          <p:nvSpPr>
            <p:cNvPr id="14" name="Rectangle 13"/>
            <p:cNvSpPr/>
            <p:nvPr/>
          </p:nvSpPr>
          <p:spPr>
            <a:xfrm>
              <a:off x="381000" y="2438400"/>
              <a:ext cx="86106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grpSp>
        <p:nvGrpSpPr>
          <p:cNvPr id="16" name="Group 15"/>
          <p:cNvGrpSpPr>
            <a:grpSpLocks/>
          </p:cNvGrpSpPr>
          <p:nvPr/>
        </p:nvGrpSpPr>
        <p:grpSpPr bwMode="auto">
          <a:xfrm>
            <a:off x="152400" y="3581400"/>
            <a:ext cx="5105400" cy="781050"/>
            <a:chOff x="533400" y="5791200"/>
            <a:chExt cx="5105400" cy="781110"/>
          </a:xfrm>
        </p:grpSpPr>
        <p:cxnSp>
          <p:nvCxnSpPr>
            <p:cNvPr id="17" name="Straight Connector 16"/>
            <p:cNvCxnSpPr/>
            <p:nvPr/>
          </p:nvCxnSpPr>
          <p:spPr>
            <a:xfrm>
              <a:off x="2514600" y="5791200"/>
              <a:ext cx="3124200" cy="1588"/>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rot="5400000">
              <a:off x="2819382" y="5791218"/>
              <a:ext cx="457235"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73464" name="TextBox 18"/>
            <p:cNvSpPr txBox="1">
              <a:spLocks noChangeArrowheads="1"/>
            </p:cNvSpPr>
            <p:nvPr/>
          </p:nvSpPr>
          <p:spPr bwMode="auto">
            <a:xfrm>
              <a:off x="533400" y="6172200"/>
              <a:ext cx="32766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1</a:t>
              </a:r>
              <a:r>
                <a:rPr lang="en-US" sz="2000" baseline="30000">
                  <a:latin typeface="Times New Roman" pitchFamily="18" charset="0"/>
                  <a:cs typeface="Times New Roman" pitchFamily="18" charset="0"/>
                </a:rPr>
                <a:t>st</a:t>
              </a:r>
              <a:r>
                <a:rPr lang="en-US" sz="2000">
                  <a:latin typeface="Times New Roman" pitchFamily="18" charset="0"/>
                  <a:cs typeface="Times New Roman" pitchFamily="18" charset="0"/>
                </a:rPr>
                <a:t> order Taylor expansion</a:t>
              </a:r>
            </a:p>
          </p:txBody>
        </p:sp>
      </p:grpSp>
      <p:grpSp>
        <p:nvGrpSpPr>
          <p:cNvPr id="21" name="Group 20"/>
          <p:cNvGrpSpPr>
            <a:grpSpLocks/>
          </p:cNvGrpSpPr>
          <p:nvPr/>
        </p:nvGrpSpPr>
        <p:grpSpPr bwMode="auto">
          <a:xfrm>
            <a:off x="4724400" y="3657600"/>
            <a:ext cx="1981200" cy="628650"/>
            <a:chOff x="5638800" y="5943600"/>
            <a:chExt cx="1981200" cy="628710"/>
          </a:xfrm>
        </p:grpSpPr>
        <p:sp>
          <p:nvSpPr>
            <p:cNvPr id="573459" name="TextBox 21"/>
            <p:cNvSpPr txBox="1">
              <a:spLocks noChangeArrowheads="1"/>
            </p:cNvSpPr>
            <p:nvPr/>
          </p:nvSpPr>
          <p:spPr bwMode="auto">
            <a:xfrm>
              <a:off x="5638800" y="6172200"/>
              <a:ext cx="19812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Regularization</a:t>
              </a:r>
            </a:p>
          </p:txBody>
        </p:sp>
        <p:cxnSp>
          <p:nvCxnSpPr>
            <p:cNvPr id="23" name="Straight Arrow Connector 22"/>
            <p:cNvCxnSpPr/>
            <p:nvPr/>
          </p:nvCxnSpPr>
          <p:spPr>
            <a:xfrm rot="5400000">
              <a:off x="6743685" y="6057915"/>
              <a:ext cx="304829"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6477000" y="5943600"/>
              <a:ext cx="990600" cy="1588"/>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33" name="Group 32"/>
          <p:cNvGrpSpPr>
            <a:grpSpLocks/>
          </p:cNvGrpSpPr>
          <p:nvPr/>
        </p:nvGrpSpPr>
        <p:grpSpPr bwMode="auto">
          <a:xfrm>
            <a:off x="7010400" y="3581400"/>
            <a:ext cx="1981200" cy="857250"/>
            <a:chOff x="7010400" y="3581400"/>
            <a:chExt cx="1981200" cy="857310"/>
          </a:xfrm>
        </p:grpSpPr>
        <p:sp>
          <p:nvSpPr>
            <p:cNvPr id="573456" name="TextBox 28"/>
            <p:cNvSpPr txBox="1">
              <a:spLocks noChangeArrowheads="1"/>
            </p:cNvSpPr>
            <p:nvPr/>
          </p:nvSpPr>
          <p:spPr bwMode="auto">
            <a:xfrm>
              <a:off x="7010400" y="4038600"/>
              <a:ext cx="19812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Nonsmooth part</a:t>
              </a:r>
            </a:p>
          </p:txBody>
        </p:sp>
        <p:cxnSp>
          <p:nvCxnSpPr>
            <p:cNvPr id="30" name="Straight Arrow Connector 29"/>
            <p:cNvCxnSpPr>
              <a:endCxn id="573456" idx="0"/>
            </p:cNvCxnSpPr>
            <p:nvPr/>
          </p:nvCxnSpPr>
          <p:spPr>
            <a:xfrm rot="16200000" flipH="1">
              <a:off x="7619984" y="3657616"/>
              <a:ext cx="457232" cy="304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Connector 30"/>
            <p:cNvCxnSpPr/>
            <p:nvPr/>
          </p:nvCxnSpPr>
          <p:spPr>
            <a:xfrm>
              <a:off x="7239000" y="3581400"/>
              <a:ext cx="990600" cy="1588"/>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41" name="Group 40"/>
          <p:cNvGrpSpPr>
            <a:grpSpLocks/>
          </p:cNvGrpSpPr>
          <p:nvPr/>
        </p:nvGrpSpPr>
        <p:grpSpPr bwMode="auto">
          <a:xfrm>
            <a:off x="533400" y="4648200"/>
            <a:ext cx="4724400" cy="1600200"/>
            <a:chOff x="685800" y="4800600"/>
            <a:chExt cx="4724400" cy="1600200"/>
          </a:xfrm>
        </p:grpSpPr>
        <p:sp>
          <p:nvSpPr>
            <p:cNvPr id="573452" name="TextBox 36"/>
            <p:cNvSpPr txBox="1">
              <a:spLocks noChangeArrowheads="1"/>
            </p:cNvSpPr>
            <p:nvPr/>
          </p:nvSpPr>
          <p:spPr bwMode="auto">
            <a:xfrm>
              <a:off x="990600" y="4876800"/>
              <a:ext cx="1074057"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Repeat</a:t>
              </a:r>
            </a:p>
          </p:txBody>
        </p:sp>
        <p:sp>
          <p:nvSpPr>
            <p:cNvPr id="573453" name="TextBox 37"/>
            <p:cNvSpPr txBox="1">
              <a:spLocks noChangeArrowheads="1"/>
            </p:cNvSpPr>
            <p:nvPr/>
          </p:nvSpPr>
          <p:spPr bwMode="auto">
            <a:xfrm>
              <a:off x="990600" y="5867400"/>
              <a:ext cx="2819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Until “convergence”</a:t>
              </a:r>
            </a:p>
          </p:txBody>
        </p:sp>
        <p:sp>
          <p:nvSpPr>
            <p:cNvPr id="39" name="Rounded Rectangle 38"/>
            <p:cNvSpPr/>
            <p:nvPr/>
          </p:nvSpPr>
          <p:spPr>
            <a:xfrm>
              <a:off x="685800" y="4800600"/>
              <a:ext cx="4724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73455" name="Picture 4"/>
            <p:cNvPicPr>
              <a:picLocks noChangeAspect="1" noChangeArrowheads="1"/>
            </p:cNvPicPr>
            <p:nvPr/>
          </p:nvPicPr>
          <p:blipFill>
            <a:blip r:embed="rId4" cstate="print"/>
            <a:srcRect/>
            <a:stretch>
              <a:fillRect/>
            </a:stretch>
          </p:blipFill>
          <p:spPr bwMode="auto">
            <a:xfrm>
              <a:off x="1219201" y="5257800"/>
              <a:ext cx="3657600" cy="623350"/>
            </a:xfrm>
            <a:prstGeom prst="rect">
              <a:avLst/>
            </a:prstGeom>
            <a:noFill/>
            <a:ln w="9525">
              <a:noFill/>
              <a:miter lim="800000"/>
              <a:headEnd/>
              <a:tailEnd/>
            </a:ln>
          </p:spPr>
        </p:pic>
      </p:grpSp>
      <p:pic>
        <p:nvPicPr>
          <p:cNvPr id="229381" name="Picture 5"/>
          <p:cNvPicPr>
            <a:picLocks noChangeAspect="1" noChangeArrowheads="1"/>
          </p:cNvPicPr>
          <p:nvPr/>
        </p:nvPicPr>
        <p:blipFill>
          <a:blip r:embed="rId5" cstate="print"/>
          <a:srcRect/>
          <a:stretch>
            <a:fillRect/>
          </a:stretch>
        </p:blipFill>
        <p:spPr bwMode="auto">
          <a:xfrm>
            <a:off x="7467600" y="4800600"/>
            <a:ext cx="1295400" cy="485775"/>
          </a:xfrm>
          <a:prstGeom prst="rect">
            <a:avLst/>
          </a:prstGeom>
          <a:noFill/>
          <a:ln w="9525">
            <a:noFill/>
            <a:miter lim="800000"/>
            <a:headEnd/>
            <a:tailEnd/>
          </a:ln>
        </p:spPr>
      </p:pic>
      <p:pic>
        <p:nvPicPr>
          <p:cNvPr id="229382" name="Picture 6"/>
          <p:cNvPicPr>
            <a:picLocks noChangeAspect="1" noChangeArrowheads="1"/>
          </p:cNvPicPr>
          <p:nvPr/>
        </p:nvPicPr>
        <p:blipFill>
          <a:blip r:embed="rId6" cstate="print"/>
          <a:srcRect/>
          <a:stretch>
            <a:fillRect/>
          </a:stretch>
        </p:blipFill>
        <p:spPr bwMode="auto">
          <a:xfrm>
            <a:off x="7391400" y="5638800"/>
            <a:ext cx="1428750" cy="439738"/>
          </a:xfrm>
          <a:prstGeom prst="rect">
            <a:avLst/>
          </a:prstGeom>
          <a:noFill/>
          <a:ln w="9525">
            <a:noFill/>
            <a:miter lim="800000"/>
            <a:headEnd/>
            <a:tailEnd/>
          </a:ln>
        </p:spPr>
      </p:pic>
      <p:sp>
        <p:nvSpPr>
          <p:cNvPr id="44" name="TextBox 43"/>
          <p:cNvSpPr txBox="1">
            <a:spLocks noChangeArrowheads="1"/>
          </p:cNvSpPr>
          <p:nvPr/>
        </p:nvSpPr>
        <p:spPr bwMode="auto">
          <a:xfrm>
            <a:off x="5410200" y="4800600"/>
            <a:ext cx="2362200" cy="40005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Convergence rate</a:t>
            </a:r>
          </a:p>
        </p:txBody>
      </p:sp>
      <p:sp>
        <p:nvSpPr>
          <p:cNvPr id="45" name="TextBox 44"/>
          <p:cNvSpPr txBox="1"/>
          <p:nvPr/>
        </p:nvSpPr>
        <p:spPr>
          <a:xfrm>
            <a:off x="5410200" y="5638800"/>
            <a:ext cx="2362200" cy="708025"/>
          </a:xfrm>
          <a:prstGeom prst="rect">
            <a:avLst/>
          </a:prstGeom>
          <a:noFill/>
        </p:spPr>
        <p:txBody>
          <a:bodyPr>
            <a:spAutoFit/>
          </a:bodyPr>
          <a:lstStyle/>
          <a:p>
            <a:pPr>
              <a:defRPr/>
            </a:pPr>
            <a:r>
              <a:rPr lang="en-US" sz="2000" dirty="0">
                <a:effectLst>
                  <a:outerShdw blurRad="38100" dist="38100" dir="2700000" algn="tl">
                    <a:srgbClr val="000000">
                      <a:alpha val="43137"/>
                    </a:srgbClr>
                  </a:outerShdw>
                </a:effectLst>
                <a:latin typeface="Times New Roman" pitchFamily="18" charset="0"/>
                <a:cs typeface="Times New Roman" pitchFamily="18" charset="0"/>
              </a:rPr>
              <a:t>Much better than </a:t>
            </a:r>
            <a:r>
              <a:rPr lang="en-US" sz="2000" dirty="0" err="1">
                <a:effectLst>
                  <a:outerShdw blurRad="38100" dist="38100" dir="2700000" algn="tl">
                    <a:srgbClr val="000000">
                      <a:alpha val="43137"/>
                    </a:srgbClr>
                  </a:outerShdw>
                </a:effectLst>
                <a:latin typeface="Times New Roman" pitchFamily="18" charset="0"/>
                <a:cs typeface="Times New Roman" pitchFamily="18" charset="0"/>
              </a:rPr>
              <a:t>Subgradient</a:t>
            </a:r>
            <a:r>
              <a:rPr lang="en-US" sz="2000" dirty="0">
                <a:effectLst>
                  <a:outerShdw blurRad="38100" dist="38100" dir="2700000" algn="tl">
                    <a:srgbClr val="000000">
                      <a:alpha val="43137"/>
                    </a:srgbClr>
                  </a:outerShdw>
                </a:effectLst>
                <a:latin typeface="Times New Roman" pitchFamily="18" charset="0"/>
                <a:cs typeface="Times New Roman" pitchFamily="18" charset="0"/>
              </a:rPr>
              <a:t> descent</a:t>
            </a:r>
          </a:p>
        </p:txBody>
      </p:sp>
      <p:sp>
        <p:nvSpPr>
          <p:cNvPr id="32" name="Slide Number Placeholder 3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82</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ox(i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ox(i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ox(in)">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29381"/>
                                        </p:tgtEl>
                                        <p:attrNameLst>
                                          <p:attrName>style.visibility</p:attrName>
                                        </p:attrNameLst>
                                      </p:cBhvr>
                                      <p:to>
                                        <p:strVal val="visible"/>
                                      </p:to>
                                    </p:set>
                                    <p:animEffect transition="in" filter="box(in)">
                                      <p:cBhvr>
                                        <p:cTn id="32" dur="500"/>
                                        <p:tgtEl>
                                          <p:spTgt spid="22938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ox(in)">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29382"/>
                                        </p:tgtEl>
                                        <p:attrNameLst>
                                          <p:attrName>style.visibility</p:attrName>
                                        </p:attrNameLst>
                                      </p:cBhvr>
                                      <p:to>
                                        <p:strVal val="visible"/>
                                      </p:to>
                                    </p:set>
                                    <p:animEffect transition="in" filter="box(in)">
                                      <p:cBhvr>
                                        <p:cTn id="40" dur="500"/>
                                        <p:tgtEl>
                                          <p:spTgt spid="229382"/>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box(in)">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Title 1"/>
          <p:cNvSpPr>
            <a:spLocks noGrp="1"/>
          </p:cNvSpPr>
          <p:nvPr>
            <p:ph type="title"/>
          </p:nvPr>
        </p:nvSpPr>
        <p:spPr>
          <a:xfrm>
            <a:off x="457200" y="685800"/>
            <a:ext cx="8229600" cy="609600"/>
          </a:xfrm>
        </p:spPr>
        <p:txBody>
          <a:bodyPr/>
          <a:lstStyle/>
          <a:p>
            <a:r>
              <a:rPr lang="en-US" altLang="zh-CN" smtClean="0">
                <a:latin typeface="Times New Roman" pitchFamily="18" charset="0"/>
                <a:ea typeface="宋体"/>
                <a:cs typeface="Times New Roman" pitchFamily="18" charset="0"/>
              </a:rPr>
              <a:t>Gradient Descent: </a:t>
            </a:r>
            <a:r>
              <a:rPr lang="en-US" altLang="zh-CN" sz="4800" smtClean="0">
                <a:latin typeface="Times New Roman" pitchFamily="18" charset="0"/>
                <a:ea typeface="宋体"/>
                <a:cs typeface="Times New Roman" pitchFamily="18" charset="0"/>
              </a:rPr>
              <a:t/>
            </a:r>
            <a:br>
              <a:rPr lang="en-US" altLang="zh-CN" sz="4800" smtClean="0">
                <a:latin typeface="Times New Roman" pitchFamily="18" charset="0"/>
                <a:ea typeface="宋体"/>
                <a:cs typeface="Times New Roman" pitchFamily="18" charset="0"/>
              </a:rPr>
            </a:br>
            <a:r>
              <a:rPr lang="en-US" altLang="zh-CN" sz="2400" smtClean="0">
                <a:latin typeface="Times New Roman" pitchFamily="18" charset="0"/>
                <a:ea typeface="宋体"/>
                <a:cs typeface="Times New Roman" pitchFamily="18" charset="0"/>
              </a:rPr>
              <a:t> </a:t>
            </a:r>
            <a:r>
              <a:rPr lang="en-US" altLang="zh-CN" sz="2000" smtClean="0">
                <a:latin typeface="Times New Roman" pitchFamily="18" charset="0"/>
                <a:ea typeface="宋体"/>
                <a:cs typeface="Times New Roman" pitchFamily="18" charset="0"/>
              </a:rPr>
              <a:t>Extension to the composite model </a:t>
            </a:r>
            <a:r>
              <a:rPr lang="en-US" altLang="zh-CN" sz="1800" smtClean="0">
                <a:latin typeface="Times New Roman" pitchFamily="18" charset="0"/>
                <a:ea typeface="宋体"/>
                <a:cs typeface="Times New Roman" pitchFamily="18" charset="0"/>
              </a:rPr>
              <a:t>(Nesterov, 2007; Beck and Teboulle, 2009)</a:t>
            </a:r>
            <a:endParaRPr lang="en-US" sz="1800" smtClean="0">
              <a:latin typeface="Times New Roman" pitchFamily="18" charset="0"/>
              <a:cs typeface="Times New Roman" pitchFamily="18" charset="0"/>
            </a:endParaRPr>
          </a:p>
        </p:txBody>
      </p:sp>
      <p:grpSp>
        <p:nvGrpSpPr>
          <p:cNvPr id="575490" name="Group 14"/>
          <p:cNvGrpSpPr>
            <a:grpSpLocks/>
          </p:cNvGrpSpPr>
          <p:nvPr/>
        </p:nvGrpSpPr>
        <p:grpSpPr bwMode="auto">
          <a:xfrm>
            <a:off x="381000" y="1371600"/>
            <a:ext cx="8201025" cy="1295400"/>
            <a:chOff x="381000" y="2514600"/>
            <a:chExt cx="8201025" cy="1295400"/>
          </a:xfrm>
        </p:grpSpPr>
        <p:sp>
          <p:nvSpPr>
            <p:cNvPr id="11" name="Rectangle 10"/>
            <p:cNvSpPr/>
            <p:nvPr/>
          </p:nvSpPr>
          <p:spPr>
            <a:xfrm>
              <a:off x="685800" y="2514600"/>
              <a:ext cx="1301958" cy="584775"/>
            </a:xfrm>
            <a:prstGeom prst="rect">
              <a:avLst/>
            </a:prstGeom>
          </p:spPr>
          <p:txBody>
            <a:bodyPr wrap="none">
              <a:spAutoFit/>
            </a:bodyPr>
            <a:lstStyle/>
            <a:p>
              <a:pPr algn="ctr">
                <a:defRPr/>
              </a:pPr>
              <a:r>
                <a:rPr lang="en-US" sz="3200"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Model</a:t>
              </a:r>
            </a:p>
          </p:txBody>
        </p:sp>
        <p:pic>
          <p:nvPicPr>
            <p:cNvPr id="575507" name="Picture 3"/>
            <p:cNvPicPr>
              <a:picLocks noChangeAspect="1" noChangeArrowheads="1"/>
            </p:cNvPicPr>
            <p:nvPr/>
          </p:nvPicPr>
          <p:blipFill>
            <a:blip r:embed="rId3" cstate="print"/>
            <a:srcRect/>
            <a:stretch>
              <a:fillRect/>
            </a:stretch>
          </p:blipFill>
          <p:spPr bwMode="auto">
            <a:xfrm>
              <a:off x="609600" y="3048000"/>
              <a:ext cx="7972425" cy="684260"/>
            </a:xfrm>
            <a:prstGeom prst="rect">
              <a:avLst/>
            </a:prstGeom>
            <a:noFill/>
            <a:ln w="9525">
              <a:noFill/>
              <a:miter lim="800000"/>
              <a:headEnd/>
              <a:tailEnd/>
            </a:ln>
          </p:spPr>
        </p:pic>
        <p:sp>
          <p:nvSpPr>
            <p:cNvPr id="14" name="Rectangle 13"/>
            <p:cNvSpPr/>
            <p:nvPr/>
          </p:nvSpPr>
          <p:spPr>
            <a:xfrm>
              <a:off x="381000" y="2590800"/>
              <a:ext cx="81534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grpSp>
        <p:nvGrpSpPr>
          <p:cNvPr id="575491" name="Group 40"/>
          <p:cNvGrpSpPr>
            <a:grpSpLocks/>
          </p:cNvGrpSpPr>
          <p:nvPr/>
        </p:nvGrpSpPr>
        <p:grpSpPr bwMode="auto">
          <a:xfrm>
            <a:off x="2057400" y="2819400"/>
            <a:ext cx="4495800" cy="1524000"/>
            <a:chOff x="685800" y="4800600"/>
            <a:chExt cx="4724400" cy="1600200"/>
          </a:xfrm>
        </p:grpSpPr>
        <p:sp>
          <p:nvSpPr>
            <p:cNvPr id="575502" name="TextBox 36"/>
            <p:cNvSpPr txBox="1">
              <a:spLocks noChangeArrowheads="1"/>
            </p:cNvSpPr>
            <p:nvPr/>
          </p:nvSpPr>
          <p:spPr bwMode="auto">
            <a:xfrm>
              <a:off x="990600" y="4876800"/>
              <a:ext cx="1074058" cy="420116"/>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Repeat</a:t>
              </a:r>
            </a:p>
          </p:txBody>
        </p:sp>
        <p:sp>
          <p:nvSpPr>
            <p:cNvPr id="575503" name="TextBox 37"/>
            <p:cNvSpPr txBox="1">
              <a:spLocks noChangeArrowheads="1"/>
            </p:cNvSpPr>
            <p:nvPr/>
          </p:nvSpPr>
          <p:spPr bwMode="auto">
            <a:xfrm>
              <a:off x="990600" y="5867400"/>
              <a:ext cx="2819400" cy="420116"/>
            </a:xfrm>
            <a:prstGeom prst="rect">
              <a:avLst/>
            </a:prstGeom>
            <a:noFill/>
            <a:ln w="9525">
              <a:noFill/>
              <a:miter lim="800000"/>
              <a:headEnd/>
              <a:tailEnd/>
            </a:ln>
          </p:spPr>
          <p:txBody>
            <a:bodyPr>
              <a:spAutoFit/>
            </a:bodyPr>
            <a:lstStyle/>
            <a:p>
              <a:r>
                <a:rPr lang="en-US" sz="2000" dirty="0">
                  <a:latin typeface="Times New Roman" pitchFamily="18" charset="0"/>
                  <a:cs typeface="Times New Roman" pitchFamily="18" charset="0"/>
                </a:rPr>
                <a:t>Until “convergence”</a:t>
              </a:r>
            </a:p>
          </p:txBody>
        </p:sp>
        <p:sp>
          <p:nvSpPr>
            <p:cNvPr id="39" name="Rounded Rectangle 38"/>
            <p:cNvSpPr/>
            <p:nvPr/>
          </p:nvSpPr>
          <p:spPr>
            <a:xfrm>
              <a:off x="685800" y="4800600"/>
              <a:ext cx="4724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75505" name="Picture 4"/>
            <p:cNvPicPr>
              <a:picLocks noChangeAspect="1" noChangeArrowheads="1"/>
            </p:cNvPicPr>
            <p:nvPr/>
          </p:nvPicPr>
          <p:blipFill>
            <a:blip r:embed="rId4" cstate="print"/>
            <a:srcRect/>
            <a:stretch>
              <a:fillRect/>
            </a:stretch>
          </p:blipFill>
          <p:spPr bwMode="auto">
            <a:xfrm>
              <a:off x="1219201" y="5257800"/>
              <a:ext cx="3657600" cy="623350"/>
            </a:xfrm>
            <a:prstGeom prst="rect">
              <a:avLst/>
            </a:prstGeom>
            <a:noFill/>
            <a:ln w="9525">
              <a:noFill/>
              <a:miter lim="800000"/>
              <a:headEnd/>
              <a:tailEnd/>
            </a:ln>
          </p:spPr>
        </p:pic>
      </p:grpSp>
      <p:sp>
        <p:nvSpPr>
          <p:cNvPr id="22" name="Slide Number Placeholder 2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83</a:t>
            </a:fld>
            <a:endParaRPr lang="en-US">
              <a:latin typeface="Times New Roman" pitchFamily="18" charset="0"/>
              <a:cs typeface="Times New Roman" pitchFamily="18" charset="0"/>
            </a:endParaRPr>
          </a:p>
        </p:txBody>
      </p:sp>
      <p:grpSp>
        <p:nvGrpSpPr>
          <p:cNvPr id="25" name="Group 24"/>
          <p:cNvGrpSpPr/>
          <p:nvPr/>
        </p:nvGrpSpPr>
        <p:grpSpPr>
          <a:xfrm>
            <a:off x="1371600" y="3733800"/>
            <a:ext cx="6248400" cy="2533650"/>
            <a:chOff x="1371600" y="3733800"/>
            <a:chExt cx="6248400" cy="2533650"/>
          </a:xfrm>
        </p:grpSpPr>
        <p:grpSp>
          <p:nvGrpSpPr>
            <p:cNvPr id="53" name="Group 52"/>
            <p:cNvGrpSpPr>
              <a:grpSpLocks/>
            </p:cNvGrpSpPr>
            <p:nvPr/>
          </p:nvGrpSpPr>
          <p:grpSpPr bwMode="auto">
            <a:xfrm>
              <a:off x="1371600" y="3733800"/>
              <a:ext cx="6248400" cy="2533650"/>
              <a:chOff x="1371600" y="3733800"/>
              <a:chExt cx="6248400" cy="2533650"/>
            </a:xfrm>
          </p:grpSpPr>
          <p:cxnSp>
            <p:nvCxnSpPr>
              <p:cNvPr id="40" name="Straight Connector 39"/>
              <p:cNvCxnSpPr/>
              <p:nvPr/>
            </p:nvCxnSpPr>
            <p:spPr>
              <a:xfrm rot="5400000">
                <a:off x="3810001" y="4114800"/>
                <a:ext cx="762000" cy="3175"/>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rot="5400000">
                <a:off x="3962401" y="4114800"/>
                <a:ext cx="762000" cy="3175"/>
              </a:xfrm>
              <a:prstGeom prst="line">
                <a:avLst/>
              </a:prstGeom>
            </p:spPr>
            <p:style>
              <a:lnRef idx="1">
                <a:schemeClr val="accent2"/>
              </a:lnRef>
              <a:fillRef idx="0">
                <a:schemeClr val="accent2"/>
              </a:fillRef>
              <a:effectRef idx="0">
                <a:schemeClr val="accent2"/>
              </a:effectRef>
              <a:fontRef idx="minor">
                <a:schemeClr val="tx1"/>
              </a:fontRef>
            </p:style>
          </p:cxnSp>
          <p:pic>
            <p:nvPicPr>
              <p:cNvPr id="575497" name="Picture 3"/>
              <p:cNvPicPr>
                <a:picLocks noChangeAspect="1" noChangeArrowheads="1"/>
              </p:cNvPicPr>
              <p:nvPr/>
            </p:nvPicPr>
            <p:blipFill>
              <a:blip r:embed="rId5" cstate="print"/>
              <a:srcRect/>
              <a:stretch>
                <a:fillRect/>
              </a:stretch>
            </p:blipFill>
            <p:spPr bwMode="auto">
              <a:xfrm>
                <a:off x="1981200" y="5257800"/>
                <a:ext cx="2962275" cy="666750"/>
              </a:xfrm>
              <a:prstGeom prst="rect">
                <a:avLst/>
              </a:prstGeom>
              <a:noFill/>
              <a:ln w="9525">
                <a:noFill/>
                <a:miter lim="800000"/>
                <a:headEnd/>
                <a:tailEnd/>
              </a:ln>
            </p:spPr>
          </p:pic>
          <p:pic>
            <p:nvPicPr>
              <p:cNvPr id="575498" name="Picture 4"/>
              <p:cNvPicPr>
                <a:picLocks noChangeAspect="1" noChangeArrowheads="1"/>
              </p:cNvPicPr>
              <p:nvPr/>
            </p:nvPicPr>
            <p:blipFill>
              <a:blip r:embed="rId6" cstate="print"/>
              <a:srcRect/>
              <a:stretch>
                <a:fillRect/>
              </a:stretch>
            </p:blipFill>
            <p:spPr bwMode="auto">
              <a:xfrm>
                <a:off x="1905000" y="5791200"/>
                <a:ext cx="1438275" cy="476250"/>
              </a:xfrm>
              <a:prstGeom prst="rect">
                <a:avLst/>
              </a:prstGeom>
              <a:noFill/>
              <a:ln w="9525">
                <a:noFill/>
                <a:miter lim="800000"/>
                <a:headEnd/>
                <a:tailEnd/>
              </a:ln>
            </p:spPr>
          </p:pic>
          <p:sp>
            <p:nvSpPr>
              <p:cNvPr id="46" name="Rounded Rectangle 45"/>
              <p:cNvSpPr/>
              <p:nvPr/>
            </p:nvSpPr>
            <p:spPr>
              <a:xfrm>
                <a:off x="1371600" y="4495800"/>
                <a:ext cx="6248400"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48" name="Straight Connector 47"/>
              <p:cNvCxnSpPr/>
              <p:nvPr/>
            </p:nvCxnSpPr>
            <p:spPr>
              <a:xfrm>
                <a:off x="2819400" y="3733800"/>
                <a:ext cx="2895600" cy="1588"/>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1752600" y="5334000"/>
                <a:ext cx="5486400" cy="1588"/>
              </a:xfrm>
              <a:prstGeom prst="line">
                <a:avLst/>
              </a:prstGeom>
            </p:spPr>
            <p:style>
              <a:lnRef idx="2">
                <a:schemeClr val="dk1"/>
              </a:lnRef>
              <a:fillRef idx="0">
                <a:schemeClr val="dk1"/>
              </a:fillRef>
              <a:effectRef idx="1">
                <a:schemeClr val="dk1"/>
              </a:effectRef>
              <a:fontRef idx="minor">
                <a:schemeClr val="tx1"/>
              </a:fontRef>
            </p:style>
          </p:cxnSp>
        </p:grpSp>
        <p:pic>
          <p:nvPicPr>
            <p:cNvPr id="1191937" name="Picture 1"/>
            <p:cNvPicPr>
              <a:picLocks noChangeAspect="1" noChangeArrowheads="1"/>
            </p:cNvPicPr>
            <p:nvPr/>
          </p:nvPicPr>
          <p:blipFill>
            <a:blip r:embed="rId7" cstate="print"/>
            <a:srcRect/>
            <a:stretch>
              <a:fillRect/>
            </a:stretch>
          </p:blipFill>
          <p:spPr bwMode="auto">
            <a:xfrm>
              <a:off x="1676400" y="4572000"/>
              <a:ext cx="5715000" cy="763543"/>
            </a:xfrm>
            <a:prstGeom prst="rect">
              <a:avLst/>
            </a:prstGeom>
            <a:noFill/>
            <a:ln w="9525">
              <a:noFill/>
              <a:miter lim="800000"/>
              <a:headEnd/>
              <a:tailEnd/>
            </a:ln>
            <a:effectLst/>
          </p:spPr>
        </p:pic>
      </p:grpSp>
      <p:sp>
        <p:nvSpPr>
          <p:cNvPr id="54" name="WordArt 31"/>
          <p:cNvSpPr>
            <a:spLocks noChangeArrowheads="1" noChangeShapeType="1" noTextEdit="1"/>
          </p:cNvSpPr>
          <p:nvPr/>
        </p:nvSpPr>
        <p:spPr bwMode="auto">
          <a:xfrm>
            <a:off x="3048000" y="5181600"/>
            <a:ext cx="4267200" cy="314325"/>
          </a:xfrm>
          <a:prstGeom prst="rect">
            <a:avLst/>
          </a:prstGeom>
        </p:spPr>
        <p:txBody>
          <a:bodyPr spcFirstLastPara="1" wrap="none" fromWordArt="1">
            <a:prstTxWarp prst="textArchUp">
              <a:avLst>
                <a:gd name="adj" fmla="val 10800004"/>
              </a:avLst>
            </a:prstTxWarp>
          </a:bodyPr>
          <a:lstStyle/>
          <a:p>
            <a:pPr algn="ctr"/>
            <a:r>
              <a:rPr lang="en-US" kern="10" dirty="0">
                <a:ln w="9525">
                  <a:solidFill>
                    <a:srgbClr val="000000"/>
                  </a:solidFill>
                  <a:round/>
                  <a:headEnd/>
                  <a:tailEnd/>
                </a:ln>
                <a:solidFill>
                  <a:srgbClr val="000000"/>
                </a:solidFill>
                <a:latin typeface="Times New Roman" pitchFamily="18" charset="0"/>
                <a:cs typeface="Times New Roman" pitchFamily="18" charset="0"/>
              </a:rPr>
              <a:t>proximal operator  (Moreau, 1965)</a:t>
            </a:r>
          </a:p>
        </p:txBody>
      </p:sp>
      <p:sp>
        <p:nvSpPr>
          <p:cNvPr id="24" name="AutoShape 19"/>
          <p:cNvSpPr>
            <a:spLocks noChangeArrowheads="1"/>
          </p:cNvSpPr>
          <p:nvPr/>
        </p:nvSpPr>
        <p:spPr bwMode="auto">
          <a:xfrm>
            <a:off x="626853" y="2784894"/>
            <a:ext cx="7696200" cy="3615906"/>
          </a:xfrm>
          <a:prstGeom prst="wedgeRectCallout">
            <a:avLst>
              <a:gd name="adj1" fmla="val -25527"/>
              <a:gd name="adj2" fmla="val -49898"/>
            </a:avLst>
          </a:prstGeom>
          <a:solidFill>
            <a:srgbClr val="99FF66"/>
          </a:solidFill>
          <a:ln w="12700" algn="ctr">
            <a:solidFill>
              <a:schemeClr val="tx1"/>
            </a:solidFill>
            <a:miter lim="800000"/>
            <a:headEnd/>
            <a:tailEnd/>
          </a:ln>
        </p:spPr>
        <p:txBody>
          <a:bodyPr/>
          <a:lstStyle/>
          <a:p>
            <a:pPr marL="342900" indent="-342900">
              <a:buFont typeface="Wingdings" pitchFamily="2" charset="2"/>
              <a:buChar char="§"/>
            </a:pPr>
            <a:r>
              <a:rPr lang="en-US" sz="2800" dirty="0" smtClean="0">
                <a:latin typeface="Times New Roman" pitchFamily="18" charset="0"/>
                <a:cs typeface="Times New Roman" pitchFamily="18" charset="0"/>
              </a:rPr>
              <a:t>Can O(1/N) be further improved?</a:t>
            </a:r>
          </a:p>
          <a:p>
            <a:pPr marL="342900" indent="-342900">
              <a:buFont typeface="Wingdings" pitchFamily="2" charset="2"/>
              <a:buChar char="§"/>
            </a:pPr>
            <a:endParaRPr lang="en-US" sz="2800" dirty="0" smtClean="0">
              <a:latin typeface="Times New Roman" pitchFamily="18" charset="0"/>
              <a:cs typeface="Times New Roman" pitchFamily="18" charset="0"/>
            </a:endParaRPr>
          </a:p>
          <a:p>
            <a:pPr marL="342900" indent="-342900">
              <a:buFont typeface="Wingdings" pitchFamily="2" charset="2"/>
              <a:buChar char="§"/>
            </a:pPr>
            <a:r>
              <a:rPr lang="en-US" sz="2800" dirty="0" smtClean="0">
                <a:latin typeface="Times New Roman" pitchFamily="18" charset="0"/>
                <a:cs typeface="Times New Roman" pitchFamily="18" charset="0"/>
              </a:rPr>
              <a:t>The lower complexity bound shows that, the first-order methods can achieve a convergence rate no better than </a:t>
            </a:r>
            <a:r>
              <a:rPr lang="en-US" sz="2800" i="1" dirty="0" smtClean="0">
                <a:latin typeface="Times New Roman" pitchFamily="18" charset="0"/>
                <a:cs typeface="Times New Roman" pitchFamily="18" charset="0"/>
              </a:rPr>
              <a:t>O</a:t>
            </a:r>
            <a:r>
              <a:rPr lang="en-US" sz="2800" dirty="0" smtClean="0">
                <a:latin typeface="Times New Roman" pitchFamily="18" charset="0"/>
                <a:cs typeface="Times New Roman" pitchFamily="18" charset="0"/>
              </a:rPr>
              <a:t>(1/</a:t>
            </a:r>
            <a:r>
              <a:rPr lang="en-US" sz="2800" i="1" dirty="0" smtClean="0">
                <a:latin typeface="Times New Roman" pitchFamily="18" charset="0"/>
                <a:cs typeface="Times New Roman" pitchFamily="18" charset="0"/>
              </a:rPr>
              <a:t>N</a:t>
            </a:r>
            <a:r>
              <a:rPr lang="en-US" sz="2800" baseline="30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a:t>
            </a:r>
          </a:p>
          <a:p>
            <a:pPr marL="342900" indent="-342900">
              <a:buFont typeface="Wingdings" pitchFamily="2" charset="2"/>
              <a:buChar char="§"/>
            </a:pPr>
            <a:endParaRPr lang="en-US" sz="2800" dirty="0" smtClean="0">
              <a:latin typeface="Times New Roman" pitchFamily="18" charset="0"/>
              <a:cs typeface="Times New Roman" pitchFamily="18" charset="0"/>
            </a:endParaRPr>
          </a:p>
          <a:p>
            <a:pPr marL="342900" indent="-342900">
              <a:buFont typeface="Wingdings" pitchFamily="2" charset="2"/>
              <a:buChar char="§"/>
            </a:pPr>
            <a:r>
              <a:rPr lang="en-US" sz="2800" dirty="0" smtClean="0">
                <a:latin typeface="Times New Roman" pitchFamily="18" charset="0"/>
                <a:cs typeface="Times New Roman" pitchFamily="18" charset="0"/>
              </a:rPr>
              <a:t> Can we develop a method that can achieve the optimal convergence rate </a:t>
            </a:r>
            <a:r>
              <a:rPr lang="en-US" sz="2800" i="1" dirty="0" smtClean="0">
                <a:latin typeface="Times New Roman" pitchFamily="18" charset="0"/>
                <a:cs typeface="Times New Roman" pitchFamily="18" charset="0"/>
              </a:rPr>
              <a:t>O</a:t>
            </a:r>
            <a:r>
              <a:rPr lang="en-US" sz="2800" dirty="0" smtClean="0">
                <a:latin typeface="Times New Roman" pitchFamily="18" charset="0"/>
                <a:cs typeface="Times New Roman" pitchFamily="18" charset="0"/>
              </a:rPr>
              <a:t>(1/</a:t>
            </a:r>
            <a:r>
              <a:rPr lang="en-US" sz="2800" i="1" dirty="0" smtClean="0">
                <a:latin typeface="Times New Roman" pitchFamily="18" charset="0"/>
                <a:cs typeface="Times New Roman" pitchFamily="18" charset="0"/>
              </a:rPr>
              <a:t>N</a:t>
            </a:r>
            <a:r>
              <a:rPr lang="en-US" sz="2800" baseline="30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a:t>
            </a:r>
          </a:p>
          <a:p>
            <a:pPr marL="342900" indent="-342900">
              <a:buFont typeface="Wingdings" pitchFamily="2" charset="2"/>
              <a:buChar char="§"/>
            </a:pPr>
            <a:endParaRPr lang="en-US" sz="2800"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box(i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Title 1"/>
          <p:cNvSpPr>
            <a:spLocks noGrp="1"/>
          </p:cNvSpPr>
          <p:nvPr>
            <p:ph type="title"/>
          </p:nvPr>
        </p:nvSpPr>
        <p:spPr>
          <a:xfrm>
            <a:off x="457200" y="685800"/>
            <a:ext cx="8229600" cy="609600"/>
          </a:xfrm>
        </p:spPr>
        <p:txBody>
          <a:bodyPr/>
          <a:lstStyle/>
          <a:p>
            <a:r>
              <a:rPr lang="en-US" altLang="zh-CN" dirty="0" smtClean="0">
                <a:latin typeface="Times New Roman" pitchFamily="18" charset="0"/>
                <a:ea typeface="宋体"/>
                <a:cs typeface="Times New Roman" pitchFamily="18" charset="0"/>
              </a:rPr>
              <a:t>Accelerated Gradient Descent: </a:t>
            </a:r>
            <a:r>
              <a:rPr lang="en-US" altLang="zh-CN" sz="4800" dirty="0" smtClean="0">
                <a:latin typeface="Times New Roman" pitchFamily="18" charset="0"/>
                <a:ea typeface="宋体"/>
                <a:cs typeface="Times New Roman" pitchFamily="18" charset="0"/>
              </a:rPr>
              <a:t/>
            </a:r>
            <a:br>
              <a:rPr lang="en-US" altLang="zh-CN" sz="4800" dirty="0" smtClean="0">
                <a:latin typeface="Times New Roman" pitchFamily="18" charset="0"/>
                <a:ea typeface="宋体"/>
                <a:cs typeface="Times New Roman" pitchFamily="18" charset="0"/>
              </a:rPr>
            </a:br>
            <a:r>
              <a:rPr lang="en-US" altLang="zh-CN" sz="2000" dirty="0" smtClean="0">
                <a:latin typeface="Times New Roman" pitchFamily="18" charset="0"/>
                <a:ea typeface="宋体"/>
                <a:cs typeface="Times New Roman" pitchFamily="18" charset="0"/>
              </a:rPr>
              <a:t> </a:t>
            </a:r>
            <a:r>
              <a:rPr lang="en-US" altLang="zh-CN" sz="1800" dirty="0" smtClean="0">
                <a:latin typeface="Times New Roman" pitchFamily="18" charset="0"/>
                <a:ea typeface="宋体"/>
                <a:cs typeface="Times New Roman" pitchFamily="18" charset="0"/>
              </a:rPr>
              <a:t>(</a:t>
            </a:r>
            <a:r>
              <a:rPr lang="en-US" altLang="zh-CN" sz="1800" dirty="0" err="1" smtClean="0">
                <a:latin typeface="Times New Roman" pitchFamily="18" charset="0"/>
                <a:ea typeface="宋体"/>
                <a:cs typeface="Times New Roman" pitchFamily="18" charset="0"/>
              </a:rPr>
              <a:t>Nesterov</a:t>
            </a:r>
            <a:r>
              <a:rPr lang="en-US" altLang="zh-CN" sz="1800" dirty="0" smtClean="0">
                <a:latin typeface="Times New Roman" pitchFamily="18" charset="0"/>
                <a:ea typeface="宋体"/>
                <a:cs typeface="Times New Roman" pitchFamily="18" charset="0"/>
              </a:rPr>
              <a:t>, 1983; </a:t>
            </a:r>
            <a:r>
              <a:rPr lang="en-US" altLang="zh-CN" sz="1800" dirty="0" err="1" smtClean="0">
                <a:latin typeface="Times New Roman" pitchFamily="18" charset="0"/>
                <a:ea typeface="宋体"/>
                <a:cs typeface="Times New Roman" pitchFamily="18" charset="0"/>
              </a:rPr>
              <a:t>Nemirovski</a:t>
            </a:r>
            <a:r>
              <a:rPr lang="en-US" altLang="zh-CN" sz="1800" dirty="0" smtClean="0">
                <a:latin typeface="Times New Roman" pitchFamily="18" charset="0"/>
                <a:ea typeface="宋体"/>
                <a:cs typeface="Times New Roman" pitchFamily="18" charset="0"/>
              </a:rPr>
              <a:t>, 1994; </a:t>
            </a:r>
            <a:r>
              <a:rPr lang="en-US" altLang="zh-CN" sz="1800" dirty="0" err="1" smtClean="0">
                <a:latin typeface="Times New Roman" pitchFamily="18" charset="0"/>
                <a:ea typeface="宋体"/>
                <a:cs typeface="Times New Roman" pitchFamily="18" charset="0"/>
              </a:rPr>
              <a:t>Nesterov</a:t>
            </a:r>
            <a:r>
              <a:rPr lang="en-US" altLang="zh-CN" sz="1800" dirty="0" smtClean="0">
                <a:latin typeface="Times New Roman" pitchFamily="18" charset="0"/>
                <a:ea typeface="宋体"/>
                <a:cs typeface="Times New Roman" pitchFamily="18" charset="0"/>
              </a:rPr>
              <a:t>, 2004)</a:t>
            </a:r>
            <a:endParaRPr lang="en-US" sz="1800" dirty="0" smtClean="0">
              <a:latin typeface="Times New Roman" pitchFamily="18" charset="0"/>
              <a:cs typeface="Times New Roman" pitchFamily="18" charset="0"/>
            </a:endParaRPr>
          </a:p>
        </p:txBody>
      </p:sp>
      <p:grpSp>
        <p:nvGrpSpPr>
          <p:cNvPr id="104" name="Group 103"/>
          <p:cNvGrpSpPr>
            <a:grpSpLocks/>
          </p:cNvGrpSpPr>
          <p:nvPr/>
        </p:nvGrpSpPr>
        <p:grpSpPr bwMode="auto">
          <a:xfrm>
            <a:off x="314865" y="1863306"/>
            <a:ext cx="3962400" cy="3962400"/>
            <a:chOff x="228600" y="2514600"/>
            <a:chExt cx="3962400" cy="3962400"/>
          </a:xfrm>
        </p:grpSpPr>
        <p:sp>
          <p:nvSpPr>
            <p:cNvPr id="577560" name="TextBox 64"/>
            <p:cNvSpPr txBox="1">
              <a:spLocks noChangeArrowheads="1"/>
            </p:cNvSpPr>
            <p:nvPr/>
          </p:nvSpPr>
          <p:spPr bwMode="auto">
            <a:xfrm>
              <a:off x="762000" y="3200400"/>
              <a:ext cx="12192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Repeat</a:t>
              </a:r>
            </a:p>
          </p:txBody>
        </p:sp>
        <p:pic>
          <p:nvPicPr>
            <p:cNvPr id="577561" name="Picture 3"/>
            <p:cNvPicPr>
              <a:picLocks noChangeAspect="1" noChangeArrowheads="1"/>
            </p:cNvPicPr>
            <p:nvPr/>
          </p:nvPicPr>
          <p:blipFill>
            <a:blip r:embed="rId3" cstate="print"/>
            <a:srcRect/>
            <a:stretch>
              <a:fillRect/>
            </a:stretch>
          </p:blipFill>
          <p:spPr bwMode="auto">
            <a:xfrm>
              <a:off x="1143000" y="3581400"/>
              <a:ext cx="2514600" cy="594506"/>
            </a:xfrm>
            <a:prstGeom prst="rect">
              <a:avLst/>
            </a:prstGeom>
            <a:noFill/>
            <a:ln w="9525">
              <a:noFill/>
              <a:miter lim="800000"/>
              <a:headEnd/>
              <a:tailEnd/>
            </a:ln>
          </p:spPr>
        </p:pic>
        <p:pic>
          <p:nvPicPr>
            <p:cNvPr id="577562" name="Picture 4"/>
            <p:cNvPicPr>
              <a:picLocks noChangeAspect="1" noChangeArrowheads="1"/>
            </p:cNvPicPr>
            <p:nvPr/>
          </p:nvPicPr>
          <p:blipFill>
            <a:blip r:embed="rId4" cstate="print"/>
            <a:srcRect/>
            <a:stretch>
              <a:fillRect/>
            </a:stretch>
          </p:blipFill>
          <p:spPr bwMode="auto">
            <a:xfrm>
              <a:off x="1485900" y="2514600"/>
              <a:ext cx="1485900" cy="647700"/>
            </a:xfrm>
            <a:prstGeom prst="rect">
              <a:avLst/>
            </a:prstGeom>
            <a:noFill/>
            <a:ln w="9525">
              <a:noFill/>
              <a:miter lim="800000"/>
              <a:headEnd/>
              <a:tailEnd/>
            </a:ln>
          </p:spPr>
        </p:pic>
        <p:sp>
          <p:nvSpPr>
            <p:cNvPr id="577563" name="TextBox 67"/>
            <p:cNvSpPr txBox="1">
              <a:spLocks noChangeArrowheads="1"/>
            </p:cNvSpPr>
            <p:nvPr/>
          </p:nvSpPr>
          <p:spPr bwMode="auto">
            <a:xfrm>
              <a:off x="762000" y="4191000"/>
              <a:ext cx="32004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Until “convergence”</a:t>
              </a:r>
            </a:p>
          </p:txBody>
        </p:sp>
        <p:sp>
          <p:nvSpPr>
            <p:cNvPr id="69" name="Rounded Rectangle 68"/>
            <p:cNvSpPr/>
            <p:nvPr/>
          </p:nvSpPr>
          <p:spPr>
            <a:xfrm>
              <a:off x="609600" y="3200400"/>
              <a:ext cx="3200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77565" name="Line 15"/>
            <p:cNvSpPr>
              <a:spLocks noChangeShapeType="1"/>
            </p:cNvSpPr>
            <p:nvPr/>
          </p:nvSpPr>
          <p:spPr bwMode="auto">
            <a:xfrm>
              <a:off x="1905000" y="5486400"/>
              <a:ext cx="685800"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77566" name="Oval 13"/>
            <p:cNvSpPr>
              <a:spLocks noChangeArrowheads="1"/>
            </p:cNvSpPr>
            <p:nvPr/>
          </p:nvSpPr>
          <p:spPr bwMode="auto">
            <a:xfrm>
              <a:off x="762000"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577567" name="Rectangle 16"/>
            <p:cNvSpPr>
              <a:spLocks noChangeArrowheads="1"/>
            </p:cNvSpPr>
            <p:nvPr/>
          </p:nvSpPr>
          <p:spPr bwMode="auto">
            <a:xfrm>
              <a:off x="381000" y="4953000"/>
              <a:ext cx="3581400" cy="10668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pic>
          <p:nvPicPr>
            <p:cNvPr id="577568" name="Picture 5"/>
            <p:cNvPicPr>
              <a:picLocks noChangeAspect="1" noChangeArrowheads="1"/>
            </p:cNvPicPr>
            <p:nvPr/>
          </p:nvPicPr>
          <p:blipFill>
            <a:blip r:embed="rId5" cstate="print"/>
            <a:srcRect/>
            <a:stretch>
              <a:fillRect/>
            </a:stretch>
          </p:blipFill>
          <p:spPr bwMode="auto">
            <a:xfrm>
              <a:off x="2819400" y="5334000"/>
              <a:ext cx="685800" cy="419100"/>
            </a:xfrm>
            <a:prstGeom prst="rect">
              <a:avLst/>
            </a:prstGeom>
            <a:noFill/>
            <a:ln w="9525">
              <a:noFill/>
              <a:miter lim="800000"/>
              <a:headEnd/>
              <a:tailEnd/>
            </a:ln>
          </p:spPr>
        </p:pic>
        <p:pic>
          <p:nvPicPr>
            <p:cNvPr id="577569" name="Picture 6"/>
            <p:cNvPicPr>
              <a:picLocks noChangeAspect="1" noChangeArrowheads="1"/>
            </p:cNvPicPr>
            <p:nvPr/>
          </p:nvPicPr>
          <p:blipFill>
            <a:blip r:embed="rId6" cstate="print"/>
            <a:srcRect/>
            <a:stretch>
              <a:fillRect/>
            </a:stretch>
          </p:blipFill>
          <p:spPr bwMode="auto">
            <a:xfrm>
              <a:off x="1066800" y="5334000"/>
              <a:ext cx="323850" cy="409575"/>
            </a:xfrm>
            <a:prstGeom prst="rect">
              <a:avLst/>
            </a:prstGeom>
            <a:noFill/>
            <a:ln w="9525">
              <a:noFill/>
              <a:miter lim="800000"/>
              <a:headEnd/>
              <a:tailEnd/>
            </a:ln>
          </p:spPr>
        </p:pic>
        <p:sp>
          <p:nvSpPr>
            <p:cNvPr id="577570" name="Oval 13"/>
            <p:cNvSpPr>
              <a:spLocks noChangeArrowheads="1"/>
            </p:cNvSpPr>
            <p:nvPr/>
          </p:nvSpPr>
          <p:spPr bwMode="auto">
            <a:xfrm>
              <a:off x="26114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80" name="Rectangle 79"/>
            <p:cNvSpPr/>
            <p:nvPr/>
          </p:nvSpPr>
          <p:spPr>
            <a:xfrm>
              <a:off x="228600" y="2514600"/>
              <a:ext cx="3962400"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77572" name="TextBox 92"/>
            <p:cNvSpPr txBox="1">
              <a:spLocks noChangeArrowheads="1"/>
            </p:cNvSpPr>
            <p:nvPr/>
          </p:nvSpPr>
          <p:spPr bwMode="auto">
            <a:xfrm>
              <a:off x="381000" y="2667000"/>
              <a:ext cx="914400" cy="381000"/>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GD</a:t>
              </a:r>
            </a:p>
          </p:txBody>
        </p:sp>
        <p:sp>
          <p:nvSpPr>
            <p:cNvPr id="577573" name="Rectangle 97"/>
            <p:cNvSpPr>
              <a:spLocks noChangeArrowheads="1"/>
            </p:cNvSpPr>
            <p:nvPr/>
          </p:nvSpPr>
          <p:spPr bwMode="auto">
            <a:xfrm>
              <a:off x="2438400" y="6107668"/>
              <a:ext cx="838691"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O</a:t>
              </a:r>
              <a:r>
                <a:rPr lang="en-US">
                  <a:latin typeface="Times New Roman" pitchFamily="18" charset="0"/>
                  <a:cs typeface="Times New Roman" pitchFamily="18" charset="0"/>
                </a:rPr>
                <a:t>(1/</a:t>
              </a:r>
              <a:r>
                <a:rPr lang="en-US" i="1">
                  <a:latin typeface="Times New Roman" pitchFamily="18" charset="0"/>
                  <a:cs typeface="Times New Roman" pitchFamily="18" charset="0"/>
                </a:rPr>
                <a:t>N</a:t>
              </a:r>
              <a:r>
                <a:rPr lang="en-US">
                  <a:latin typeface="Times New Roman" pitchFamily="18" charset="0"/>
                  <a:cs typeface="Times New Roman" pitchFamily="18" charset="0"/>
                </a:rPr>
                <a:t>)</a:t>
              </a:r>
            </a:p>
          </p:txBody>
        </p:sp>
        <p:cxnSp>
          <p:nvCxnSpPr>
            <p:cNvPr id="102" name="Straight Connector 101"/>
            <p:cNvCxnSpPr/>
            <p:nvPr/>
          </p:nvCxnSpPr>
          <p:spPr>
            <a:xfrm>
              <a:off x="1143000" y="4038600"/>
              <a:ext cx="2438400" cy="1588"/>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05" name="Group 104"/>
          <p:cNvGrpSpPr>
            <a:grpSpLocks/>
          </p:cNvGrpSpPr>
          <p:nvPr/>
        </p:nvGrpSpPr>
        <p:grpSpPr bwMode="auto">
          <a:xfrm>
            <a:off x="4734465" y="1863306"/>
            <a:ext cx="4038600" cy="3962400"/>
            <a:chOff x="4648200" y="2514600"/>
            <a:chExt cx="4038600" cy="3962400"/>
          </a:xfrm>
        </p:grpSpPr>
        <p:sp>
          <p:nvSpPr>
            <p:cNvPr id="577542" name="TextBox 80"/>
            <p:cNvSpPr txBox="1">
              <a:spLocks noChangeArrowheads="1"/>
            </p:cNvSpPr>
            <p:nvPr/>
          </p:nvSpPr>
          <p:spPr bwMode="auto">
            <a:xfrm>
              <a:off x="5334000" y="2819400"/>
              <a:ext cx="12192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Repeat</a:t>
              </a:r>
            </a:p>
          </p:txBody>
        </p:sp>
        <p:sp>
          <p:nvSpPr>
            <p:cNvPr id="577543" name="TextBox 83"/>
            <p:cNvSpPr txBox="1">
              <a:spLocks noChangeArrowheads="1"/>
            </p:cNvSpPr>
            <p:nvPr/>
          </p:nvSpPr>
          <p:spPr bwMode="auto">
            <a:xfrm>
              <a:off x="5257800" y="3962400"/>
              <a:ext cx="32004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Until “convergence”</a:t>
              </a:r>
            </a:p>
          </p:txBody>
        </p:sp>
        <p:sp>
          <p:nvSpPr>
            <p:cNvPr id="85" name="Rounded Rectangle 84"/>
            <p:cNvSpPr/>
            <p:nvPr/>
          </p:nvSpPr>
          <p:spPr>
            <a:xfrm>
              <a:off x="5257800" y="2895600"/>
              <a:ext cx="3200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77545" name="Line 15"/>
            <p:cNvSpPr>
              <a:spLocks noChangeShapeType="1"/>
            </p:cNvSpPr>
            <p:nvPr/>
          </p:nvSpPr>
          <p:spPr bwMode="auto">
            <a:xfrm flipV="1">
              <a:off x="5791200" y="5029200"/>
              <a:ext cx="304800" cy="2286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77546" name="Oval 13"/>
            <p:cNvSpPr>
              <a:spLocks noChangeArrowheads="1"/>
            </p:cNvSpPr>
            <p:nvPr/>
          </p:nvSpPr>
          <p:spPr bwMode="auto">
            <a:xfrm>
              <a:off x="49736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577547" name="Rectangle 16"/>
            <p:cNvSpPr>
              <a:spLocks noChangeArrowheads="1"/>
            </p:cNvSpPr>
            <p:nvPr/>
          </p:nvSpPr>
          <p:spPr bwMode="auto">
            <a:xfrm>
              <a:off x="4876800" y="4648200"/>
              <a:ext cx="3581400" cy="12192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pic>
          <p:nvPicPr>
            <p:cNvPr id="577548" name="Picture 5"/>
            <p:cNvPicPr>
              <a:picLocks noChangeAspect="1" noChangeArrowheads="1"/>
            </p:cNvPicPr>
            <p:nvPr/>
          </p:nvPicPr>
          <p:blipFill>
            <a:blip r:embed="rId5" cstate="print"/>
            <a:srcRect/>
            <a:stretch>
              <a:fillRect/>
            </a:stretch>
          </p:blipFill>
          <p:spPr bwMode="auto">
            <a:xfrm>
              <a:off x="7315200" y="5334000"/>
              <a:ext cx="685800" cy="419100"/>
            </a:xfrm>
            <a:prstGeom prst="rect">
              <a:avLst/>
            </a:prstGeom>
            <a:noFill/>
            <a:ln w="9525">
              <a:noFill/>
              <a:miter lim="800000"/>
              <a:headEnd/>
              <a:tailEnd/>
            </a:ln>
          </p:spPr>
        </p:pic>
        <p:pic>
          <p:nvPicPr>
            <p:cNvPr id="577549" name="Picture 6"/>
            <p:cNvPicPr>
              <a:picLocks noChangeAspect="1" noChangeArrowheads="1"/>
            </p:cNvPicPr>
            <p:nvPr/>
          </p:nvPicPr>
          <p:blipFill>
            <a:blip r:embed="rId6" cstate="print"/>
            <a:srcRect/>
            <a:stretch>
              <a:fillRect/>
            </a:stretch>
          </p:blipFill>
          <p:spPr bwMode="auto">
            <a:xfrm>
              <a:off x="5410200" y="5381625"/>
              <a:ext cx="323850" cy="409575"/>
            </a:xfrm>
            <a:prstGeom prst="rect">
              <a:avLst/>
            </a:prstGeom>
            <a:noFill/>
            <a:ln w="9525">
              <a:noFill/>
              <a:miter lim="800000"/>
              <a:headEnd/>
              <a:tailEnd/>
            </a:ln>
          </p:spPr>
        </p:pic>
        <p:sp>
          <p:nvSpPr>
            <p:cNvPr id="577550" name="Oval 13"/>
            <p:cNvSpPr>
              <a:spLocks noChangeArrowheads="1"/>
            </p:cNvSpPr>
            <p:nvPr/>
          </p:nvSpPr>
          <p:spPr bwMode="auto">
            <a:xfrm>
              <a:off x="71072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92" name="Rectangle 91"/>
            <p:cNvSpPr/>
            <p:nvPr/>
          </p:nvSpPr>
          <p:spPr>
            <a:xfrm>
              <a:off x="4724400" y="2514600"/>
              <a:ext cx="3962400"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77552" name="Picture 2"/>
            <p:cNvPicPr>
              <a:picLocks noChangeAspect="1" noChangeArrowheads="1"/>
            </p:cNvPicPr>
            <p:nvPr/>
          </p:nvPicPr>
          <p:blipFill>
            <a:blip r:embed="rId7" cstate="print"/>
            <a:srcRect/>
            <a:stretch>
              <a:fillRect/>
            </a:stretch>
          </p:blipFill>
          <p:spPr bwMode="auto">
            <a:xfrm>
              <a:off x="5638800" y="3200400"/>
              <a:ext cx="2552700" cy="460080"/>
            </a:xfrm>
            <a:prstGeom prst="rect">
              <a:avLst/>
            </a:prstGeom>
            <a:noFill/>
            <a:ln w="9525">
              <a:noFill/>
              <a:miter lim="800000"/>
              <a:headEnd/>
              <a:tailEnd/>
            </a:ln>
          </p:spPr>
        </p:pic>
        <p:pic>
          <p:nvPicPr>
            <p:cNvPr id="577553" name="Picture 3"/>
            <p:cNvPicPr>
              <a:picLocks noChangeAspect="1" noChangeArrowheads="1"/>
            </p:cNvPicPr>
            <p:nvPr/>
          </p:nvPicPr>
          <p:blipFill>
            <a:blip r:embed="rId8" cstate="print"/>
            <a:srcRect/>
            <a:stretch>
              <a:fillRect/>
            </a:stretch>
          </p:blipFill>
          <p:spPr bwMode="auto">
            <a:xfrm>
              <a:off x="5562600" y="3581400"/>
              <a:ext cx="2438400" cy="452154"/>
            </a:xfrm>
            <a:prstGeom prst="rect">
              <a:avLst/>
            </a:prstGeom>
            <a:noFill/>
            <a:ln w="9525">
              <a:noFill/>
              <a:miter lim="800000"/>
              <a:headEnd/>
              <a:tailEnd/>
            </a:ln>
          </p:spPr>
        </p:pic>
        <p:sp>
          <p:nvSpPr>
            <p:cNvPr id="577554" name="TextBox 93"/>
            <p:cNvSpPr txBox="1">
              <a:spLocks noChangeArrowheads="1"/>
            </p:cNvSpPr>
            <p:nvPr/>
          </p:nvSpPr>
          <p:spPr bwMode="auto">
            <a:xfrm>
              <a:off x="4648200" y="2514600"/>
              <a:ext cx="914400" cy="381000"/>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AGD</a:t>
              </a:r>
            </a:p>
          </p:txBody>
        </p:sp>
        <p:sp>
          <p:nvSpPr>
            <p:cNvPr id="577555" name="Oval 13"/>
            <p:cNvSpPr>
              <a:spLocks noChangeArrowheads="1"/>
            </p:cNvSpPr>
            <p:nvPr/>
          </p:nvSpPr>
          <p:spPr bwMode="auto">
            <a:xfrm>
              <a:off x="6096000" y="47244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pic>
          <p:nvPicPr>
            <p:cNvPr id="577556" name="Picture 4"/>
            <p:cNvPicPr>
              <a:picLocks noChangeAspect="1" noChangeArrowheads="1"/>
            </p:cNvPicPr>
            <p:nvPr/>
          </p:nvPicPr>
          <p:blipFill>
            <a:blip r:embed="rId9" cstate="print"/>
            <a:srcRect/>
            <a:stretch>
              <a:fillRect/>
            </a:stretch>
          </p:blipFill>
          <p:spPr bwMode="auto">
            <a:xfrm>
              <a:off x="6400800" y="4876800"/>
              <a:ext cx="438150" cy="419100"/>
            </a:xfrm>
            <a:prstGeom prst="rect">
              <a:avLst/>
            </a:prstGeom>
            <a:noFill/>
            <a:ln w="9525">
              <a:noFill/>
              <a:miter lim="800000"/>
              <a:headEnd/>
              <a:tailEnd/>
            </a:ln>
          </p:spPr>
        </p:pic>
        <p:sp>
          <p:nvSpPr>
            <p:cNvPr id="577557" name="Line 15"/>
            <p:cNvSpPr>
              <a:spLocks noChangeShapeType="1"/>
            </p:cNvSpPr>
            <p:nvPr/>
          </p:nvSpPr>
          <p:spPr bwMode="auto">
            <a:xfrm>
              <a:off x="7239000" y="5105400"/>
              <a:ext cx="304800" cy="762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77558" name="Rectangle 98"/>
            <p:cNvSpPr>
              <a:spLocks noChangeArrowheads="1"/>
            </p:cNvSpPr>
            <p:nvPr/>
          </p:nvSpPr>
          <p:spPr bwMode="auto">
            <a:xfrm>
              <a:off x="6324600" y="6019800"/>
              <a:ext cx="915635"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O</a:t>
              </a:r>
              <a:r>
                <a:rPr lang="en-US">
                  <a:latin typeface="Times New Roman" pitchFamily="18" charset="0"/>
                  <a:cs typeface="Times New Roman" pitchFamily="18" charset="0"/>
                </a:rPr>
                <a:t>(1/</a:t>
              </a:r>
              <a:r>
                <a:rPr lang="en-US" i="1">
                  <a:latin typeface="Times New Roman" pitchFamily="18" charset="0"/>
                  <a:cs typeface="Times New Roman" pitchFamily="18" charset="0"/>
                </a:rPr>
                <a:t>N</a:t>
              </a:r>
              <a:r>
                <a:rPr lang="en-US" baseline="30000">
                  <a:latin typeface="Times New Roman" pitchFamily="18" charset="0"/>
                  <a:cs typeface="Times New Roman" pitchFamily="18" charset="0"/>
                </a:rPr>
                <a:t>2</a:t>
              </a:r>
              <a:r>
                <a:rPr lang="en-US">
                  <a:latin typeface="Times New Roman" pitchFamily="18" charset="0"/>
                  <a:cs typeface="Times New Roman" pitchFamily="18" charset="0"/>
                </a:rPr>
                <a:t>)</a:t>
              </a:r>
            </a:p>
          </p:txBody>
        </p:sp>
        <p:cxnSp>
          <p:nvCxnSpPr>
            <p:cNvPr id="103" name="Straight Connector 102"/>
            <p:cNvCxnSpPr/>
            <p:nvPr/>
          </p:nvCxnSpPr>
          <p:spPr>
            <a:xfrm>
              <a:off x="5638800" y="3962400"/>
              <a:ext cx="2438400" cy="1588"/>
            </a:xfrm>
            <a:prstGeom prst="line">
              <a:avLst/>
            </a:prstGeom>
          </p:spPr>
          <p:style>
            <a:lnRef idx="2">
              <a:schemeClr val="accent2"/>
            </a:lnRef>
            <a:fillRef idx="0">
              <a:schemeClr val="accent2"/>
            </a:fillRef>
            <a:effectRef idx="1">
              <a:schemeClr val="accent2"/>
            </a:effectRef>
            <a:fontRef idx="minor">
              <a:schemeClr val="tx1"/>
            </a:fontRef>
          </p:style>
        </p:cxnSp>
      </p:grpSp>
      <p:sp>
        <p:nvSpPr>
          <p:cNvPr id="40" name="Slide Number Placeholder 3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84</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ox(in)">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box(in)">
                                      <p:cBhvr>
                                        <p:cTn id="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Title 1"/>
          <p:cNvSpPr>
            <a:spLocks noGrp="1"/>
          </p:cNvSpPr>
          <p:nvPr>
            <p:ph type="title"/>
          </p:nvPr>
        </p:nvSpPr>
        <p:spPr>
          <a:xfrm>
            <a:off x="457200" y="685800"/>
            <a:ext cx="8229600" cy="609600"/>
          </a:xfrm>
        </p:spPr>
        <p:txBody>
          <a:bodyPr/>
          <a:lstStyle/>
          <a:p>
            <a:r>
              <a:rPr lang="en-US" altLang="zh-CN" smtClean="0">
                <a:latin typeface="Times New Roman" pitchFamily="18" charset="0"/>
                <a:ea typeface="宋体"/>
                <a:cs typeface="Times New Roman" pitchFamily="18" charset="0"/>
              </a:rPr>
              <a:t>Accelerated Gradient Descent: </a:t>
            </a:r>
            <a:r>
              <a:rPr lang="en-US" altLang="zh-CN" sz="4800" smtClean="0">
                <a:latin typeface="Times New Roman" pitchFamily="18" charset="0"/>
                <a:ea typeface="宋体"/>
                <a:cs typeface="Times New Roman" pitchFamily="18" charset="0"/>
              </a:rPr>
              <a:t/>
            </a:r>
            <a:br>
              <a:rPr lang="en-US" altLang="zh-CN" sz="4800" smtClean="0">
                <a:latin typeface="Times New Roman" pitchFamily="18" charset="0"/>
                <a:ea typeface="宋体"/>
                <a:cs typeface="Times New Roman" pitchFamily="18" charset="0"/>
              </a:rPr>
            </a:br>
            <a:r>
              <a:rPr lang="en-US" altLang="zh-CN" sz="2400" smtClean="0">
                <a:latin typeface="Times New Roman" pitchFamily="18" charset="0"/>
                <a:ea typeface="宋体"/>
                <a:cs typeface="Times New Roman" pitchFamily="18" charset="0"/>
              </a:rPr>
              <a:t> </a:t>
            </a:r>
            <a:r>
              <a:rPr lang="en-US" altLang="zh-CN" sz="2000" smtClean="0">
                <a:latin typeface="Times New Roman" pitchFamily="18" charset="0"/>
                <a:ea typeface="宋体"/>
                <a:cs typeface="Times New Roman" pitchFamily="18" charset="0"/>
              </a:rPr>
              <a:t>composite model </a:t>
            </a:r>
            <a:r>
              <a:rPr lang="en-US" altLang="zh-CN" sz="1800" smtClean="0">
                <a:latin typeface="Times New Roman" pitchFamily="18" charset="0"/>
                <a:ea typeface="宋体"/>
                <a:cs typeface="Times New Roman" pitchFamily="18" charset="0"/>
              </a:rPr>
              <a:t>(Nesterov, 2007; Beck and Teboulle, 2009)</a:t>
            </a:r>
            <a:endParaRPr lang="en-US" sz="1800" smtClean="0">
              <a:latin typeface="Times New Roman" pitchFamily="18" charset="0"/>
              <a:cs typeface="Times New Roman" pitchFamily="18" charset="0"/>
            </a:endParaRPr>
          </a:p>
        </p:txBody>
      </p:sp>
      <p:pic>
        <p:nvPicPr>
          <p:cNvPr id="581634" name="Picture 3"/>
          <p:cNvPicPr>
            <a:picLocks noChangeAspect="1" noChangeArrowheads="1"/>
          </p:cNvPicPr>
          <p:nvPr/>
        </p:nvPicPr>
        <p:blipFill>
          <a:blip r:embed="rId3" cstate="print"/>
          <a:srcRect/>
          <a:stretch>
            <a:fillRect/>
          </a:stretch>
        </p:blipFill>
        <p:spPr bwMode="auto">
          <a:xfrm>
            <a:off x="914400" y="1436688"/>
            <a:ext cx="7239000" cy="620712"/>
          </a:xfrm>
          <a:prstGeom prst="rect">
            <a:avLst/>
          </a:prstGeom>
          <a:noFill/>
          <a:ln w="9525">
            <a:noFill/>
            <a:miter lim="800000"/>
            <a:headEnd/>
            <a:tailEnd/>
          </a:ln>
        </p:spPr>
      </p:pic>
      <p:grpSp>
        <p:nvGrpSpPr>
          <p:cNvPr id="46" name="Group 45"/>
          <p:cNvGrpSpPr>
            <a:grpSpLocks/>
          </p:cNvGrpSpPr>
          <p:nvPr/>
        </p:nvGrpSpPr>
        <p:grpSpPr bwMode="auto">
          <a:xfrm>
            <a:off x="152400" y="2057400"/>
            <a:ext cx="4038600" cy="3962400"/>
            <a:chOff x="228600" y="2514600"/>
            <a:chExt cx="4038600" cy="3962400"/>
          </a:xfrm>
        </p:grpSpPr>
        <p:pic>
          <p:nvPicPr>
            <p:cNvPr id="581659" name="Picture 4"/>
            <p:cNvPicPr>
              <a:picLocks noChangeAspect="1" noChangeArrowheads="1"/>
            </p:cNvPicPr>
            <p:nvPr/>
          </p:nvPicPr>
          <p:blipFill>
            <a:blip r:embed="rId4" cstate="print"/>
            <a:srcRect/>
            <a:stretch>
              <a:fillRect/>
            </a:stretch>
          </p:blipFill>
          <p:spPr bwMode="auto">
            <a:xfrm>
              <a:off x="838200" y="3657600"/>
              <a:ext cx="3127279" cy="533400"/>
            </a:xfrm>
            <a:prstGeom prst="rect">
              <a:avLst/>
            </a:prstGeom>
            <a:noFill/>
            <a:ln w="9525">
              <a:noFill/>
              <a:miter lim="800000"/>
              <a:headEnd/>
              <a:tailEnd/>
            </a:ln>
          </p:spPr>
        </p:pic>
        <p:sp>
          <p:nvSpPr>
            <p:cNvPr id="581660" name="TextBox 64"/>
            <p:cNvSpPr txBox="1">
              <a:spLocks noChangeArrowheads="1"/>
            </p:cNvSpPr>
            <p:nvPr/>
          </p:nvSpPr>
          <p:spPr bwMode="auto">
            <a:xfrm>
              <a:off x="762000" y="3200400"/>
              <a:ext cx="12192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Repeat</a:t>
              </a:r>
            </a:p>
          </p:txBody>
        </p:sp>
        <p:sp>
          <p:nvSpPr>
            <p:cNvPr id="581661" name="TextBox 67"/>
            <p:cNvSpPr txBox="1">
              <a:spLocks noChangeArrowheads="1"/>
            </p:cNvSpPr>
            <p:nvPr/>
          </p:nvSpPr>
          <p:spPr bwMode="auto">
            <a:xfrm>
              <a:off x="762000" y="4191000"/>
              <a:ext cx="32004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Until “convergence”</a:t>
              </a:r>
            </a:p>
          </p:txBody>
        </p:sp>
        <p:sp>
          <p:nvSpPr>
            <p:cNvPr id="581662" name="Line 15"/>
            <p:cNvSpPr>
              <a:spLocks noChangeShapeType="1"/>
            </p:cNvSpPr>
            <p:nvPr/>
          </p:nvSpPr>
          <p:spPr bwMode="auto">
            <a:xfrm>
              <a:off x="1905000" y="5486400"/>
              <a:ext cx="685800"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81663" name="Oval 13"/>
            <p:cNvSpPr>
              <a:spLocks noChangeArrowheads="1"/>
            </p:cNvSpPr>
            <p:nvPr/>
          </p:nvSpPr>
          <p:spPr bwMode="auto">
            <a:xfrm>
              <a:off x="762000"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581664" name="Rectangle 16"/>
            <p:cNvSpPr>
              <a:spLocks noChangeArrowheads="1"/>
            </p:cNvSpPr>
            <p:nvPr/>
          </p:nvSpPr>
          <p:spPr bwMode="auto">
            <a:xfrm>
              <a:off x="381000" y="4953000"/>
              <a:ext cx="3581400" cy="10668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pic>
          <p:nvPicPr>
            <p:cNvPr id="581665" name="Picture 5"/>
            <p:cNvPicPr>
              <a:picLocks noChangeAspect="1" noChangeArrowheads="1"/>
            </p:cNvPicPr>
            <p:nvPr/>
          </p:nvPicPr>
          <p:blipFill>
            <a:blip r:embed="rId5" cstate="print"/>
            <a:srcRect/>
            <a:stretch>
              <a:fillRect/>
            </a:stretch>
          </p:blipFill>
          <p:spPr bwMode="auto">
            <a:xfrm>
              <a:off x="2819400" y="5334000"/>
              <a:ext cx="685800" cy="419100"/>
            </a:xfrm>
            <a:prstGeom prst="rect">
              <a:avLst/>
            </a:prstGeom>
            <a:noFill/>
            <a:ln w="9525">
              <a:noFill/>
              <a:miter lim="800000"/>
              <a:headEnd/>
              <a:tailEnd/>
            </a:ln>
          </p:spPr>
        </p:pic>
        <p:pic>
          <p:nvPicPr>
            <p:cNvPr id="581666" name="Picture 6"/>
            <p:cNvPicPr>
              <a:picLocks noChangeAspect="1" noChangeArrowheads="1"/>
            </p:cNvPicPr>
            <p:nvPr/>
          </p:nvPicPr>
          <p:blipFill>
            <a:blip r:embed="rId6" cstate="print"/>
            <a:srcRect/>
            <a:stretch>
              <a:fillRect/>
            </a:stretch>
          </p:blipFill>
          <p:spPr bwMode="auto">
            <a:xfrm>
              <a:off x="1066800" y="5334000"/>
              <a:ext cx="323850" cy="409575"/>
            </a:xfrm>
            <a:prstGeom prst="rect">
              <a:avLst/>
            </a:prstGeom>
            <a:noFill/>
            <a:ln w="9525">
              <a:noFill/>
              <a:miter lim="800000"/>
              <a:headEnd/>
              <a:tailEnd/>
            </a:ln>
          </p:spPr>
        </p:pic>
        <p:sp>
          <p:nvSpPr>
            <p:cNvPr id="581667" name="Oval 13"/>
            <p:cNvSpPr>
              <a:spLocks noChangeArrowheads="1"/>
            </p:cNvSpPr>
            <p:nvPr/>
          </p:nvSpPr>
          <p:spPr bwMode="auto">
            <a:xfrm>
              <a:off x="26114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80" name="Rectangle 79"/>
            <p:cNvSpPr/>
            <p:nvPr/>
          </p:nvSpPr>
          <p:spPr>
            <a:xfrm>
              <a:off x="228600" y="2514600"/>
              <a:ext cx="3962400"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81669" name="TextBox 92"/>
            <p:cNvSpPr txBox="1">
              <a:spLocks noChangeArrowheads="1"/>
            </p:cNvSpPr>
            <p:nvPr/>
          </p:nvSpPr>
          <p:spPr bwMode="auto">
            <a:xfrm>
              <a:off x="381000" y="2667000"/>
              <a:ext cx="914400" cy="381000"/>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GD</a:t>
              </a:r>
            </a:p>
          </p:txBody>
        </p:sp>
        <p:sp>
          <p:nvSpPr>
            <p:cNvPr id="581670" name="Rectangle 97"/>
            <p:cNvSpPr>
              <a:spLocks noChangeArrowheads="1"/>
            </p:cNvSpPr>
            <p:nvPr/>
          </p:nvSpPr>
          <p:spPr bwMode="auto">
            <a:xfrm>
              <a:off x="2438400" y="6107668"/>
              <a:ext cx="838691"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O</a:t>
              </a:r>
              <a:r>
                <a:rPr lang="en-US">
                  <a:latin typeface="Times New Roman" pitchFamily="18" charset="0"/>
                  <a:cs typeface="Times New Roman" pitchFamily="18" charset="0"/>
                </a:rPr>
                <a:t>(1/</a:t>
              </a:r>
              <a:r>
                <a:rPr lang="en-US" i="1">
                  <a:latin typeface="Times New Roman" pitchFamily="18" charset="0"/>
                  <a:cs typeface="Times New Roman" pitchFamily="18" charset="0"/>
                </a:rPr>
                <a:t>N</a:t>
              </a:r>
              <a:r>
                <a:rPr lang="en-US">
                  <a:latin typeface="Times New Roman" pitchFamily="18" charset="0"/>
                  <a:cs typeface="Times New Roman" pitchFamily="18" charset="0"/>
                </a:rPr>
                <a:t>)</a:t>
              </a:r>
            </a:p>
          </p:txBody>
        </p:sp>
        <p:sp>
          <p:nvSpPr>
            <p:cNvPr id="69" name="Rounded Rectangle 68"/>
            <p:cNvSpPr/>
            <p:nvPr/>
          </p:nvSpPr>
          <p:spPr>
            <a:xfrm>
              <a:off x="609600" y="3200400"/>
              <a:ext cx="3200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81672" name="TextBox 38"/>
            <p:cNvSpPr txBox="1">
              <a:spLocks noChangeArrowheads="1"/>
            </p:cNvSpPr>
            <p:nvPr/>
          </p:nvSpPr>
          <p:spPr bwMode="auto">
            <a:xfrm>
              <a:off x="914400" y="2678668"/>
              <a:ext cx="3352800" cy="369332"/>
            </a:xfrm>
            <a:prstGeom prst="rect">
              <a:avLst/>
            </a:prstGeom>
            <a:noFill/>
            <a:ln w="9525">
              <a:noFill/>
              <a:miter lim="800000"/>
              <a:headEnd/>
              <a:tailEnd/>
            </a:ln>
          </p:spPr>
          <p:txBody>
            <a:bodyPr>
              <a:spAutoFit/>
            </a:bodyPr>
            <a:lstStyle/>
            <a:p>
              <a:r>
                <a:rPr lang="en-US" dirty="0">
                  <a:latin typeface="Times New Roman" pitchFamily="18" charset="0"/>
                  <a:cs typeface="Times New Roman" pitchFamily="18" charset="0"/>
                </a:rPr>
                <a:t>min  </a:t>
              </a:r>
              <a:r>
                <a:rPr lang="en-US" i="1" dirty="0">
                  <a:latin typeface="Times New Roman" pitchFamily="18" charset="0"/>
                  <a:cs typeface="Times New Roman" pitchFamily="18" charset="0"/>
                </a:rPr>
                <a:t>f</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loss(</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×penalty(</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a:t>
              </a:r>
            </a:p>
          </p:txBody>
        </p:sp>
        <p:cxnSp>
          <p:nvCxnSpPr>
            <p:cNvPr id="42" name="Straight Connector 41"/>
            <p:cNvCxnSpPr/>
            <p:nvPr/>
          </p:nvCxnSpPr>
          <p:spPr>
            <a:xfrm>
              <a:off x="1066800" y="4114800"/>
              <a:ext cx="2590800" cy="1588"/>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7" name="Group 46"/>
          <p:cNvGrpSpPr>
            <a:grpSpLocks/>
          </p:cNvGrpSpPr>
          <p:nvPr/>
        </p:nvGrpSpPr>
        <p:grpSpPr bwMode="auto">
          <a:xfrm>
            <a:off x="4648200" y="2057400"/>
            <a:ext cx="4038600" cy="3962400"/>
            <a:chOff x="4648200" y="2514600"/>
            <a:chExt cx="4038600" cy="3962400"/>
          </a:xfrm>
        </p:grpSpPr>
        <p:sp>
          <p:nvSpPr>
            <p:cNvPr id="581641" name="TextBox 80"/>
            <p:cNvSpPr txBox="1">
              <a:spLocks noChangeArrowheads="1"/>
            </p:cNvSpPr>
            <p:nvPr/>
          </p:nvSpPr>
          <p:spPr bwMode="auto">
            <a:xfrm>
              <a:off x="5334000" y="2819400"/>
              <a:ext cx="12192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Repeat</a:t>
              </a:r>
            </a:p>
          </p:txBody>
        </p:sp>
        <p:sp>
          <p:nvSpPr>
            <p:cNvPr id="581642" name="TextBox 83"/>
            <p:cNvSpPr txBox="1">
              <a:spLocks noChangeArrowheads="1"/>
            </p:cNvSpPr>
            <p:nvPr/>
          </p:nvSpPr>
          <p:spPr bwMode="auto">
            <a:xfrm>
              <a:off x="5257800" y="3962400"/>
              <a:ext cx="32004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Until “convergence”</a:t>
              </a:r>
            </a:p>
          </p:txBody>
        </p:sp>
        <p:sp>
          <p:nvSpPr>
            <p:cNvPr id="581643" name="Line 15"/>
            <p:cNvSpPr>
              <a:spLocks noChangeShapeType="1"/>
            </p:cNvSpPr>
            <p:nvPr/>
          </p:nvSpPr>
          <p:spPr bwMode="auto">
            <a:xfrm flipV="1">
              <a:off x="5791200" y="5029200"/>
              <a:ext cx="304800" cy="2286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81644" name="Oval 13"/>
            <p:cNvSpPr>
              <a:spLocks noChangeArrowheads="1"/>
            </p:cNvSpPr>
            <p:nvPr/>
          </p:nvSpPr>
          <p:spPr bwMode="auto">
            <a:xfrm>
              <a:off x="49736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581645" name="Rectangle 16"/>
            <p:cNvSpPr>
              <a:spLocks noChangeArrowheads="1"/>
            </p:cNvSpPr>
            <p:nvPr/>
          </p:nvSpPr>
          <p:spPr bwMode="auto">
            <a:xfrm>
              <a:off x="4876800" y="4648200"/>
              <a:ext cx="3581400" cy="12192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pic>
          <p:nvPicPr>
            <p:cNvPr id="581646" name="Picture 5"/>
            <p:cNvPicPr>
              <a:picLocks noChangeAspect="1" noChangeArrowheads="1"/>
            </p:cNvPicPr>
            <p:nvPr/>
          </p:nvPicPr>
          <p:blipFill>
            <a:blip r:embed="rId5" cstate="print"/>
            <a:srcRect/>
            <a:stretch>
              <a:fillRect/>
            </a:stretch>
          </p:blipFill>
          <p:spPr bwMode="auto">
            <a:xfrm>
              <a:off x="7315200" y="5334000"/>
              <a:ext cx="685800" cy="419100"/>
            </a:xfrm>
            <a:prstGeom prst="rect">
              <a:avLst/>
            </a:prstGeom>
            <a:noFill/>
            <a:ln w="9525">
              <a:noFill/>
              <a:miter lim="800000"/>
              <a:headEnd/>
              <a:tailEnd/>
            </a:ln>
          </p:spPr>
        </p:pic>
        <p:pic>
          <p:nvPicPr>
            <p:cNvPr id="581647" name="Picture 6"/>
            <p:cNvPicPr>
              <a:picLocks noChangeAspect="1" noChangeArrowheads="1"/>
            </p:cNvPicPr>
            <p:nvPr/>
          </p:nvPicPr>
          <p:blipFill>
            <a:blip r:embed="rId6" cstate="print"/>
            <a:srcRect/>
            <a:stretch>
              <a:fillRect/>
            </a:stretch>
          </p:blipFill>
          <p:spPr bwMode="auto">
            <a:xfrm>
              <a:off x="5410200" y="5381625"/>
              <a:ext cx="323850" cy="409575"/>
            </a:xfrm>
            <a:prstGeom prst="rect">
              <a:avLst/>
            </a:prstGeom>
            <a:noFill/>
            <a:ln w="9525">
              <a:noFill/>
              <a:miter lim="800000"/>
              <a:headEnd/>
              <a:tailEnd/>
            </a:ln>
          </p:spPr>
        </p:pic>
        <p:sp>
          <p:nvSpPr>
            <p:cNvPr id="581648" name="Oval 13"/>
            <p:cNvSpPr>
              <a:spLocks noChangeArrowheads="1"/>
            </p:cNvSpPr>
            <p:nvPr/>
          </p:nvSpPr>
          <p:spPr bwMode="auto">
            <a:xfrm>
              <a:off x="7107237" y="51816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92" name="Rectangle 91"/>
            <p:cNvSpPr/>
            <p:nvPr/>
          </p:nvSpPr>
          <p:spPr>
            <a:xfrm>
              <a:off x="4724400" y="2514600"/>
              <a:ext cx="3962400"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581650" name="Picture 2"/>
            <p:cNvPicPr>
              <a:picLocks noChangeAspect="1" noChangeArrowheads="1"/>
            </p:cNvPicPr>
            <p:nvPr/>
          </p:nvPicPr>
          <p:blipFill>
            <a:blip r:embed="rId7" cstate="print"/>
            <a:srcRect/>
            <a:stretch>
              <a:fillRect/>
            </a:stretch>
          </p:blipFill>
          <p:spPr bwMode="auto">
            <a:xfrm>
              <a:off x="5486400" y="3200400"/>
              <a:ext cx="2552700" cy="460080"/>
            </a:xfrm>
            <a:prstGeom prst="rect">
              <a:avLst/>
            </a:prstGeom>
            <a:noFill/>
            <a:ln w="9525">
              <a:noFill/>
              <a:miter lim="800000"/>
              <a:headEnd/>
              <a:tailEnd/>
            </a:ln>
          </p:spPr>
        </p:pic>
        <p:sp>
          <p:nvSpPr>
            <p:cNvPr id="581651" name="TextBox 93"/>
            <p:cNvSpPr txBox="1">
              <a:spLocks noChangeArrowheads="1"/>
            </p:cNvSpPr>
            <p:nvPr/>
          </p:nvSpPr>
          <p:spPr bwMode="auto">
            <a:xfrm>
              <a:off x="4648200" y="2514600"/>
              <a:ext cx="914400" cy="381000"/>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AGD</a:t>
              </a:r>
            </a:p>
          </p:txBody>
        </p:sp>
        <p:sp>
          <p:nvSpPr>
            <p:cNvPr id="581652" name="Oval 13"/>
            <p:cNvSpPr>
              <a:spLocks noChangeArrowheads="1"/>
            </p:cNvSpPr>
            <p:nvPr/>
          </p:nvSpPr>
          <p:spPr bwMode="auto">
            <a:xfrm>
              <a:off x="6096000" y="4724400"/>
              <a:ext cx="1122363" cy="685800"/>
            </a:xfrm>
            <a:prstGeom prst="ellips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pic>
          <p:nvPicPr>
            <p:cNvPr id="581653" name="Picture 4"/>
            <p:cNvPicPr>
              <a:picLocks noChangeAspect="1" noChangeArrowheads="1"/>
            </p:cNvPicPr>
            <p:nvPr/>
          </p:nvPicPr>
          <p:blipFill>
            <a:blip r:embed="rId8" cstate="print"/>
            <a:srcRect/>
            <a:stretch>
              <a:fillRect/>
            </a:stretch>
          </p:blipFill>
          <p:spPr bwMode="auto">
            <a:xfrm>
              <a:off x="6400800" y="4876800"/>
              <a:ext cx="438150" cy="419100"/>
            </a:xfrm>
            <a:prstGeom prst="rect">
              <a:avLst/>
            </a:prstGeom>
            <a:noFill/>
            <a:ln w="9525">
              <a:noFill/>
              <a:miter lim="800000"/>
              <a:headEnd/>
              <a:tailEnd/>
            </a:ln>
          </p:spPr>
        </p:pic>
        <p:sp>
          <p:nvSpPr>
            <p:cNvPr id="581654" name="Line 15"/>
            <p:cNvSpPr>
              <a:spLocks noChangeShapeType="1"/>
            </p:cNvSpPr>
            <p:nvPr/>
          </p:nvSpPr>
          <p:spPr bwMode="auto">
            <a:xfrm>
              <a:off x="7239000" y="5105400"/>
              <a:ext cx="304800" cy="762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581655" name="Rectangle 98"/>
            <p:cNvSpPr>
              <a:spLocks noChangeArrowheads="1"/>
            </p:cNvSpPr>
            <p:nvPr/>
          </p:nvSpPr>
          <p:spPr bwMode="auto">
            <a:xfrm>
              <a:off x="6324600" y="6019800"/>
              <a:ext cx="915635"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O</a:t>
              </a:r>
              <a:r>
                <a:rPr lang="en-US">
                  <a:latin typeface="Times New Roman" pitchFamily="18" charset="0"/>
                  <a:cs typeface="Times New Roman" pitchFamily="18" charset="0"/>
                </a:rPr>
                <a:t>(1/</a:t>
              </a:r>
              <a:r>
                <a:rPr lang="en-US" i="1">
                  <a:latin typeface="Times New Roman" pitchFamily="18" charset="0"/>
                  <a:cs typeface="Times New Roman" pitchFamily="18" charset="0"/>
                </a:rPr>
                <a:t>N</a:t>
              </a:r>
              <a:r>
                <a:rPr lang="en-US" baseline="30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581656" name="Picture 2"/>
            <p:cNvPicPr>
              <a:picLocks noChangeAspect="1" noChangeArrowheads="1"/>
            </p:cNvPicPr>
            <p:nvPr/>
          </p:nvPicPr>
          <p:blipFill>
            <a:blip r:embed="rId9" cstate="print"/>
            <a:srcRect/>
            <a:stretch>
              <a:fillRect/>
            </a:stretch>
          </p:blipFill>
          <p:spPr bwMode="auto">
            <a:xfrm>
              <a:off x="5510213" y="3581400"/>
              <a:ext cx="2947987" cy="527876"/>
            </a:xfrm>
            <a:prstGeom prst="rect">
              <a:avLst/>
            </a:prstGeom>
            <a:noFill/>
            <a:ln w="9525">
              <a:noFill/>
              <a:miter lim="800000"/>
              <a:headEnd/>
              <a:tailEnd/>
            </a:ln>
          </p:spPr>
        </p:pic>
        <p:sp>
          <p:nvSpPr>
            <p:cNvPr id="85" name="Rounded Rectangle 84"/>
            <p:cNvSpPr/>
            <p:nvPr/>
          </p:nvSpPr>
          <p:spPr>
            <a:xfrm>
              <a:off x="5257800" y="2895600"/>
              <a:ext cx="3200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cxnSp>
          <p:nvCxnSpPr>
            <p:cNvPr id="44" name="Straight Connector 43"/>
            <p:cNvCxnSpPr/>
            <p:nvPr/>
          </p:nvCxnSpPr>
          <p:spPr>
            <a:xfrm>
              <a:off x="5562600" y="4038600"/>
              <a:ext cx="2819400" cy="1588"/>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8" name="Group 47"/>
          <p:cNvGrpSpPr>
            <a:grpSpLocks/>
          </p:cNvGrpSpPr>
          <p:nvPr/>
        </p:nvGrpSpPr>
        <p:grpSpPr bwMode="auto">
          <a:xfrm>
            <a:off x="2133600" y="3276600"/>
            <a:ext cx="5867400" cy="3143250"/>
            <a:chOff x="2133600" y="3276600"/>
            <a:chExt cx="5867400" cy="3143310"/>
          </a:xfrm>
        </p:grpSpPr>
        <p:cxnSp>
          <p:nvCxnSpPr>
            <p:cNvPr id="49" name="Straight Arrow Connector 48"/>
            <p:cNvCxnSpPr/>
            <p:nvPr/>
          </p:nvCxnSpPr>
          <p:spPr>
            <a:xfrm rot="16200000" flipH="1">
              <a:off x="1939107" y="3767959"/>
              <a:ext cx="2590849" cy="191293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rot="5400000">
              <a:off x="4152874" y="3467126"/>
              <a:ext cx="2743252" cy="2362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81640" name="TextBox 50"/>
            <p:cNvSpPr txBox="1">
              <a:spLocks noChangeArrowheads="1"/>
            </p:cNvSpPr>
            <p:nvPr/>
          </p:nvSpPr>
          <p:spPr bwMode="auto">
            <a:xfrm>
              <a:off x="2133600" y="6019800"/>
              <a:ext cx="5867400" cy="400110"/>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Can the proximal operator be computed efficiently?</a:t>
              </a:r>
            </a:p>
          </p:txBody>
        </p:sp>
      </p:grpSp>
      <p:sp>
        <p:nvSpPr>
          <p:cNvPr id="43" name="Slide Number Placeholder 4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85</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ox(i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ox(in)">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Title 1"/>
          <p:cNvSpPr>
            <a:spLocks noGrp="1"/>
          </p:cNvSpPr>
          <p:nvPr>
            <p:ph type="title"/>
          </p:nvPr>
        </p:nvSpPr>
        <p:spPr>
          <a:xfrm>
            <a:off x="457200" y="685800"/>
            <a:ext cx="8229600" cy="609600"/>
          </a:xfrm>
        </p:spPr>
        <p:txBody>
          <a:bodyPr/>
          <a:lstStyle/>
          <a:p>
            <a:r>
              <a:rPr lang="en-US" altLang="zh-CN" sz="3200" smtClean="0">
                <a:latin typeface="Times New Roman" pitchFamily="18" charset="0"/>
                <a:ea typeface="宋体"/>
                <a:cs typeface="Times New Roman" pitchFamily="18" charset="0"/>
              </a:rPr>
              <a:t>Accelerated Gradient Descent </a:t>
            </a:r>
            <a:br>
              <a:rPr lang="en-US" altLang="zh-CN" sz="3200" smtClean="0">
                <a:latin typeface="Times New Roman" pitchFamily="18" charset="0"/>
                <a:ea typeface="宋体"/>
                <a:cs typeface="Times New Roman" pitchFamily="18" charset="0"/>
              </a:rPr>
            </a:br>
            <a:r>
              <a:rPr lang="en-US" altLang="zh-CN" sz="3200" smtClean="0">
                <a:latin typeface="Times New Roman" pitchFamily="18" charset="0"/>
                <a:ea typeface="宋体"/>
                <a:cs typeface="Times New Roman" pitchFamily="18" charset="0"/>
              </a:rPr>
              <a:t>in Sparse Representations</a:t>
            </a:r>
            <a:endParaRPr lang="en-US" sz="3200" smtClean="0">
              <a:latin typeface="Times New Roman" pitchFamily="18" charset="0"/>
              <a:cs typeface="Times New Roman" pitchFamily="18" charset="0"/>
            </a:endParaRPr>
          </a:p>
        </p:txBody>
      </p:sp>
      <p:sp>
        <p:nvSpPr>
          <p:cNvPr id="583682" name="Content Placeholder 2"/>
          <p:cNvSpPr>
            <a:spLocks noGrp="1"/>
          </p:cNvSpPr>
          <p:nvPr>
            <p:ph idx="1"/>
          </p:nvPr>
        </p:nvSpPr>
        <p:spPr>
          <a:xfrm>
            <a:off x="457200" y="1828800"/>
            <a:ext cx="8229600" cy="3048000"/>
          </a:xfrm>
        </p:spPr>
        <p:txBody>
          <a:bodyPr/>
          <a:lstStyle/>
          <a:p>
            <a:r>
              <a:rPr lang="en-US" dirty="0" smtClean="0">
                <a:latin typeface="Times New Roman" pitchFamily="18" charset="0"/>
                <a:cs typeface="Times New Roman" pitchFamily="18" charset="0"/>
              </a:rPr>
              <a:t>Lasso </a:t>
            </a:r>
          </a:p>
          <a:p>
            <a:pPr>
              <a:buNone/>
            </a:pPr>
            <a:r>
              <a:rPr lang="en-US" sz="1800" dirty="0" smtClean="0">
                <a:latin typeface="Times New Roman" pitchFamily="18" charset="0"/>
                <a:cs typeface="Times New Roman" pitchFamily="18" charset="0"/>
              </a:rPr>
              <a:t>    (</a:t>
            </a:r>
            <a:r>
              <a:rPr lang="en-US" altLang="zh-CN" sz="1800" dirty="0" err="1" smtClean="0">
                <a:latin typeface="Times New Roman" pitchFamily="18" charset="0"/>
                <a:ea typeface="宋体"/>
                <a:cs typeface="Times New Roman" pitchFamily="18" charset="0"/>
              </a:rPr>
              <a:t>Nesterov</a:t>
            </a:r>
            <a:r>
              <a:rPr lang="en-US" altLang="zh-CN" sz="1800" dirty="0" smtClean="0">
                <a:latin typeface="Times New Roman" pitchFamily="18" charset="0"/>
                <a:ea typeface="宋体"/>
                <a:cs typeface="Times New Roman" pitchFamily="18" charset="0"/>
              </a:rPr>
              <a:t>, 2007; Beck and </a:t>
            </a:r>
            <a:r>
              <a:rPr lang="en-US" altLang="zh-CN" sz="1800" dirty="0" err="1" smtClean="0">
                <a:latin typeface="Times New Roman" pitchFamily="18" charset="0"/>
                <a:ea typeface="宋体"/>
                <a:cs typeface="Times New Roman" pitchFamily="18" charset="0"/>
              </a:rPr>
              <a:t>Teboulle</a:t>
            </a:r>
            <a:r>
              <a:rPr lang="en-US" altLang="zh-CN" sz="1800" dirty="0" smtClean="0">
                <a:latin typeface="Times New Roman" pitchFamily="18" charset="0"/>
                <a:ea typeface="宋体"/>
                <a:cs typeface="Times New Roman" pitchFamily="18" charset="0"/>
              </a:rPr>
              <a:t>, 2009)</a:t>
            </a:r>
          </a:p>
          <a:p>
            <a:r>
              <a:rPr lang="en-US" dirty="0" smtClean="0">
                <a:latin typeface="Times New Roman" pitchFamily="18" charset="0"/>
                <a:ea typeface="宋体"/>
                <a:cs typeface="Times New Roman" pitchFamily="18" charset="0"/>
              </a:rPr>
              <a:t>L</a:t>
            </a:r>
            <a:r>
              <a:rPr lang="en-US" baseline="-25000" dirty="0" smtClean="0">
                <a:latin typeface="Times New Roman" pitchFamily="18" charset="0"/>
                <a:ea typeface="宋体"/>
                <a:cs typeface="Times New Roman" pitchFamily="18" charset="0"/>
              </a:rPr>
              <a:t>1</a:t>
            </a:r>
            <a:r>
              <a:rPr lang="en-US" dirty="0" smtClean="0">
                <a:latin typeface="Times New Roman" pitchFamily="18" charset="0"/>
                <a:ea typeface="宋体"/>
                <a:cs typeface="Times New Roman" pitchFamily="18" charset="0"/>
              </a:rPr>
              <a:t>/</a:t>
            </a:r>
            <a:r>
              <a:rPr lang="en-US" dirty="0" err="1" smtClean="0">
                <a:latin typeface="Times New Roman" pitchFamily="18" charset="0"/>
                <a:ea typeface="宋体"/>
                <a:cs typeface="Times New Roman" pitchFamily="18" charset="0"/>
              </a:rPr>
              <a:t>L</a:t>
            </a:r>
            <a:r>
              <a:rPr lang="en-US" baseline="-25000" dirty="0" err="1" smtClean="0">
                <a:latin typeface="Times New Roman" pitchFamily="18" charset="0"/>
                <a:ea typeface="宋体"/>
                <a:cs typeface="Times New Roman" pitchFamily="18" charset="0"/>
              </a:rPr>
              <a:t>q</a:t>
            </a:r>
            <a:r>
              <a:rPr lang="en-US" dirty="0" smtClean="0">
                <a:latin typeface="Times New Roman" pitchFamily="18" charset="0"/>
                <a:ea typeface="宋体"/>
                <a:cs typeface="Times New Roman" pitchFamily="18" charset="0"/>
              </a:rPr>
              <a:t> </a:t>
            </a:r>
          </a:p>
          <a:p>
            <a:pPr>
              <a:buNone/>
            </a:pPr>
            <a:r>
              <a:rPr lang="en-US" sz="1800" dirty="0" smtClean="0">
                <a:latin typeface="Times New Roman" pitchFamily="18" charset="0"/>
                <a:ea typeface="宋体"/>
                <a:cs typeface="Times New Roman" pitchFamily="18" charset="0"/>
              </a:rPr>
              <a:t>    (Liu, Ji, and Ye, 2009; Liu and Ye, 2010)</a:t>
            </a:r>
          </a:p>
          <a:p>
            <a:r>
              <a:rPr lang="en-US" dirty="0" smtClean="0">
                <a:latin typeface="Times New Roman" pitchFamily="18" charset="0"/>
                <a:ea typeface="宋体"/>
                <a:cs typeface="Times New Roman" pitchFamily="18" charset="0"/>
              </a:rPr>
              <a:t>Trace Norm </a:t>
            </a:r>
          </a:p>
          <a:p>
            <a:pPr>
              <a:buNone/>
            </a:pPr>
            <a:r>
              <a:rPr lang="en-US" sz="1800" dirty="0" smtClean="0">
                <a:latin typeface="Times New Roman" pitchFamily="18" charset="0"/>
                <a:ea typeface="宋体"/>
                <a:cs typeface="Times New Roman" pitchFamily="18" charset="0"/>
              </a:rPr>
              <a:t>   (Ji and Ye, 2009; </a:t>
            </a:r>
            <a:r>
              <a:rPr lang="en-US" sz="1800" dirty="0" smtClean="0">
                <a:latin typeface="Times New Roman" pitchFamily="18" charset="0"/>
                <a:cs typeface="Times New Roman" pitchFamily="18" charset="0"/>
              </a:rPr>
              <a:t>Pong et al., 2009; </a:t>
            </a:r>
            <a:r>
              <a:rPr lang="en-US" sz="1800" dirty="0" err="1" smtClean="0">
                <a:latin typeface="Times New Roman" pitchFamily="18" charset="0"/>
                <a:ea typeface="宋体"/>
                <a:cs typeface="Times New Roman" pitchFamily="18" charset="0"/>
              </a:rPr>
              <a:t>Toh</a:t>
            </a:r>
            <a:r>
              <a:rPr lang="en-US" sz="1800" dirty="0" smtClean="0">
                <a:latin typeface="Times New Roman" pitchFamily="18" charset="0"/>
                <a:ea typeface="宋体"/>
                <a:cs typeface="Times New Roman" pitchFamily="18" charset="0"/>
              </a:rPr>
              <a:t> and </a:t>
            </a:r>
            <a:r>
              <a:rPr lang="en-US" sz="1800" dirty="0" err="1" smtClean="0">
                <a:latin typeface="Times New Roman" pitchFamily="18" charset="0"/>
                <a:ea typeface="宋体"/>
                <a:cs typeface="Times New Roman" pitchFamily="18" charset="0"/>
              </a:rPr>
              <a:t>Yun</a:t>
            </a:r>
            <a:r>
              <a:rPr lang="en-US" sz="1800" dirty="0" smtClean="0">
                <a:latin typeface="Times New Roman" pitchFamily="18" charset="0"/>
                <a:ea typeface="宋体"/>
                <a:cs typeface="Times New Roman" pitchFamily="18" charset="0"/>
              </a:rPr>
              <a:t>, 2009; Lu et al., 2009)</a:t>
            </a:r>
          </a:p>
          <a:p>
            <a:r>
              <a:rPr lang="en-US" dirty="0" smtClean="0">
                <a:latin typeface="Times New Roman" pitchFamily="18" charset="0"/>
                <a:ea typeface="宋体"/>
                <a:cs typeface="Times New Roman" pitchFamily="18" charset="0"/>
              </a:rPr>
              <a:t>Fused Lasso </a:t>
            </a:r>
          </a:p>
          <a:p>
            <a:pPr>
              <a:buNone/>
            </a:pPr>
            <a:r>
              <a:rPr lang="en-US" sz="1800" dirty="0" smtClean="0">
                <a:latin typeface="Times New Roman" pitchFamily="18" charset="0"/>
                <a:ea typeface="宋体"/>
                <a:cs typeface="Times New Roman" pitchFamily="18" charset="0"/>
              </a:rPr>
              <a:t>   (Liu, Yuan, and Ye, 2010)</a:t>
            </a:r>
            <a:endParaRPr lang="en-US" sz="1800" dirty="0" smtClean="0">
              <a:latin typeface="Times New Roman" pitchFamily="18" charset="0"/>
              <a:cs typeface="Times New Roman" pitchFamily="18" charset="0"/>
            </a:endParaRPr>
          </a:p>
        </p:txBody>
      </p:sp>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Title 1"/>
          <p:cNvSpPr>
            <a:spLocks noGrp="1"/>
          </p:cNvSpPr>
          <p:nvPr>
            <p:ph type="title"/>
          </p:nvPr>
        </p:nvSpPr>
        <p:spPr>
          <a:xfrm>
            <a:off x="457200" y="685800"/>
            <a:ext cx="8229600" cy="609600"/>
          </a:xfrm>
        </p:spPr>
        <p:txBody>
          <a:bodyPr/>
          <a:lstStyle/>
          <a:p>
            <a:r>
              <a:rPr lang="en-US" altLang="zh-CN" sz="3200" smtClean="0">
                <a:latin typeface="Times New Roman" pitchFamily="18" charset="0"/>
                <a:ea typeface="宋体"/>
                <a:cs typeface="Times New Roman" pitchFamily="18" charset="0"/>
              </a:rPr>
              <a:t>Accelerated Gradient Descent </a:t>
            </a:r>
            <a:br>
              <a:rPr lang="en-US" altLang="zh-CN" sz="3200" smtClean="0">
                <a:latin typeface="Times New Roman" pitchFamily="18" charset="0"/>
                <a:ea typeface="宋体"/>
                <a:cs typeface="Times New Roman" pitchFamily="18" charset="0"/>
              </a:rPr>
            </a:br>
            <a:r>
              <a:rPr lang="en-US" altLang="zh-CN" sz="3200" smtClean="0">
                <a:latin typeface="Times New Roman" pitchFamily="18" charset="0"/>
                <a:ea typeface="宋体"/>
                <a:cs typeface="Times New Roman" pitchFamily="18" charset="0"/>
              </a:rPr>
              <a:t>in Sparse Representations</a:t>
            </a:r>
            <a:endParaRPr lang="en-US" sz="3200" smtClean="0">
              <a:latin typeface="Times New Roman" pitchFamily="18" charset="0"/>
              <a:cs typeface="Times New Roman" pitchFamily="18" charset="0"/>
            </a:endParaRPr>
          </a:p>
        </p:txBody>
      </p:sp>
      <p:sp>
        <p:nvSpPr>
          <p:cNvPr id="4" name="Content Placeholder 2"/>
          <p:cNvSpPr txBox="1">
            <a:spLocks/>
          </p:cNvSpPr>
          <p:nvPr/>
        </p:nvSpPr>
        <p:spPr bwMode="auto">
          <a:xfrm>
            <a:off x="533400" y="3810000"/>
            <a:ext cx="8229600" cy="1828800"/>
          </a:xfrm>
          <a:prstGeom prst="rect">
            <a:avLst/>
          </a:prstGeom>
          <a:noFill/>
          <a:ln w="9525">
            <a:noFill/>
            <a:miter lim="800000"/>
            <a:headEnd/>
            <a:tailEnd/>
          </a:ln>
        </p:spPr>
        <p:txBody>
          <a:bodyPr/>
          <a:lstStyle/>
          <a:p>
            <a:pPr marL="342900" indent="-342900" eaLnBrk="0" hangingPunct="0">
              <a:spcBef>
                <a:spcPct val="20000"/>
              </a:spcBef>
              <a:defRPr/>
            </a:pPr>
            <a:r>
              <a:rPr lang="en-US" sz="2800" kern="0" dirty="0">
                <a:latin typeface="Times New Roman" pitchFamily="18" charset="0"/>
                <a:ea typeface="+mn-ea"/>
                <a:cs typeface="Times New Roman" pitchFamily="18" charset="0"/>
              </a:rPr>
              <a:t>Key computational cost</a:t>
            </a:r>
          </a:p>
          <a:p>
            <a:pPr marL="342900" indent="-342900" eaLnBrk="0" hangingPunct="0">
              <a:spcBef>
                <a:spcPct val="20000"/>
              </a:spcBef>
              <a:buFontTx/>
              <a:buChar char="•"/>
              <a:defRPr/>
            </a:pPr>
            <a:r>
              <a:rPr lang="en-US" sz="2400" kern="0" dirty="0">
                <a:latin typeface="Times New Roman" pitchFamily="18" charset="0"/>
                <a:ea typeface="+mn-ea"/>
                <a:cs typeface="Times New Roman" pitchFamily="18" charset="0"/>
              </a:rPr>
              <a:t>Gradient and functional value</a:t>
            </a:r>
          </a:p>
          <a:p>
            <a:pPr marL="342900" indent="-342900" eaLnBrk="0" hangingPunct="0">
              <a:spcBef>
                <a:spcPct val="20000"/>
              </a:spcBef>
              <a:buFontTx/>
              <a:buChar char="•"/>
              <a:defRPr/>
            </a:pPr>
            <a:r>
              <a:rPr lang="en-US" altLang="zh-CN" sz="2400" kern="0" dirty="0" smtClean="0">
                <a:latin typeface="Times New Roman" pitchFamily="18" charset="0"/>
                <a:ea typeface="+mn-ea"/>
                <a:cs typeface="Times New Roman" pitchFamily="18" charset="0"/>
              </a:rPr>
              <a:t>The associated proximal operator</a:t>
            </a:r>
            <a:endParaRPr lang="en-US" altLang="zh-CN" sz="2400" kern="0" dirty="0">
              <a:latin typeface="Times New Roman" pitchFamily="18" charset="0"/>
              <a:ea typeface="宋体" pitchFamily="2" charset="-122"/>
              <a:cs typeface="Times New Roman" pitchFamily="18" charset="0"/>
            </a:endParaRPr>
          </a:p>
        </p:txBody>
      </p:sp>
      <p:sp>
        <p:nvSpPr>
          <p:cNvPr id="5" name="Content Placeholder 2"/>
          <p:cNvSpPr txBox="1">
            <a:spLocks/>
          </p:cNvSpPr>
          <p:nvPr/>
        </p:nvSpPr>
        <p:spPr bwMode="auto">
          <a:xfrm>
            <a:off x="685800" y="1752600"/>
            <a:ext cx="8229600" cy="1828800"/>
          </a:xfrm>
          <a:prstGeom prst="rect">
            <a:avLst/>
          </a:prstGeom>
          <a:noFill/>
          <a:ln w="9525">
            <a:noFill/>
            <a:miter lim="800000"/>
            <a:headEnd/>
            <a:tailEnd/>
          </a:ln>
        </p:spPr>
        <p:txBody>
          <a:bodyPr/>
          <a:lstStyle/>
          <a:p>
            <a:pPr marL="342900" indent="-342900" eaLnBrk="0" hangingPunct="0">
              <a:spcBef>
                <a:spcPct val="20000"/>
              </a:spcBef>
              <a:defRPr/>
            </a:pPr>
            <a:r>
              <a:rPr lang="en-US" sz="2800" kern="0" dirty="0">
                <a:latin typeface="Times New Roman" pitchFamily="18" charset="0"/>
                <a:ea typeface="+mn-ea"/>
                <a:cs typeface="Times New Roman" pitchFamily="18" charset="0"/>
              </a:rPr>
              <a:t>Advantages:</a:t>
            </a:r>
          </a:p>
          <a:p>
            <a:pPr marL="342900" indent="-342900" eaLnBrk="0" hangingPunct="0">
              <a:spcBef>
                <a:spcPct val="20000"/>
              </a:spcBef>
              <a:buFontTx/>
              <a:buChar char="•"/>
              <a:defRPr/>
            </a:pPr>
            <a:r>
              <a:rPr lang="en-US" sz="2400" kern="0" dirty="0">
                <a:latin typeface="Times New Roman" pitchFamily="18" charset="0"/>
                <a:ea typeface="+mn-ea"/>
                <a:cs typeface="Times New Roman" pitchFamily="18" charset="0"/>
              </a:rPr>
              <a:t>Easy </a:t>
            </a:r>
            <a:r>
              <a:rPr lang="en-US" sz="2400" kern="0" dirty="0" smtClean="0">
                <a:latin typeface="Times New Roman" pitchFamily="18" charset="0"/>
                <a:ea typeface="+mn-ea"/>
                <a:cs typeface="Times New Roman" pitchFamily="18" charset="0"/>
              </a:rPr>
              <a:t>implementation</a:t>
            </a:r>
            <a:endParaRPr lang="en-US" sz="2400" kern="0" dirty="0">
              <a:latin typeface="Times New Roman" pitchFamily="18" charset="0"/>
              <a:ea typeface="+mn-ea"/>
              <a:cs typeface="Times New Roman" pitchFamily="18" charset="0"/>
            </a:endParaRPr>
          </a:p>
          <a:p>
            <a:pPr marL="342900" indent="-342900" eaLnBrk="0" hangingPunct="0">
              <a:spcBef>
                <a:spcPct val="20000"/>
              </a:spcBef>
              <a:buFontTx/>
              <a:buChar char="•"/>
              <a:defRPr/>
            </a:pPr>
            <a:r>
              <a:rPr lang="en-US" altLang="zh-CN" sz="2400" kern="0" dirty="0">
                <a:latin typeface="Times New Roman" pitchFamily="18" charset="0"/>
                <a:ea typeface="+mn-ea"/>
                <a:cs typeface="Times New Roman" pitchFamily="18" charset="0"/>
              </a:rPr>
              <a:t>Optimal convergence rate</a:t>
            </a:r>
          </a:p>
          <a:p>
            <a:pPr marL="342900" indent="-342900" eaLnBrk="0" hangingPunct="0">
              <a:spcBef>
                <a:spcPct val="20000"/>
              </a:spcBef>
              <a:buFontTx/>
              <a:buChar char="•"/>
              <a:defRPr/>
            </a:pPr>
            <a:r>
              <a:rPr lang="en-US" altLang="zh-CN" sz="2400" kern="0" dirty="0">
                <a:latin typeface="Times New Roman" pitchFamily="18" charset="0"/>
                <a:ea typeface="+mn-ea"/>
                <a:cs typeface="Times New Roman" pitchFamily="18" charset="0"/>
              </a:rPr>
              <a:t>Scalable to </a:t>
            </a:r>
            <a:r>
              <a:rPr lang="en-US" altLang="zh-CN" sz="2400" kern="0" dirty="0" smtClean="0">
                <a:latin typeface="Times New Roman" pitchFamily="18" charset="0"/>
                <a:ea typeface="+mn-ea"/>
                <a:cs typeface="Times New Roman" pitchFamily="18" charset="0"/>
              </a:rPr>
              <a:t>large-size problems</a:t>
            </a:r>
            <a:endParaRPr lang="en-US" altLang="zh-CN" sz="2400" kern="0" dirty="0">
              <a:latin typeface="Times New Roman" pitchFamily="18" charset="0"/>
              <a:ea typeface="宋体" pitchFamily="2" charset="-122"/>
              <a:cs typeface="Times New Roman" pitchFamily="18" charset="0"/>
            </a:endParaRPr>
          </a:p>
        </p:txBody>
      </p:sp>
      <p:sp>
        <p:nvSpPr>
          <p:cNvPr id="6" name="Slide Number Placeholder 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87</a:t>
            </a:fld>
            <a:endParaRPr lang="en-US">
              <a:latin typeface="Times New Roman" pitchFamily="18" charset="0"/>
              <a:cs typeface="Times New Roman" pitchFamily="18" charset="0"/>
            </a:endParaRPr>
          </a:p>
        </p:txBody>
      </p:sp>
      <p:grpSp>
        <p:nvGrpSpPr>
          <p:cNvPr id="14" name="Group 13"/>
          <p:cNvGrpSpPr/>
          <p:nvPr/>
        </p:nvGrpSpPr>
        <p:grpSpPr>
          <a:xfrm>
            <a:off x="1066800" y="4343400"/>
            <a:ext cx="7467600" cy="1569660"/>
            <a:chOff x="1066800" y="4648200"/>
            <a:chExt cx="7467600" cy="1569660"/>
          </a:xfrm>
        </p:grpSpPr>
        <p:grpSp>
          <p:nvGrpSpPr>
            <p:cNvPr id="12" name="Group 11"/>
            <p:cNvGrpSpPr/>
            <p:nvPr/>
          </p:nvGrpSpPr>
          <p:grpSpPr>
            <a:xfrm>
              <a:off x="1066800" y="4648200"/>
              <a:ext cx="7467600" cy="1524000"/>
              <a:chOff x="990600" y="4648200"/>
              <a:chExt cx="7467600" cy="1524000"/>
            </a:xfrm>
          </p:grpSpPr>
          <p:sp>
            <p:nvSpPr>
              <p:cNvPr id="8" name="Down Arrow 7"/>
              <p:cNvSpPr/>
              <p:nvPr/>
            </p:nvSpPr>
            <p:spPr>
              <a:xfrm rot="16200000">
                <a:off x="5257800" y="5029200"/>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15000" y="4648200"/>
                <a:ext cx="27432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990600" y="5486400"/>
                <a:ext cx="3886200" cy="1588"/>
              </a:xfrm>
              <a:prstGeom prst="line">
                <a:avLst/>
              </a:prstGeom>
            </p:spPr>
            <p:style>
              <a:lnRef idx="2">
                <a:schemeClr val="dk1"/>
              </a:lnRef>
              <a:fillRef idx="0">
                <a:schemeClr val="dk1"/>
              </a:fillRef>
              <a:effectRef idx="1">
                <a:schemeClr val="dk1"/>
              </a:effectRef>
              <a:fontRef idx="minor">
                <a:schemeClr val="tx1"/>
              </a:fontRef>
            </p:style>
          </p:cxnSp>
        </p:grpSp>
        <p:sp>
          <p:nvSpPr>
            <p:cNvPr id="13" name="TextBox 12"/>
            <p:cNvSpPr txBox="1"/>
            <p:nvPr/>
          </p:nvSpPr>
          <p:spPr>
            <a:xfrm>
              <a:off x="5791200" y="4648200"/>
              <a:ext cx="2743200" cy="1569660"/>
            </a:xfrm>
            <a:prstGeom prst="rect">
              <a:avLst/>
            </a:prstGeom>
            <a:noFill/>
          </p:spPr>
          <p:txBody>
            <a:bodyPr wrap="square" rtlCol="0">
              <a:spAutoFit/>
            </a:bodyPr>
            <a:lstStyle/>
            <a:p>
              <a:pPr marL="514350" indent="-514350">
                <a:buNone/>
              </a:pPr>
              <a:r>
                <a:rPr lang="en-US" sz="2400" dirty="0" smtClean="0">
                  <a:latin typeface="Times New Roman" pitchFamily="18" charset="0"/>
                  <a:cs typeface="Times New Roman" pitchFamily="18" charset="0"/>
                </a:rPr>
                <a:t>L</a:t>
              </a:r>
              <a:r>
                <a:rPr lang="en-US" sz="2400" baseline="-25000" dirty="0" smtClean="0">
                  <a:latin typeface="Times New Roman" pitchFamily="18" charset="0"/>
                  <a:cs typeface="Times New Roman" pitchFamily="18" charset="0"/>
                </a:rPr>
                <a:t>1</a:t>
              </a:r>
            </a:p>
            <a:p>
              <a:pPr marL="514350" indent="-514350">
                <a:buNone/>
              </a:pPr>
              <a:r>
                <a:rPr lang="en-US" sz="2400" dirty="0" smtClean="0">
                  <a:latin typeface="Times New Roman" pitchFamily="18" charset="0"/>
                  <a:cs typeface="Times New Roman" pitchFamily="18" charset="0"/>
                </a:rPr>
                <a:t>Trace Norm</a:t>
              </a:r>
            </a:p>
            <a:p>
              <a:pPr marL="514350" indent="-514350">
                <a:buNone/>
              </a:pPr>
              <a:r>
                <a:rPr lang="en-US" sz="2400" dirty="0" smtClean="0">
                  <a:latin typeface="Times New Roman" pitchFamily="18" charset="0"/>
                  <a:cs typeface="Times New Roman" pitchFamily="18" charset="0"/>
                </a:rPr>
                <a:t>L</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L</a:t>
              </a:r>
              <a:r>
                <a:rPr lang="en-US" sz="2400" baseline="-25000" dirty="0" err="1" smtClean="0">
                  <a:latin typeface="Times New Roman" pitchFamily="18" charset="0"/>
                  <a:cs typeface="Times New Roman" pitchFamily="18" charset="0"/>
                </a:rPr>
                <a:t>q</a:t>
              </a:r>
              <a:endParaRPr lang="en-US" sz="2400" baseline="-25000" dirty="0" smtClean="0">
                <a:latin typeface="Times New Roman" pitchFamily="18" charset="0"/>
                <a:cs typeface="Times New Roman" pitchFamily="18" charset="0"/>
              </a:endParaRPr>
            </a:p>
            <a:p>
              <a:pPr marL="514350" indent="-514350">
                <a:buNone/>
              </a:pPr>
              <a:r>
                <a:rPr lang="en-US" sz="2400" dirty="0" smtClean="0">
                  <a:latin typeface="Times New Roman" pitchFamily="18" charset="0"/>
                  <a:cs typeface="Times New Roman" pitchFamily="18" charset="0"/>
                </a:rPr>
                <a:t>Fused Lasso</a:t>
              </a:r>
              <a:endParaRPr lang="en-US" sz="2400" dirty="0"/>
            </a:p>
          </p:txBody>
        </p:sp>
      </p:grpSp>
      <p:pic>
        <p:nvPicPr>
          <p:cNvPr id="1189890" name="Picture 2"/>
          <p:cNvPicPr>
            <a:picLocks noChangeAspect="1" noChangeArrowheads="1"/>
          </p:cNvPicPr>
          <p:nvPr/>
        </p:nvPicPr>
        <p:blipFill>
          <a:blip r:embed="rId2"/>
          <a:srcRect/>
          <a:stretch>
            <a:fillRect/>
          </a:stretch>
        </p:blipFill>
        <p:spPr bwMode="auto">
          <a:xfrm>
            <a:off x="4191000" y="1955463"/>
            <a:ext cx="4724400" cy="5591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89890"/>
                                        </p:tgtEl>
                                        <p:attrNameLst>
                                          <p:attrName>style.visibility</p:attrName>
                                        </p:attrNameLst>
                                      </p:cBhvr>
                                      <p:to>
                                        <p:strVal val="visible"/>
                                      </p:to>
                                    </p:set>
                                    <p:animEffect transition="in" filter="box(in)">
                                      <p:cBhvr>
                                        <p:cTn id="17" dur="500"/>
                                        <p:tgtEl>
                                          <p:spTgt spid="118989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Proximal Operator Associated with L</a:t>
            </a:r>
            <a:r>
              <a:rPr lang="en-US" sz="2800" baseline="-25000" dirty="0" smtClean="0">
                <a:latin typeface="Times New Roman" pitchFamily="18" charset="0"/>
                <a:cs typeface="Times New Roman" pitchFamily="18" charset="0"/>
              </a:rPr>
              <a:t>1</a:t>
            </a:r>
            <a:endParaRPr lang="en-US" sz="2800" dirty="0"/>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88</a:t>
            </a:fld>
            <a:endParaRPr lang="en-US"/>
          </a:p>
        </p:txBody>
      </p:sp>
      <p:grpSp>
        <p:nvGrpSpPr>
          <p:cNvPr id="15" name="Group 14"/>
          <p:cNvGrpSpPr/>
          <p:nvPr/>
        </p:nvGrpSpPr>
        <p:grpSpPr>
          <a:xfrm>
            <a:off x="2667000" y="1066800"/>
            <a:ext cx="3886200" cy="1143000"/>
            <a:chOff x="2667000" y="1295400"/>
            <a:chExt cx="3886200" cy="1143000"/>
          </a:xfrm>
        </p:grpSpPr>
        <p:sp>
          <p:nvSpPr>
            <p:cNvPr id="6" name="Rectangle 5"/>
            <p:cNvSpPr/>
            <p:nvPr/>
          </p:nvSpPr>
          <p:spPr>
            <a:xfrm>
              <a:off x="2667000" y="1371600"/>
              <a:ext cx="38100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971800" y="1295400"/>
              <a:ext cx="358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Optimization problem</a:t>
              </a:r>
              <a:endParaRPr lang="en-US" sz="2400" dirty="0">
                <a:latin typeface="Times New Roman" pitchFamily="18" charset="0"/>
                <a:cs typeface="Times New Roman" pitchFamily="18" charset="0"/>
              </a:endParaRPr>
            </a:p>
          </p:txBody>
        </p:sp>
      </p:grpSp>
      <p:sp>
        <p:nvSpPr>
          <p:cNvPr id="12" name="Rectangle 11"/>
          <p:cNvSpPr/>
          <p:nvPr/>
        </p:nvSpPr>
        <p:spPr>
          <a:xfrm>
            <a:off x="914400" y="4267200"/>
            <a:ext cx="70104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66800" y="4876800"/>
            <a:ext cx="4343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Closed form solution:</a:t>
            </a:r>
            <a:endParaRPr lang="en-US" sz="2400" dirty="0">
              <a:latin typeface="Times New Roman" pitchFamily="18" charset="0"/>
              <a:cs typeface="Times New Roman" pitchFamily="18" charset="0"/>
            </a:endParaRPr>
          </a:p>
        </p:txBody>
      </p:sp>
      <p:pic>
        <p:nvPicPr>
          <p:cNvPr id="1219588" name="Picture 4"/>
          <p:cNvPicPr>
            <a:picLocks noChangeAspect="1" noChangeArrowheads="1"/>
          </p:cNvPicPr>
          <p:nvPr/>
        </p:nvPicPr>
        <p:blipFill>
          <a:blip r:embed="rId3" cstate="print"/>
          <a:srcRect/>
          <a:stretch>
            <a:fillRect/>
          </a:stretch>
        </p:blipFill>
        <p:spPr bwMode="auto">
          <a:xfrm>
            <a:off x="3886200" y="4419600"/>
            <a:ext cx="3733800" cy="1437814"/>
          </a:xfrm>
          <a:prstGeom prst="rect">
            <a:avLst/>
          </a:prstGeom>
          <a:noFill/>
          <a:ln w="9525">
            <a:noFill/>
            <a:miter lim="800000"/>
            <a:headEnd/>
            <a:tailEnd/>
          </a:ln>
          <a:effectLst/>
        </p:spPr>
      </p:pic>
      <p:grpSp>
        <p:nvGrpSpPr>
          <p:cNvPr id="18" name="Group 17"/>
          <p:cNvGrpSpPr/>
          <p:nvPr/>
        </p:nvGrpSpPr>
        <p:grpSpPr>
          <a:xfrm>
            <a:off x="914400" y="2514600"/>
            <a:ext cx="7010400" cy="1524000"/>
            <a:chOff x="914400" y="2514600"/>
            <a:chExt cx="7010400" cy="1524000"/>
          </a:xfrm>
        </p:grpSpPr>
        <p:sp>
          <p:nvSpPr>
            <p:cNvPr id="9" name="Rectangle 8"/>
            <p:cNvSpPr/>
            <p:nvPr/>
          </p:nvSpPr>
          <p:spPr>
            <a:xfrm>
              <a:off x="914400" y="2514600"/>
              <a:ext cx="7010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24000" y="2667000"/>
              <a:ext cx="4343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Associated proximal operator </a:t>
              </a:r>
              <a:endParaRPr lang="en-US" sz="2400" dirty="0">
                <a:latin typeface="Times New Roman" pitchFamily="18" charset="0"/>
                <a:cs typeface="Times New Roman" pitchFamily="18" charset="0"/>
              </a:endParaRPr>
            </a:p>
          </p:txBody>
        </p:sp>
        <p:pic>
          <p:nvPicPr>
            <p:cNvPr id="1219589" name="Picture 5"/>
            <p:cNvPicPr>
              <a:picLocks noChangeAspect="1" noChangeArrowheads="1"/>
            </p:cNvPicPr>
            <p:nvPr/>
          </p:nvPicPr>
          <p:blipFill>
            <a:blip r:embed="rId4" cstate="print"/>
            <a:srcRect/>
            <a:stretch>
              <a:fillRect/>
            </a:stretch>
          </p:blipFill>
          <p:spPr bwMode="auto">
            <a:xfrm>
              <a:off x="1676400" y="3200400"/>
              <a:ext cx="5467350" cy="695696"/>
            </a:xfrm>
            <a:prstGeom prst="rect">
              <a:avLst/>
            </a:prstGeom>
            <a:noFill/>
            <a:ln w="9525">
              <a:noFill/>
              <a:miter lim="800000"/>
              <a:headEnd/>
              <a:tailEnd/>
            </a:ln>
            <a:effectLst/>
          </p:spPr>
        </p:pic>
      </p:grpSp>
      <p:pic>
        <p:nvPicPr>
          <p:cNvPr id="20" name="Picture 3"/>
          <p:cNvPicPr>
            <a:picLocks noChangeAspect="1" noChangeArrowheads="1"/>
          </p:cNvPicPr>
          <p:nvPr/>
        </p:nvPicPr>
        <p:blipFill>
          <a:blip r:embed="rId5" cstate="print"/>
          <a:srcRect/>
          <a:stretch>
            <a:fillRect/>
          </a:stretch>
        </p:blipFill>
        <p:spPr bwMode="auto">
          <a:xfrm>
            <a:off x="0" y="1143000"/>
            <a:ext cx="685800" cy="2657475"/>
          </a:xfrm>
          <a:prstGeom prst="rect">
            <a:avLst/>
          </a:prstGeom>
          <a:noFill/>
          <a:ln w="9525">
            <a:noFill/>
            <a:miter lim="800000"/>
            <a:headEnd/>
            <a:tailEnd/>
          </a:ln>
        </p:spPr>
      </p:pic>
      <p:graphicFrame>
        <p:nvGraphicFramePr>
          <p:cNvPr id="1188865" name="Content Placeholder 5"/>
          <p:cNvGraphicFramePr>
            <a:graphicFrameLocks noChangeAspect="1"/>
          </p:cNvGraphicFramePr>
          <p:nvPr/>
        </p:nvGraphicFramePr>
        <p:xfrm>
          <a:off x="2853906" y="1558506"/>
          <a:ext cx="3489325" cy="595313"/>
        </p:xfrm>
        <a:graphic>
          <a:graphicData uri="http://schemas.openxmlformats.org/presentationml/2006/ole">
            <p:oleObj spid="_x0000_s1188865" name="Equation" r:id="rId6" imgW="1638000" imgH="2793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par>
                                <p:cTn id="13" presetID="4" presetClass="entr" presetSubtype="16" fill="hold" nodeType="withEffect">
                                  <p:stCondLst>
                                    <p:cond delay="0"/>
                                  </p:stCondLst>
                                  <p:childTnLst>
                                    <p:set>
                                      <p:cBhvr>
                                        <p:cTn id="14" dur="1" fill="hold">
                                          <p:stCondLst>
                                            <p:cond delay="0"/>
                                          </p:stCondLst>
                                        </p:cTn>
                                        <p:tgtEl>
                                          <p:spTgt spid="1219588"/>
                                        </p:tgtEl>
                                        <p:attrNameLst>
                                          <p:attrName>style.visibility</p:attrName>
                                        </p:attrNameLst>
                                      </p:cBhvr>
                                      <p:to>
                                        <p:strVal val="visible"/>
                                      </p:to>
                                    </p:set>
                                    <p:animEffect transition="in" filter="box(in)">
                                      <p:cBhvr>
                                        <p:cTn id="15" dur="500"/>
                                        <p:tgtEl>
                                          <p:spTgt spid="1219588"/>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Proximal Operator Associated with Trace Norm</a:t>
            </a:r>
            <a:endParaRPr lang="en-US" sz="2800" dirty="0"/>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89</a:t>
            </a:fld>
            <a:endParaRPr lang="en-US"/>
          </a:p>
        </p:txBody>
      </p:sp>
      <p:grpSp>
        <p:nvGrpSpPr>
          <p:cNvPr id="5" name="Group 17"/>
          <p:cNvGrpSpPr/>
          <p:nvPr/>
        </p:nvGrpSpPr>
        <p:grpSpPr>
          <a:xfrm>
            <a:off x="1066800" y="2286000"/>
            <a:ext cx="6629400" cy="1219200"/>
            <a:chOff x="914400" y="2514600"/>
            <a:chExt cx="7010400" cy="1524000"/>
          </a:xfrm>
        </p:grpSpPr>
        <p:sp>
          <p:nvSpPr>
            <p:cNvPr id="9" name="Rectangle 8"/>
            <p:cNvSpPr/>
            <p:nvPr/>
          </p:nvSpPr>
          <p:spPr>
            <a:xfrm>
              <a:off x="914400" y="2514600"/>
              <a:ext cx="7010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24000" y="2514600"/>
              <a:ext cx="4343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Associated proximal operator </a:t>
              </a:r>
              <a:endParaRPr lang="en-US" sz="2400" dirty="0">
                <a:latin typeface="Times New Roman" pitchFamily="18" charset="0"/>
                <a:cs typeface="Times New Roman" pitchFamily="18" charset="0"/>
              </a:endParaRPr>
            </a:p>
          </p:txBody>
        </p:sp>
      </p:grpSp>
      <p:pic>
        <p:nvPicPr>
          <p:cNvPr id="1220611" name="Picture 3"/>
          <p:cNvPicPr>
            <a:picLocks noChangeAspect="1" noChangeArrowheads="1"/>
          </p:cNvPicPr>
          <p:nvPr/>
        </p:nvPicPr>
        <p:blipFill>
          <a:blip r:embed="rId2" cstate="print"/>
          <a:srcRect/>
          <a:stretch>
            <a:fillRect/>
          </a:stretch>
        </p:blipFill>
        <p:spPr bwMode="auto">
          <a:xfrm>
            <a:off x="1752600" y="2667000"/>
            <a:ext cx="5410200" cy="639315"/>
          </a:xfrm>
          <a:prstGeom prst="rect">
            <a:avLst/>
          </a:prstGeom>
          <a:noFill/>
          <a:ln w="9525">
            <a:noFill/>
            <a:miter lim="800000"/>
            <a:headEnd/>
            <a:tailEnd/>
          </a:ln>
          <a:effectLst/>
        </p:spPr>
      </p:pic>
      <p:grpSp>
        <p:nvGrpSpPr>
          <p:cNvPr id="19" name="Group 18"/>
          <p:cNvGrpSpPr/>
          <p:nvPr/>
        </p:nvGrpSpPr>
        <p:grpSpPr>
          <a:xfrm>
            <a:off x="1524000" y="3657600"/>
            <a:ext cx="7239000" cy="2819400"/>
            <a:chOff x="914400" y="3657600"/>
            <a:chExt cx="7239000" cy="2819400"/>
          </a:xfrm>
        </p:grpSpPr>
        <p:sp>
          <p:nvSpPr>
            <p:cNvPr id="12" name="Rectangle 11"/>
            <p:cNvSpPr/>
            <p:nvPr/>
          </p:nvSpPr>
          <p:spPr>
            <a:xfrm>
              <a:off x="914400" y="3657600"/>
              <a:ext cx="7239000" cy="281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66800" y="3657600"/>
              <a:ext cx="358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Closed form solution:</a:t>
              </a:r>
              <a:endParaRPr lang="en-US" sz="2400" dirty="0">
                <a:latin typeface="Times New Roman" pitchFamily="18" charset="0"/>
                <a:cs typeface="Times New Roman" pitchFamily="18" charset="0"/>
              </a:endParaRPr>
            </a:p>
          </p:txBody>
        </p:sp>
        <p:pic>
          <p:nvPicPr>
            <p:cNvPr id="1220613" name="Picture 5"/>
            <p:cNvPicPr>
              <a:picLocks noChangeAspect="1" noChangeArrowheads="1"/>
            </p:cNvPicPr>
            <p:nvPr/>
          </p:nvPicPr>
          <p:blipFill>
            <a:blip r:embed="rId3" cstate="print"/>
            <a:srcRect/>
            <a:stretch>
              <a:fillRect/>
            </a:stretch>
          </p:blipFill>
          <p:spPr bwMode="auto">
            <a:xfrm>
              <a:off x="1524000" y="4070314"/>
              <a:ext cx="6324600" cy="2330486"/>
            </a:xfrm>
            <a:prstGeom prst="rect">
              <a:avLst/>
            </a:prstGeom>
            <a:noFill/>
            <a:ln w="9525">
              <a:noFill/>
              <a:miter lim="800000"/>
              <a:headEnd/>
              <a:tailEnd/>
            </a:ln>
            <a:effectLst/>
          </p:spPr>
        </p:pic>
      </p:grpSp>
      <p:grpSp>
        <p:nvGrpSpPr>
          <p:cNvPr id="21" name="Group 20"/>
          <p:cNvGrpSpPr/>
          <p:nvPr/>
        </p:nvGrpSpPr>
        <p:grpSpPr>
          <a:xfrm>
            <a:off x="4419600" y="1066800"/>
            <a:ext cx="3810000" cy="1143000"/>
            <a:chOff x="2667000" y="1066800"/>
            <a:chExt cx="3810000" cy="1143000"/>
          </a:xfrm>
        </p:grpSpPr>
        <p:grpSp>
          <p:nvGrpSpPr>
            <p:cNvPr id="3" name="Group 14"/>
            <p:cNvGrpSpPr/>
            <p:nvPr/>
          </p:nvGrpSpPr>
          <p:grpSpPr>
            <a:xfrm>
              <a:off x="2667000" y="1066800"/>
              <a:ext cx="3810000" cy="1143000"/>
              <a:chOff x="2667000" y="1295400"/>
              <a:chExt cx="3810000" cy="1143000"/>
            </a:xfrm>
          </p:grpSpPr>
          <p:sp>
            <p:nvSpPr>
              <p:cNvPr id="6" name="Rectangle 5"/>
              <p:cNvSpPr/>
              <p:nvPr/>
            </p:nvSpPr>
            <p:spPr>
              <a:xfrm>
                <a:off x="2667000" y="1371600"/>
                <a:ext cx="38100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95600" y="1295400"/>
                <a:ext cx="358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Optimization problem</a:t>
                </a:r>
                <a:endParaRPr lang="en-US" sz="2400" dirty="0">
                  <a:latin typeface="Times New Roman" pitchFamily="18" charset="0"/>
                  <a:cs typeface="Times New Roman" pitchFamily="18" charset="0"/>
                </a:endParaRPr>
              </a:p>
            </p:txBody>
          </p:sp>
        </p:grpSp>
        <p:pic>
          <p:nvPicPr>
            <p:cNvPr id="1220614" name="Picture 6"/>
            <p:cNvPicPr>
              <a:picLocks noChangeAspect="1" noChangeArrowheads="1"/>
            </p:cNvPicPr>
            <p:nvPr/>
          </p:nvPicPr>
          <p:blipFill>
            <a:blip r:embed="rId4" cstate="print"/>
            <a:srcRect/>
            <a:stretch>
              <a:fillRect/>
            </a:stretch>
          </p:blipFill>
          <p:spPr bwMode="auto">
            <a:xfrm>
              <a:off x="2971800" y="1524000"/>
              <a:ext cx="3195637" cy="623727"/>
            </a:xfrm>
            <a:prstGeom prst="rect">
              <a:avLst/>
            </a:prstGeom>
            <a:noFill/>
            <a:ln w="9525">
              <a:noFill/>
              <a:miter lim="800000"/>
              <a:headEnd/>
              <a:tailEnd/>
            </a:ln>
            <a:effectLst/>
          </p:spPr>
        </p:pic>
      </p:grpSp>
      <p:pic>
        <p:nvPicPr>
          <p:cNvPr id="22" name="Picture 8"/>
          <p:cNvPicPr>
            <a:picLocks noChangeAspect="1" noChangeArrowheads="1"/>
          </p:cNvPicPr>
          <p:nvPr/>
        </p:nvPicPr>
        <p:blipFill>
          <a:blip r:embed="rId5" cstate="print"/>
          <a:srcRect/>
          <a:stretch>
            <a:fillRect/>
          </a:stretch>
        </p:blipFill>
        <p:spPr bwMode="auto">
          <a:xfrm>
            <a:off x="228600" y="1219200"/>
            <a:ext cx="3962400" cy="91954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1220611"/>
                                        </p:tgtEl>
                                        <p:attrNameLst>
                                          <p:attrName>style.visibility</p:attrName>
                                        </p:attrNameLst>
                                      </p:cBhvr>
                                      <p:to>
                                        <p:strVal val="visible"/>
                                      </p:to>
                                    </p:set>
                                    <p:animEffect transition="in" filter="box(in)">
                                      <p:cBhvr>
                                        <p:cTn id="10" dur="500"/>
                                        <p:tgtEl>
                                          <p:spTgt spid="122061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ox(i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533400" y="1219200"/>
            <a:ext cx="8153400" cy="5105400"/>
          </a:xfrm>
        </p:spPr>
        <p:txBody>
          <a:bodyPr/>
          <a:lstStyle/>
          <a:p>
            <a:r>
              <a:rPr lang="en-US" dirty="0" smtClean="0">
                <a:latin typeface="Times New Roman" pitchFamily="18" charset="0"/>
                <a:cs typeface="Times New Roman" pitchFamily="18" charset="0"/>
              </a:rPr>
              <a:t>Let </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be the model parameter to be estimated. A commonly employed model for estimating </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is</a:t>
            </a:r>
          </a:p>
          <a:p>
            <a:pPr>
              <a:buFontTx/>
              <a:buNone/>
            </a:pPr>
            <a:endParaRPr lang="en-US" dirty="0" smtClean="0">
              <a:latin typeface="Times New Roman" pitchFamily="18" charset="0"/>
              <a:cs typeface="Times New Roman" pitchFamily="18" charset="0"/>
            </a:endParaRPr>
          </a:p>
          <a:p>
            <a:pPr>
              <a:buFontTx/>
              <a:buNone/>
            </a:pPr>
            <a:r>
              <a:rPr lang="en-US" sz="2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min  loss(</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×penalty(</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(1)</a:t>
            </a:r>
          </a:p>
          <a:p>
            <a:pPr>
              <a:buFontTx/>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(1) is equivalent to the following model:</a:t>
            </a:r>
          </a:p>
          <a:p>
            <a:pPr>
              <a:buFontTx/>
              <a:buNone/>
            </a:pPr>
            <a:endParaRPr lang="en-US" sz="2400" dirty="0" smtClean="0">
              <a:latin typeface="Times New Roman" pitchFamily="18" charset="0"/>
              <a:cs typeface="Times New Roman" pitchFamily="18" charset="0"/>
            </a:endParaRPr>
          </a:p>
          <a:p>
            <a:pPr>
              <a:buFontTx/>
              <a:buNone/>
            </a:pPr>
            <a:r>
              <a:rPr lang="en-US" sz="2400" dirty="0" smtClean="0">
                <a:latin typeface="Times New Roman" pitchFamily="18" charset="0"/>
                <a:cs typeface="Times New Roman" pitchFamily="18" charset="0"/>
              </a:rPr>
              <a:t>                               min  loss(</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a:t>
            </a:r>
          </a:p>
          <a:p>
            <a:pPr>
              <a:buFontTx/>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s.t</a:t>
            </a:r>
            <a:r>
              <a:rPr lang="en-US" sz="2400" dirty="0" smtClean="0">
                <a:latin typeface="Times New Roman" pitchFamily="18" charset="0"/>
                <a:cs typeface="Times New Roman" pitchFamily="18" charset="0"/>
              </a:rPr>
              <a:t>.    penalty(</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  </a:t>
            </a:r>
            <a:r>
              <a:rPr lang="en-US" sz="2400" i="1" dirty="0" smtClean="0">
                <a:latin typeface="Times New Roman" pitchFamily="18" charset="0"/>
                <a:cs typeface="Times New Roman" pitchFamily="18" charset="0"/>
              </a:rPr>
              <a:t>z</a:t>
            </a:r>
            <a:r>
              <a:rPr lang="en-US" sz="2400" dirty="0" smtClean="0">
                <a:latin typeface="Times New Roman" pitchFamily="18" charset="0"/>
                <a:cs typeface="Times New Roman" pitchFamily="18" charset="0"/>
              </a:rPr>
              <a:t>               	(2)</a:t>
            </a:r>
          </a:p>
        </p:txBody>
      </p:sp>
      <p:sp>
        <p:nvSpPr>
          <p:cNvPr id="29697" name="Title 1"/>
          <p:cNvSpPr>
            <a:spLocks noGrp="1"/>
          </p:cNvSpPr>
          <p:nvPr>
            <p:ph type="title"/>
          </p:nvPr>
        </p:nvSpPr>
        <p:spPr/>
        <p:txBody>
          <a:bodyPr/>
          <a:lstStyle/>
          <a:p>
            <a:r>
              <a:rPr lang="en-US" dirty="0" smtClean="0">
                <a:latin typeface="Times New Roman" pitchFamily="18" charset="0"/>
                <a:cs typeface="Times New Roman" pitchFamily="18" charset="0"/>
              </a:rPr>
              <a:t>Sparse Learning Models </a:t>
            </a:r>
          </a:p>
        </p:txBody>
      </p:sp>
      <p:sp>
        <p:nvSpPr>
          <p:cNvPr id="4" name="AutoShape 19"/>
          <p:cNvSpPr>
            <a:spLocks noChangeArrowheads="1"/>
          </p:cNvSpPr>
          <p:nvPr/>
        </p:nvSpPr>
        <p:spPr bwMode="auto">
          <a:xfrm>
            <a:off x="457200" y="3682041"/>
            <a:ext cx="3657600" cy="2438400"/>
          </a:xfrm>
          <a:prstGeom prst="wedgeRectCallout">
            <a:avLst>
              <a:gd name="adj1" fmla="val 33825"/>
              <a:gd name="adj2" fmla="val -75632"/>
            </a:avLst>
          </a:prstGeom>
          <a:solidFill>
            <a:srgbClr val="99FF66"/>
          </a:solidFill>
          <a:ln w="12700" algn="ctr">
            <a:solidFill>
              <a:schemeClr val="tx1"/>
            </a:solidFill>
            <a:miter lim="800000"/>
            <a:headEnd/>
            <a:tailEnd/>
          </a:ln>
        </p:spPr>
        <p:txBody>
          <a:bodyPr/>
          <a:lstStyle/>
          <a:p>
            <a:pPr marL="342900" indent="-342900">
              <a:buFont typeface="Wingdings" pitchFamily="2" charset="2"/>
              <a:buChar char="§"/>
            </a:pPr>
            <a:r>
              <a:rPr lang="en-US" sz="2800" dirty="0" smtClean="0">
                <a:latin typeface="Times New Roman" pitchFamily="18" charset="0"/>
                <a:cs typeface="Times New Roman" pitchFamily="18" charset="0"/>
              </a:rPr>
              <a:t>Least squares</a:t>
            </a:r>
          </a:p>
          <a:p>
            <a:pPr marL="342900" indent="-342900">
              <a:buFont typeface="Wingdings" pitchFamily="2" charset="2"/>
              <a:buChar char="§"/>
            </a:pPr>
            <a:r>
              <a:rPr lang="en-US" sz="2800" dirty="0" smtClean="0">
                <a:latin typeface="Times New Roman" pitchFamily="18" charset="0"/>
                <a:cs typeface="Times New Roman" pitchFamily="18" charset="0"/>
              </a:rPr>
              <a:t>Logistic loss</a:t>
            </a:r>
          </a:p>
          <a:p>
            <a:pPr marL="342900" indent="-342900">
              <a:buFont typeface="Wingdings" pitchFamily="2" charset="2"/>
              <a:buChar char="§"/>
            </a:pPr>
            <a:r>
              <a:rPr lang="en-US" sz="2800" dirty="0" smtClean="0">
                <a:latin typeface="Times New Roman" pitchFamily="18" charset="0"/>
                <a:cs typeface="Times New Roman" pitchFamily="18" charset="0"/>
              </a:rPr>
              <a:t>Hinge loss</a:t>
            </a:r>
          </a:p>
          <a:p>
            <a:pPr marL="342900" indent="-342900">
              <a:buFont typeface="Wingdings" pitchFamily="2" charset="2"/>
              <a:buChar char="§"/>
            </a:pPr>
            <a:r>
              <a:rPr lang="en-US" sz="2800" dirty="0" smtClean="0">
                <a:latin typeface="Times New Roman" pitchFamily="18" charset="0"/>
                <a:cs typeface="Times New Roman" pitchFamily="18" charset="0"/>
              </a:rPr>
              <a:t>…</a:t>
            </a:r>
          </a:p>
        </p:txBody>
      </p:sp>
      <p:sp>
        <p:nvSpPr>
          <p:cNvPr id="5" name="AutoShape 19"/>
          <p:cNvSpPr>
            <a:spLocks noChangeArrowheads="1"/>
          </p:cNvSpPr>
          <p:nvPr/>
        </p:nvSpPr>
        <p:spPr bwMode="auto">
          <a:xfrm>
            <a:off x="4129520" y="3674853"/>
            <a:ext cx="4910962" cy="2438400"/>
          </a:xfrm>
          <a:prstGeom prst="wedgeRectCallout">
            <a:avLst>
              <a:gd name="adj1" fmla="val -24166"/>
              <a:gd name="adj2" fmla="val -73767"/>
            </a:avLst>
          </a:prstGeom>
          <a:solidFill>
            <a:srgbClr val="99FF66"/>
          </a:solidFill>
          <a:ln w="12700" algn="ctr">
            <a:solidFill>
              <a:schemeClr val="tx1"/>
            </a:solidFill>
            <a:miter lim="800000"/>
            <a:headEnd/>
            <a:tailEnd/>
          </a:ln>
        </p:spPr>
        <p:txBody>
          <a:bodyPr/>
          <a:lstStyle/>
          <a:p>
            <a:pPr>
              <a:buFont typeface="Wingdings" pitchFamily="2" charset="2"/>
              <a:buChar char="§"/>
            </a:pPr>
            <a:r>
              <a:rPr lang="en-US" sz="2800" dirty="0" smtClean="0">
                <a:latin typeface="Times New Roman" pitchFamily="18" charset="0"/>
                <a:cs typeface="Times New Roman" pitchFamily="18" charset="0"/>
              </a:rPr>
              <a:t>Zero norm is the natural choice </a:t>
            </a:r>
          </a:p>
          <a:p>
            <a:pPr lvl="1">
              <a:buFont typeface="Wingdings" pitchFamily="2" charset="2"/>
              <a:buChar char="Ø"/>
            </a:pPr>
            <a:r>
              <a:rPr lang="en-US" sz="2800" dirty="0" smtClean="0">
                <a:latin typeface="Times New Roman" pitchFamily="18" charset="0"/>
                <a:cs typeface="Times New Roman" pitchFamily="18" charset="0"/>
              </a:rPr>
              <a:t>The number of nonzero elements of </a:t>
            </a:r>
            <a:r>
              <a:rPr lang="en-US" sz="2800" i="1" dirty="0" smtClean="0">
                <a:latin typeface="Times New Roman" pitchFamily="18" charset="0"/>
                <a:cs typeface="Times New Roman" pitchFamily="18" charset="0"/>
              </a:rPr>
              <a:t>x</a:t>
            </a:r>
          </a:p>
          <a:p>
            <a:pPr lvl="1">
              <a:buFont typeface="Wingdings" pitchFamily="2" charset="2"/>
              <a:buChar char="Ø"/>
            </a:pPr>
            <a:r>
              <a:rPr lang="en-US" sz="2800" dirty="0" smtClean="0">
                <a:latin typeface="Times New Roman" pitchFamily="18" charset="0"/>
                <a:cs typeface="Times New Roman" pitchFamily="18" charset="0"/>
              </a:rPr>
              <a:t>Not a valid norm, </a:t>
            </a:r>
            <a:r>
              <a:rPr lang="en-US" sz="2800" dirty="0" err="1" smtClean="0">
                <a:latin typeface="Times New Roman" pitchFamily="18" charset="0"/>
                <a:cs typeface="Times New Roman" pitchFamily="18" charset="0"/>
              </a:rPr>
              <a:t>nonconvex</a:t>
            </a:r>
            <a:r>
              <a:rPr lang="en-US" sz="2800" dirty="0" smtClean="0">
                <a:latin typeface="Times New Roman" pitchFamily="18" charset="0"/>
                <a:cs typeface="Times New Roman" pitchFamily="18" charset="0"/>
              </a:rPr>
              <a:t>, NP-hard</a:t>
            </a:r>
          </a:p>
          <a:p>
            <a:pPr marL="342900" indent="-342900">
              <a:buFont typeface="Wingdings" pitchFamily="2" charset="2"/>
              <a:buChar char="§"/>
            </a:pPr>
            <a:endParaRPr lang="en-US" sz="2800" dirty="0" smtClean="0">
              <a:latin typeface="Times New Roman" pitchFamily="18" charset="0"/>
              <a:cs typeface="Times New Roman" pitchFamily="18" charset="0"/>
            </a:endParaRPr>
          </a:p>
        </p:txBody>
      </p:sp>
      <p:sp>
        <p:nvSpPr>
          <p:cNvPr id="6" name="Slide Number Placeholder 5"/>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Title 1"/>
          <p:cNvSpPr>
            <a:spLocks noGrp="1"/>
          </p:cNvSpPr>
          <p:nvPr>
            <p:ph type="title"/>
          </p:nvPr>
        </p:nvSpPr>
        <p:spPr/>
        <p:txBody>
          <a:bodyPr/>
          <a:lstStyle/>
          <a:p>
            <a:r>
              <a:rPr lang="en-US" sz="3200" dirty="0" smtClean="0">
                <a:latin typeface="Times New Roman" pitchFamily="18" charset="0"/>
                <a:cs typeface="Times New Roman" pitchFamily="18" charset="0"/>
              </a:rPr>
              <a:t>Proximal Operator Associated with L</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L</a:t>
            </a:r>
            <a:r>
              <a:rPr lang="en-US" sz="3200" i="1" baseline="-25000" dirty="0" err="1" smtClean="0">
                <a:latin typeface="Times New Roman" pitchFamily="18" charset="0"/>
                <a:cs typeface="Times New Roman" pitchFamily="18" charset="0"/>
              </a:rPr>
              <a:t>q</a:t>
            </a:r>
            <a:endParaRPr lang="en-US" sz="3200" i="1" baseline="-25000" dirty="0" smtClean="0">
              <a:latin typeface="Times New Roman" pitchFamily="18" charset="0"/>
              <a:cs typeface="Times New Roman" pitchFamily="18" charset="0"/>
            </a:endParaRPr>
          </a:p>
        </p:txBody>
      </p:sp>
      <p:sp>
        <p:nvSpPr>
          <p:cNvPr id="7" name="Text Box 9"/>
          <p:cNvSpPr txBox="1">
            <a:spLocks noChangeArrowheads="1"/>
          </p:cNvSpPr>
          <p:nvPr/>
        </p:nvSpPr>
        <p:spPr bwMode="auto">
          <a:xfrm>
            <a:off x="762000" y="4732337"/>
            <a:ext cx="8077200" cy="830263"/>
          </a:xfrm>
          <a:prstGeom prst="rect">
            <a:avLst/>
          </a:prstGeom>
          <a:noFill/>
          <a:ln w="9525">
            <a:noFill/>
            <a:miter lim="800000"/>
            <a:headEnd/>
            <a:tailEnd/>
          </a:ln>
        </p:spPr>
        <p:txBody>
          <a:bodyPr>
            <a:spAutoFit/>
          </a:bodyPr>
          <a:lstStyle/>
          <a:p>
            <a:pPr>
              <a:spcBef>
                <a:spcPct val="50000"/>
              </a:spcBef>
            </a:pPr>
            <a:r>
              <a:rPr lang="en-US" altLang="zh-CN" sz="2400" dirty="0">
                <a:latin typeface="Times New Roman" pitchFamily="18" charset="0"/>
                <a:cs typeface="Times New Roman" pitchFamily="18" charset="0"/>
              </a:rPr>
              <a:t>It can be decoupled into the following </a:t>
            </a:r>
            <a:r>
              <a:rPr lang="en-US" altLang="zh-CN" sz="2400" i="1" dirty="0">
                <a:latin typeface="Times New Roman" pitchFamily="18" charset="0"/>
                <a:cs typeface="Times New Roman" pitchFamily="18" charset="0"/>
              </a:rPr>
              <a:t>q</a:t>
            </a:r>
            <a:r>
              <a:rPr lang="en-US" altLang="zh-CN" sz="2400" dirty="0">
                <a:latin typeface="Times New Roman" pitchFamily="18" charset="0"/>
                <a:cs typeface="Times New Roman" pitchFamily="18" charset="0"/>
              </a:rPr>
              <a:t>-norm regularized Euclidean projection problem:</a:t>
            </a:r>
          </a:p>
        </p:txBody>
      </p:sp>
      <p:sp>
        <p:nvSpPr>
          <p:cNvPr id="9" name="Rectangle 8"/>
          <p:cNvSpPr/>
          <p:nvPr/>
        </p:nvSpPr>
        <p:spPr>
          <a:xfrm>
            <a:off x="3810000" y="1219200"/>
            <a:ext cx="48768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12" name="Slide Number Placeholder 11"/>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90</a:t>
            </a:fld>
            <a:endParaRPr lang="en-US">
              <a:latin typeface="Times New Roman" pitchFamily="18" charset="0"/>
              <a:cs typeface="Times New Roman" pitchFamily="18" charset="0"/>
            </a:endParaRPr>
          </a:p>
        </p:txBody>
      </p:sp>
      <p:sp>
        <p:nvSpPr>
          <p:cNvPr id="591877" name="TextBox 7"/>
          <p:cNvSpPr txBox="1">
            <a:spLocks noChangeArrowheads="1"/>
          </p:cNvSpPr>
          <p:nvPr/>
        </p:nvSpPr>
        <p:spPr bwMode="auto">
          <a:xfrm>
            <a:off x="4114800" y="1219200"/>
            <a:ext cx="3810000" cy="400050"/>
          </a:xfrm>
          <a:prstGeom prst="rect">
            <a:avLst/>
          </a:prstGeom>
          <a:noFill/>
          <a:ln w="9525">
            <a:noFill/>
            <a:miter lim="800000"/>
            <a:headEnd/>
            <a:tailEnd/>
          </a:ln>
        </p:spPr>
        <p:txBody>
          <a:bodyPr>
            <a:spAutoFit/>
          </a:bodyPr>
          <a:lstStyle/>
          <a:p>
            <a:r>
              <a:rPr lang="en-US" sz="2000" b="1" dirty="0">
                <a:latin typeface="Times New Roman" pitchFamily="18" charset="0"/>
                <a:cs typeface="Times New Roman" pitchFamily="18" charset="0"/>
              </a:rPr>
              <a:t>Optimization problem:</a:t>
            </a:r>
          </a:p>
        </p:txBody>
      </p:sp>
      <p:pic>
        <p:nvPicPr>
          <p:cNvPr id="16" name="Picture 4"/>
          <p:cNvPicPr>
            <a:picLocks noChangeAspect="1" noChangeArrowheads="1"/>
          </p:cNvPicPr>
          <p:nvPr/>
        </p:nvPicPr>
        <p:blipFill>
          <a:blip r:embed="rId2" cstate="print"/>
          <a:srcRect/>
          <a:stretch>
            <a:fillRect/>
          </a:stretch>
        </p:blipFill>
        <p:spPr bwMode="auto">
          <a:xfrm>
            <a:off x="152400" y="1066800"/>
            <a:ext cx="2514600" cy="1907128"/>
          </a:xfrm>
          <a:prstGeom prst="rect">
            <a:avLst/>
          </a:prstGeom>
          <a:noFill/>
          <a:ln w="9525">
            <a:noFill/>
            <a:miter lim="800000"/>
            <a:headEnd/>
            <a:tailEnd/>
          </a:ln>
        </p:spPr>
      </p:pic>
      <p:pic>
        <p:nvPicPr>
          <p:cNvPr id="1180674" name="Picture 2"/>
          <p:cNvPicPr>
            <a:picLocks noChangeAspect="1" noChangeArrowheads="1"/>
          </p:cNvPicPr>
          <p:nvPr/>
        </p:nvPicPr>
        <p:blipFill>
          <a:blip r:embed="rId3" cstate="print"/>
          <a:srcRect/>
          <a:stretch>
            <a:fillRect/>
          </a:stretch>
        </p:blipFill>
        <p:spPr bwMode="auto">
          <a:xfrm>
            <a:off x="4343400" y="1676400"/>
            <a:ext cx="3767137" cy="783913"/>
          </a:xfrm>
          <a:prstGeom prst="rect">
            <a:avLst/>
          </a:prstGeom>
          <a:noFill/>
          <a:ln w="9525">
            <a:noFill/>
            <a:miter lim="800000"/>
            <a:headEnd/>
            <a:tailEnd/>
          </a:ln>
          <a:effectLst/>
        </p:spPr>
      </p:pic>
      <p:grpSp>
        <p:nvGrpSpPr>
          <p:cNvPr id="19" name="Group 18"/>
          <p:cNvGrpSpPr/>
          <p:nvPr/>
        </p:nvGrpSpPr>
        <p:grpSpPr>
          <a:xfrm>
            <a:off x="1752600" y="3048000"/>
            <a:ext cx="5943600" cy="1447800"/>
            <a:chOff x="2743200" y="3048000"/>
            <a:chExt cx="5943600" cy="1447800"/>
          </a:xfrm>
        </p:grpSpPr>
        <p:sp>
          <p:nvSpPr>
            <p:cNvPr id="14" name="Rectangle 13"/>
            <p:cNvSpPr/>
            <p:nvPr/>
          </p:nvSpPr>
          <p:spPr bwMode="auto">
            <a:xfrm>
              <a:off x="2743200" y="3048000"/>
              <a:ext cx="59436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591881" name="TextBox 12"/>
            <p:cNvSpPr txBox="1">
              <a:spLocks noChangeArrowheads="1"/>
            </p:cNvSpPr>
            <p:nvPr/>
          </p:nvSpPr>
          <p:spPr bwMode="auto">
            <a:xfrm>
              <a:off x="2971800" y="3124200"/>
              <a:ext cx="3810000" cy="400110"/>
            </a:xfrm>
            <a:prstGeom prst="rect">
              <a:avLst/>
            </a:prstGeom>
            <a:noFill/>
            <a:ln w="9525">
              <a:noFill/>
              <a:miter lim="800000"/>
              <a:headEnd/>
              <a:tailEnd/>
            </a:ln>
          </p:spPr>
          <p:txBody>
            <a:bodyPr>
              <a:spAutoFit/>
            </a:bodyPr>
            <a:lstStyle/>
            <a:p>
              <a:r>
                <a:rPr lang="en-US" sz="2000" b="1">
                  <a:latin typeface="Times New Roman" pitchFamily="18" charset="0"/>
                  <a:cs typeface="Times New Roman" pitchFamily="18" charset="0"/>
                </a:rPr>
                <a:t>Associated proximal operator:</a:t>
              </a:r>
            </a:p>
          </p:txBody>
        </p:sp>
        <p:pic>
          <p:nvPicPr>
            <p:cNvPr id="1180676" name="Picture 4"/>
            <p:cNvPicPr>
              <a:picLocks noChangeAspect="1" noChangeArrowheads="1"/>
            </p:cNvPicPr>
            <p:nvPr/>
          </p:nvPicPr>
          <p:blipFill>
            <a:blip r:embed="rId4" cstate="print"/>
            <a:srcRect/>
            <a:stretch>
              <a:fillRect/>
            </a:stretch>
          </p:blipFill>
          <p:spPr bwMode="auto">
            <a:xfrm>
              <a:off x="3276600" y="3581400"/>
              <a:ext cx="4633912" cy="843852"/>
            </a:xfrm>
            <a:prstGeom prst="rect">
              <a:avLst/>
            </a:prstGeom>
            <a:noFill/>
            <a:ln w="9525">
              <a:noFill/>
              <a:miter lim="800000"/>
              <a:headEnd/>
              <a:tailEnd/>
            </a:ln>
            <a:effectLst/>
          </p:spPr>
        </p:pic>
      </p:grpSp>
      <p:pic>
        <p:nvPicPr>
          <p:cNvPr id="1180677" name="Picture 5"/>
          <p:cNvPicPr>
            <a:picLocks noChangeAspect="1" noChangeArrowheads="1"/>
          </p:cNvPicPr>
          <p:nvPr/>
        </p:nvPicPr>
        <p:blipFill>
          <a:blip r:embed="rId5" cstate="print"/>
          <a:srcRect/>
          <a:stretch>
            <a:fillRect/>
          </a:stretch>
        </p:blipFill>
        <p:spPr bwMode="auto">
          <a:xfrm>
            <a:off x="2057400" y="5638800"/>
            <a:ext cx="4572000" cy="752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4" presetClass="entr" presetSubtype="16" fill="hold" nodeType="withEffect">
                                  <p:stCondLst>
                                    <p:cond delay="0"/>
                                  </p:stCondLst>
                                  <p:childTnLst>
                                    <p:set>
                                      <p:cBhvr>
                                        <p:cTn id="14" dur="1" fill="hold">
                                          <p:stCondLst>
                                            <p:cond delay="0"/>
                                          </p:stCondLst>
                                        </p:cTn>
                                        <p:tgtEl>
                                          <p:spTgt spid="1180677"/>
                                        </p:tgtEl>
                                        <p:attrNameLst>
                                          <p:attrName>style.visibility</p:attrName>
                                        </p:attrNameLst>
                                      </p:cBhvr>
                                      <p:to>
                                        <p:strVal val="visible"/>
                                      </p:to>
                                    </p:set>
                                    <p:animEffect transition="in" filter="box(in)">
                                      <p:cBhvr>
                                        <p:cTn id="15" dur="500"/>
                                        <p:tgtEl>
                                          <p:spTgt spid="118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2"/>
          <p:cNvSpPr>
            <a:spLocks noGrp="1" noChangeArrowheads="1"/>
          </p:cNvSpPr>
          <p:nvPr>
            <p:ph type="title"/>
          </p:nvPr>
        </p:nvSpPr>
        <p:spPr>
          <a:xfrm>
            <a:off x="457200" y="533400"/>
            <a:ext cx="6477000" cy="609600"/>
          </a:xfrm>
        </p:spPr>
        <p:txBody>
          <a:bodyPr/>
          <a:lstStyle/>
          <a:p>
            <a:r>
              <a:rPr lang="en-US" altLang="zh-CN" sz="3200" smtClean="0">
                <a:latin typeface="Times New Roman" pitchFamily="18" charset="0"/>
                <a:ea typeface="宋体"/>
                <a:cs typeface="Times New Roman" pitchFamily="18" charset="0"/>
              </a:rPr>
              <a:t>When          or        </a:t>
            </a:r>
          </a:p>
        </p:txBody>
      </p:sp>
      <p:pic>
        <p:nvPicPr>
          <p:cNvPr id="593922" name="Picture 4"/>
          <p:cNvPicPr>
            <a:picLocks noChangeAspect="1" noChangeArrowheads="1"/>
          </p:cNvPicPr>
          <p:nvPr/>
        </p:nvPicPr>
        <p:blipFill>
          <a:blip r:embed="rId2" cstate="print"/>
          <a:srcRect/>
          <a:stretch>
            <a:fillRect/>
          </a:stretch>
        </p:blipFill>
        <p:spPr bwMode="auto">
          <a:xfrm>
            <a:off x="3581400" y="717550"/>
            <a:ext cx="754063" cy="349250"/>
          </a:xfrm>
          <a:prstGeom prst="rect">
            <a:avLst/>
          </a:prstGeom>
          <a:noFill/>
          <a:ln w="9525">
            <a:noFill/>
            <a:miter lim="800000"/>
            <a:headEnd/>
            <a:tailEnd/>
          </a:ln>
        </p:spPr>
      </p:pic>
      <p:pic>
        <p:nvPicPr>
          <p:cNvPr id="593923" name="Picture 6"/>
          <p:cNvPicPr>
            <a:picLocks noChangeAspect="1" noChangeArrowheads="1"/>
          </p:cNvPicPr>
          <p:nvPr/>
        </p:nvPicPr>
        <p:blipFill>
          <a:blip r:embed="rId3" cstate="print"/>
          <a:srcRect/>
          <a:stretch>
            <a:fillRect/>
          </a:stretch>
        </p:blipFill>
        <p:spPr bwMode="auto">
          <a:xfrm>
            <a:off x="2057400" y="1981200"/>
            <a:ext cx="4398963" cy="484188"/>
          </a:xfrm>
          <a:prstGeom prst="rect">
            <a:avLst/>
          </a:prstGeom>
          <a:noFill/>
          <a:ln w="9525">
            <a:noFill/>
            <a:miter lim="800000"/>
            <a:headEnd/>
            <a:tailEnd/>
          </a:ln>
        </p:spPr>
      </p:pic>
      <p:sp>
        <p:nvSpPr>
          <p:cNvPr id="593924" name="Text Box 9"/>
          <p:cNvSpPr txBox="1">
            <a:spLocks noChangeArrowheads="1"/>
          </p:cNvSpPr>
          <p:nvPr/>
        </p:nvSpPr>
        <p:spPr bwMode="auto">
          <a:xfrm>
            <a:off x="1066800" y="1371600"/>
            <a:ext cx="76962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cs typeface="Times New Roman" pitchFamily="18" charset="0"/>
              </a:rPr>
              <a:t>When </a:t>
            </a:r>
            <a:r>
              <a:rPr lang="en-US" altLang="zh-CN" sz="2400" i="1">
                <a:latin typeface="Times New Roman" pitchFamily="18" charset="0"/>
                <a:cs typeface="Times New Roman" pitchFamily="18" charset="0"/>
              </a:rPr>
              <a:t>q</a:t>
            </a:r>
            <a:r>
              <a:rPr lang="en-US" altLang="zh-CN" sz="2400">
                <a:latin typeface="Times New Roman" pitchFamily="18" charset="0"/>
                <a:cs typeface="Times New Roman" pitchFamily="18" charset="0"/>
              </a:rPr>
              <a:t>=1, the problem admits a closed form solution</a:t>
            </a:r>
          </a:p>
        </p:txBody>
      </p:sp>
      <p:pic>
        <p:nvPicPr>
          <p:cNvPr id="88074" name="Picture 10"/>
          <p:cNvPicPr>
            <a:picLocks noChangeAspect="1" noChangeArrowheads="1"/>
          </p:cNvPicPr>
          <p:nvPr/>
        </p:nvPicPr>
        <p:blipFill>
          <a:blip r:embed="rId4" cstate="print"/>
          <a:srcRect/>
          <a:stretch>
            <a:fillRect/>
          </a:stretch>
        </p:blipFill>
        <p:spPr bwMode="auto">
          <a:xfrm>
            <a:off x="2044700" y="3101975"/>
            <a:ext cx="5118100" cy="1012825"/>
          </a:xfrm>
          <a:prstGeom prst="rect">
            <a:avLst/>
          </a:prstGeom>
          <a:noFill/>
          <a:ln w="9525">
            <a:noFill/>
            <a:miter lim="800000"/>
            <a:headEnd/>
            <a:tailEnd/>
          </a:ln>
        </p:spPr>
      </p:pic>
      <p:sp>
        <p:nvSpPr>
          <p:cNvPr id="88075" name="Text Box 11"/>
          <p:cNvSpPr txBox="1">
            <a:spLocks noChangeArrowheads="1"/>
          </p:cNvSpPr>
          <p:nvPr/>
        </p:nvSpPr>
        <p:spPr bwMode="auto">
          <a:xfrm>
            <a:off x="1066800" y="2667000"/>
            <a:ext cx="76962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cs typeface="Times New Roman" pitchFamily="18" charset="0"/>
              </a:rPr>
              <a:t>When             , we have</a:t>
            </a:r>
          </a:p>
        </p:txBody>
      </p:sp>
      <p:pic>
        <p:nvPicPr>
          <p:cNvPr id="88077" name="Picture 13"/>
          <p:cNvPicPr>
            <a:picLocks noChangeAspect="1" noChangeArrowheads="1"/>
          </p:cNvPicPr>
          <p:nvPr/>
        </p:nvPicPr>
        <p:blipFill>
          <a:blip r:embed="rId5" cstate="print"/>
          <a:srcRect/>
          <a:stretch>
            <a:fillRect/>
          </a:stretch>
        </p:blipFill>
        <p:spPr bwMode="auto">
          <a:xfrm>
            <a:off x="1981200" y="4135438"/>
            <a:ext cx="5929313" cy="1731962"/>
          </a:xfrm>
          <a:prstGeom prst="rect">
            <a:avLst/>
          </a:prstGeom>
          <a:noFill/>
          <a:ln w="9525">
            <a:noFill/>
            <a:miter lim="800000"/>
            <a:headEnd/>
            <a:tailEnd/>
          </a:ln>
        </p:spPr>
      </p:pic>
      <p:pic>
        <p:nvPicPr>
          <p:cNvPr id="593928" name="Picture 14"/>
          <p:cNvPicPr>
            <a:picLocks noChangeAspect="1" noChangeArrowheads="1"/>
          </p:cNvPicPr>
          <p:nvPr/>
        </p:nvPicPr>
        <p:blipFill>
          <a:blip r:embed="rId6" cstate="print"/>
          <a:srcRect/>
          <a:stretch>
            <a:fillRect/>
          </a:stretch>
        </p:blipFill>
        <p:spPr bwMode="auto">
          <a:xfrm>
            <a:off x="5105400" y="685800"/>
            <a:ext cx="889000" cy="360363"/>
          </a:xfrm>
          <a:prstGeom prst="rect">
            <a:avLst/>
          </a:prstGeom>
          <a:noFill/>
          <a:ln w="9525">
            <a:noFill/>
            <a:miter lim="800000"/>
            <a:headEnd/>
            <a:tailEnd/>
          </a:ln>
        </p:spPr>
      </p:pic>
      <p:pic>
        <p:nvPicPr>
          <p:cNvPr id="88079" name="Picture 15"/>
          <p:cNvPicPr>
            <a:picLocks noChangeAspect="1" noChangeArrowheads="1"/>
          </p:cNvPicPr>
          <p:nvPr/>
        </p:nvPicPr>
        <p:blipFill>
          <a:blip r:embed="rId6" cstate="print"/>
          <a:srcRect/>
          <a:stretch>
            <a:fillRect/>
          </a:stretch>
        </p:blipFill>
        <p:spPr bwMode="auto">
          <a:xfrm>
            <a:off x="1905000" y="2743200"/>
            <a:ext cx="889000" cy="360363"/>
          </a:xfrm>
          <a:prstGeom prst="rect">
            <a:avLst/>
          </a:prstGeom>
          <a:noFill/>
          <a:ln w="9525">
            <a:noFill/>
            <a:miter lim="800000"/>
            <a:headEnd/>
            <a:tailEnd/>
          </a:ln>
        </p:spPr>
      </p:pic>
      <p:sp>
        <p:nvSpPr>
          <p:cNvPr id="88080" name="Text Box 16"/>
          <p:cNvSpPr txBox="1">
            <a:spLocks noChangeArrowheads="1"/>
          </p:cNvSpPr>
          <p:nvPr/>
        </p:nvSpPr>
        <p:spPr bwMode="auto">
          <a:xfrm>
            <a:off x="1066800" y="4267200"/>
            <a:ext cx="7696200" cy="2124075"/>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cs typeface="Times New Roman" pitchFamily="18" charset="0"/>
              </a:rPr>
              <a:t>Therefore,              can be solved via the Euclidean projection onto the 1-norm ball (</a:t>
            </a:r>
            <a:r>
              <a:rPr lang="en-US" altLang="zh-CN" sz="2000">
                <a:latin typeface="Times New Roman" pitchFamily="18" charset="0"/>
                <a:cs typeface="Times New Roman" pitchFamily="18" charset="0"/>
              </a:rPr>
              <a:t>Duchi et al., 2008; </a:t>
            </a:r>
            <a:r>
              <a:rPr lang="en-US" altLang="zh-CN" sz="2000" u="sng">
                <a:latin typeface="Times New Roman" pitchFamily="18" charset="0"/>
                <a:cs typeface="Times New Roman" pitchFamily="18" charset="0"/>
              </a:rPr>
              <a:t>Liu and Ye, 2009</a:t>
            </a:r>
            <a:r>
              <a:rPr lang="en-US" altLang="zh-CN" sz="2400">
                <a:latin typeface="Times New Roman" pitchFamily="18" charset="0"/>
                <a:cs typeface="Times New Roman" pitchFamily="18" charset="0"/>
              </a:rPr>
              <a:t>).</a:t>
            </a:r>
          </a:p>
          <a:p>
            <a:pPr>
              <a:spcBef>
                <a:spcPct val="50000"/>
              </a:spcBef>
            </a:pPr>
            <a:r>
              <a:rPr lang="en-US" altLang="zh-CN" sz="2400">
                <a:latin typeface="Times New Roman" pitchFamily="18" charset="0"/>
                <a:cs typeface="Times New Roman" pitchFamily="18" charset="0"/>
              </a:rPr>
              <a:t>The Euclidean projection onto the 1-norm ball can be solved in linear time (</a:t>
            </a:r>
            <a:r>
              <a:rPr lang="en-US" altLang="zh-CN" sz="2000" u="sng">
                <a:latin typeface="Times New Roman" pitchFamily="18" charset="0"/>
                <a:cs typeface="Times New Roman" pitchFamily="18" charset="0"/>
              </a:rPr>
              <a:t>Liu and Ye, 2009</a:t>
            </a:r>
            <a:r>
              <a:rPr lang="en-US" altLang="zh-CN" sz="2400">
                <a:latin typeface="Times New Roman" pitchFamily="18" charset="0"/>
                <a:cs typeface="Times New Roman" pitchFamily="18" charset="0"/>
              </a:rPr>
              <a:t>) by converting it to a zero finding problem.</a:t>
            </a:r>
          </a:p>
        </p:txBody>
      </p:sp>
      <p:pic>
        <p:nvPicPr>
          <p:cNvPr id="88081" name="Picture 17"/>
          <p:cNvPicPr>
            <a:picLocks noChangeAspect="1" noChangeArrowheads="1"/>
          </p:cNvPicPr>
          <p:nvPr/>
        </p:nvPicPr>
        <p:blipFill>
          <a:blip r:embed="rId7" cstate="print"/>
          <a:srcRect/>
          <a:stretch>
            <a:fillRect/>
          </a:stretch>
        </p:blipFill>
        <p:spPr bwMode="auto">
          <a:xfrm>
            <a:off x="2438400" y="4330700"/>
            <a:ext cx="979488" cy="393700"/>
          </a:xfrm>
          <a:prstGeom prst="rect">
            <a:avLst/>
          </a:prstGeom>
          <a:noFill/>
          <a:ln w="9525">
            <a:noFill/>
            <a:miter lim="800000"/>
            <a:headEnd/>
            <a:tailEnd/>
          </a:ln>
        </p:spPr>
      </p:pic>
      <p:sp>
        <p:nvSpPr>
          <p:cNvPr id="13" name="Slide Number Placeholder 12"/>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91</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8074"/>
                                        </p:tgtEl>
                                        <p:attrNameLst>
                                          <p:attrName>style.visibility</p:attrName>
                                        </p:attrNameLst>
                                      </p:cBhvr>
                                      <p:to>
                                        <p:strVal val="visible"/>
                                      </p:to>
                                    </p:set>
                                    <p:animEffect transition="in" filter="box(in)">
                                      <p:cBhvr>
                                        <p:cTn id="7" dur="500"/>
                                        <p:tgtEl>
                                          <p:spTgt spid="8807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8075"/>
                                        </p:tgtEl>
                                        <p:attrNameLst>
                                          <p:attrName>style.visibility</p:attrName>
                                        </p:attrNameLst>
                                      </p:cBhvr>
                                      <p:to>
                                        <p:strVal val="visible"/>
                                      </p:to>
                                    </p:set>
                                    <p:animEffect transition="in" filter="box(in)">
                                      <p:cBhvr>
                                        <p:cTn id="10" dur="500"/>
                                        <p:tgtEl>
                                          <p:spTgt spid="88075"/>
                                        </p:tgtEl>
                                      </p:cBhvr>
                                    </p:animEffect>
                                  </p:childTnLst>
                                </p:cTn>
                              </p:par>
                              <p:par>
                                <p:cTn id="11" presetID="4" presetClass="entr" presetSubtype="16" fill="hold" nodeType="withEffect">
                                  <p:stCondLst>
                                    <p:cond delay="0"/>
                                  </p:stCondLst>
                                  <p:childTnLst>
                                    <p:set>
                                      <p:cBhvr>
                                        <p:cTn id="12" dur="1" fill="hold">
                                          <p:stCondLst>
                                            <p:cond delay="0"/>
                                          </p:stCondLst>
                                        </p:cTn>
                                        <p:tgtEl>
                                          <p:spTgt spid="88079"/>
                                        </p:tgtEl>
                                        <p:attrNameLst>
                                          <p:attrName>style.visibility</p:attrName>
                                        </p:attrNameLst>
                                      </p:cBhvr>
                                      <p:to>
                                        <p:strVal val="visible"/>
                                      </p:to>
                                    </p:set>
                                    <p:animEffect transition="in" filter="box(in)">
                                      <p:cBhvr>
                                        <p:cTn id="13" dur="500"/>
                                        <p:tgtEl>
                                          <p:spTgt spid="8807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88077"/>
                                        </p:tgtEl>
                                        <p:attrNameLst>
                                          <p:attrName>style.visibility</p:attrName>
                                        </p:attrNameLst>
                                      </p:cBhvr>
                                      <p:to>
                                        <p:strVal val="visible"/>
                                      </p:to>
                                    </p:set>
                                    <p:animEffect transition="in" filter="box(in)">
                                      <p:cBhvr>
                                        <p:cTn id="18" dur="500"/>
                                        <p:tgtEl>
                                          <p:spTgt spid="88077"/>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xit" presetSubtype="16" fill="hold" nodeType="clickEffect">
                                  <p:stCondLst>
                                    <p:cond delay="0"/>
                                  </p:stCondLst>
                                  <p:childTnLst>
                                    <p:animEffect transition="out" filter="box(in)">
                                      <p:cBhvr>
                                        <p:cTn id="22" dur="500"/>
                                        <p:tgtEl>
                                          <p:spTgt spid="88077"/>
                                        </p:tgtEl>
                                      </p:cBhvr>
                                    </p:animEffect>
                                    <p:set>
                                      <p:cBhvr>
                                        <p:cTn id="23" dur="1" fill="hold">
                                          <p:stCondLst>
                                            <p:cond delay="499"/>
                                          </p:stCondLst>
                                        </p:cTn>
                                        <p:tgtEl>
                                          <p:spTgt spid="8807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88081"/>
                                        </p:tgtEl>
                                        <p:attrNameLst>
                                          <p:attrName>style.visibility</p:attrName>
                                        </p:attrNameLst>
                                      </p:cBhvr>
                                      <p:to>
                                        <p:strVal val="visible"/>
                                      </p:to>
                                    </p:set>
                                    <p:animEffect transition="in" filter="box(in)">
                                      <p:cBhvr>
                                        <p:cTn id="28" dur="500"/>
                                        <p:tgtEl>
                                          <p:spTgt spid="88081"/>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88080"/>
                                        </p:tgtEl>
                                        <p:attrNameLst>
                                          <p:attrName>style.visibility</p:attrName>
                                        </p:attrNameLst>
                                      </p:cBhvr>
                                      <p:to>
                                        <p:strVal val="visible"/>
                                      </p:to>
                                    </p:set>
                                    <p:animEffect transition="in" filter="box(in)">
                                      <p:cBhvr>
                                        <p:cTn id="31" dur="500"/>
                                        <p:tgtEl>
                                          <p:spTgt spid="88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5" grpId="0"/>
      <p:bldP spid="8808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2"/>
          <p:cNvSpPr>
            <a:spLocks noGrp="1" noChangeArrowheads="1"/>
          </p:cNvSpPr>
          <p:nvPr>
            <p:ph type="title"/>
          </p:nvPr>
        </p:nvSpPr>
        <p:spPr>
          <a:xfrm>
            <a:off x="228600" y="685800"/>
            <a:ext cx="8686800" cy="685800"/>
          </a:xfrm>
        </p:spPr>
        <p:txBody>
          <a:bodyPr/>
          <a:lstStyle/>
          <a:p>
            <a:r>
              <a:rPr lang="en-US" sz="3200" smtClean="0">
                <a:latin typeface="Times New Roman" pitchFamily="18" charset="0"/>
                <a:cs typeface="Times New Roman" pitchFamily="18" charset="0"/>
              </a:rPr>
              <a:t>Proximal Operator Associated with L</a:t>
            </a:r>
            <a:r>
              <a:rPr lang="en-US" sz="3200" baseline="-25000" smtClean="0">
                <a:latin typeface="Times New Roman" pitchFamily="18" charset="0"/>
                <a:cs typeface="Times New Roman" pitchFamily="18" charset="0"/>
              </a:rPr>
              <a:t>1</a:t>
            </a:r>
            <a:r>
              <a:rPr lang="en-US" sz="3200" smtClean="0">
                <a:latin typeface="Times New Roman" pitchFamily="18" charset="0"/>
                <a:cs typeface="Times New Roman" pitchFamily="18" charset="0"/>
              </a:rPr>
              <a:t>/L</a:t>
            </a:r>
            <a:r>
              <a:rPr lang="en-US" sz="3200" i="1" baseline="-25000" smtClean="0">
                <a:latin typeface="Times New Roman" pitchFamily="18" charset="0"/>
                <a:cs typeface="Times New Roman" pitchFamily="18" charset="0"/>
              </a:rPr>
              <a:t>q</a:t>
            </a:r>
            <a:endParaRPr lang="en-US" sz="3200" smtClean="0">
              <a:latin typeface="Times New Roman" pitchFamily="18" charset="0"/>
              <a:cs typeface="Times New Roman" pitchFamily="18" charset="0"/>
            </a:endParaRPr>
          </a:p>
        </p:txBody>
      </p:sp>
      <p:sp>
        <p:nvSpPr>
          <p:cNvPr id="592903" name="Rectangle 23"/>
          <p:cNvSpPr>
            <a:spLocks noChangeArrowheads="1"/>
          </p:cNvSpPr>
          <p:nvPr/>
        </p:nvSpPr>
        <p:spPr bwMode="auto">
          <a:xfrm>
            <a:off x="609600" y="2590800"/>
            <a:ext cx="7772400" cy="3200400"/>
          </a:xfrm>
          <a:prstGeom prst="rect">
            <a:avLst/>
          </a:prstGeom>
          <a:noFill/>
          <a:ln w="9525">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592904" name="Rectangle 24"/>
          <p:cNvSpPr>
            <a:spLocks noChangeArrowheads="1"/>
          </p:cNvSpPr>
          <p:nvPr/>
        </p:nvSpPr>
        <p:spPr bwMode="auto">
          <a:xfrm>
            <a:off x="914400" y="3089529"/>
            <a:ext cx="6953250" cy="400110"/>
          </a:xfrm>
          <a:prstGeom prst="rect">
            <a:avLst/>
          </a:prstGeom>
          <a:noFill/>
          <a:ln w="9525">
            <a:noFill/>
            <a:miter lim="800000"/>
            <a:headEnd/>
            <a:tailEnd/>
          </a:ln>
        </p:spPr>
        <p:txBody>
          <a:bodyPr>
            <a:spAutoFit/>
          </a:bodyPr>
          <a:lstStyle/>
          <a:p>
            <a:pPr marL="342900" indent="-342900"/>
            <a:r>
              <a:rPr lang="en-US" altLang="zh-CN" sz="2000">
                <a:latin typeface="Times New Roman" pitchFamily="18" charset="0"/>
                <a:cs typeface="Times New Roman" pitchFamily="18" charset="0"/>
              </a:rPr>
              <a:t>Convert it to two simple zero finding algorithms</a:t>
            </a:r>
            <a:endParaRPr lang="en-US" sz="2000">
              <a:latin typeface="Times New Roman" pitchFamily="18" charset="0"/>
              <a:cs typeface="Times New Roman" pitchFamily="18" charset="0"/>
            </a:endParaRPr>
          </a:p>
        </p:txBody>
      </p:sp>
      <p:sp>
        <p:nvSpPr>
          <p:cNvPr id="592905" name="Rectangle 25"/>
          <p:cNvSpPr>
            <a:spLocks noChangeArrowheads="1"/>
          </p:cNvSpPr>
          <p:nvPr/>
        </p:nvSpPr>
        <p:spPr bwMode="auto">
          <a:xfrm>
            <a:off x="914400" y="2665476"/>
            <a:ext cx="1313180" cy="461665"/>
          </a:xfrm>
          <a:prstGeom prst="rect">
            <a:avLst/>
          </a:prstGeom>
          <a:noFill/>
          <a:ln w="9525">
            <a:noFill/>
            <a:miter lim="800000"/>
            <a:headEnd/>
            <a:tailEnd/>
          </a:ln>
        </p:spPr>
        <p:txBody>
          <a:bodyPr wrap="none">
            <a:spAutoFit/>
          </a:bodyPr>
          <a:lstStyle/>
          <a:p>
            <a:r>
              <a:rPr lang="en-US" altLang="zh-CN" sz="2400" b="1">
                <a:latin typeface="Times New Roman" pitchFamily="18" charset="0"/>
                <a:cs typeface="Times New Roman" pitchFamily="18" charset="0"/>
              </a:rPr>
              <a:t>Method:</a:t>
            </a:r>
            <a:endParaRPr lang="en-US" sz="2400" b="1">
              <a:latin typeface="Times New Roman" pitchFamily="18" charset="0"/>
              <a:cs typeface="Times New Roman" pitchFamily="18" charset="0"/>
            </a:endParaRPr>
          </a:p>
        </p:txBody>
      </p:sp>
      <p:pic>
        <p:nvPicPr>
          <p:cNvPr id="592906" name="Picture 29"/>
          <p:cNvPicPr>
            <a:picLocks noChangeAspect="1" noChangeArrowheads="1"/>
          </p:cNvPicPr>
          <p:nvPr/>
        </p:nvPicPr>
        <p:blipFill>
          <a:blip r:embed="rId2" cstate="print"/>
          <a:srcRect/>
          <a:stretch>
            <a:fillRect/>
          </a:stretch>
        </p:blipFill>
        <p:spPr bwMode="auto">
          <a:xfrm>
            <a:off x="3053860" y="4132385"/>
            <a:ext cx="755650" cy="236030"/>
          </a:xfrm>
          <a:prstGeom prst="rect">
            <a:avLst/>
          </a:prstGeom>
          <a:noFill/>
          <a:ln w="9525">
            <a:noFill/>
            <a:miter lim="800000"/>
            <a:headEnd/>
            <a:tailEnd/>
          </a:ln>
        </p:spPr>
      </p:pic>
      <p:sp>
        <p:nvSpPr>
          <p:cNvPr id="592901" name="Rectangle 24"/>
          <p:cNvSpPr>
            <a:spLocks noChangeArrowheads="1"/>
          </p:cNvSpPr>
          <p:nvPr/>
        </p:nvSpPr>
        <p:spPr bwMode="auto">
          <a:xfrm>
            <a:off x="1066800" y="4038600"/>
            <a:ext cx="6953250" cy="1631215"/>
          </a:xfrm>
          <a:prstGeom prst="rect">
            <a:avLst/>
          </a:prstGeom>
          <a:noFill/>
          <a:ln w="9525">
            <a:noFill/>
            <a:miter lim="800000"/>
            <a:headEnd/>
            <a:tailEnd/>
          </a:ln>
        </p:spPr>
        <p:txBody>
          <a:bodyPr>
            <a:spAutoFit/>
          </a:bodyPr>
          <a:lstStyle/>
          <a:p>
            <a:pPr marL="342900" indent="-342900">
              <a:buFontTx/>
              <a:buAutoNum type="arabicPeriod"/>
            </a:pPr>
            <a:r>
              <a:rPr lang="en-US" altLang="zh-CN" sz="2000" dirty="0">
                <a:latin typeface="Times New Roman" pitchFamily="18" charset="0"/>
                <a:cs typeface="Times New Roman" pitchFamily="18" charset="0"/>
              </a:rPr>
              <a:t>Suitable to any</a:t>
            </a:r>
          </a:p>
          <a:p>
            <a:pPr marL="342900" indent="-342900">
              <a:buFontTx/>
              <a:buAutoNum type="arabicPeriod"/>
            </a:pPr>
            <a:r>
              <a:rPr lang="en-US" sz="2000" dirty="0">
                <a:latin typeface="Times New Roman" pitchFamily="18" charset="0"/>
                <a:cs typeface="Times New Roman" pitchFamily="18" charset="0"/>
              </a:rPr>
              <a:t>The proximal plays a key building block in quite a few methods such as the accelerated gradient descent, coordinate gradient descent(Tseng, 2008), forward-looking </a:t>
            </a:r>
            <a:r>
              <a:rPr lang="en-US" sz="2000" dirty="0" err="1">
                <a:latin typeface="Times New Roman" pitchFamily="18" charset="0"/>
                <a:cs typeface="Times New Roman" pitchFamily="18" charset="0"/>
              </a:rPr>
              <a:t>subgradient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Duchi</a:t>
            </a:r>
            <a:r>
              <a:rPr lang="en-US" sz="2000" dirty="0">
                <a:latin typeface="Times New Roman" pitchFamily="18" charset="0"/>
                <a:cs typeface="Times New Roman" pitchFamily="18" charset="0"/>
              </a:rPr>
              <a:t> and Singer, 2009), and so on.</a:t>
            </a:r>
          </a:p>
        </p:txBody>
      </p:sp>
      <p:sp>
        <p:nvSpPr>
          <p:cNvPr id="592902" name="Rectangle 25"/>
          <p:cNvSpPr>
            <a:spLocks noChangeArrowheads="1"/>
          </p:cNvSpPr>
          <p:nvPr/>
        </p:nvSpPr>
        <p:spPr bwMode="auto">
          <a:xfrm>
            <a:off x="914400" y="3581401"/>
            <a:ext cx="2286203" cy="461665"/>
          </a:xfrm>
          <a:prstGeom prst="rect">
            <a:avLst/>
          </a:prstGeom>
          <a:noFill/>
          <a:ln w="9525">
            <a:noFill/>
            <a:miter lim="800000"/>
            <a:headEnd/>
            <a:tailEnd/>
          </a:ln>
        </p:spPr>
        <p:txBody>
          <a:bodyPr wrap="none">
            <a:spAutoFit/>
          </a:bodyPr>
          <a:lstStyle/>
          <a:p>
            <a:r>
              <a:rPr lang="en-US" altLang="zh-CN" sz="2400" b="1">
                <a:latin typeface="Times New Roman" pitchFamily="18" charset="0"/>
                <a:cs typeface="Times New Roman" pitchFamily="18" charset="0"/>
              </a:rPr>
              <a:t>Characteristics:</a:t>
            </a:r>
            <a:endParaRPr lang="en-US" sz="2400" b="1">
              <a:latin typeface="Times New Roman" pitchFamily="18" charset="0"/>
              <a:cs typeface="Times New Roman" pitchFamily="18" charset="0"/>
            </a:endParaRPr>
          </a:p>
        </p:txBody>
      </p:sp>
      <p:sp>
        <p:nvSpPr>
          <p:cNvPr id="10" name="Slide Number Placeholder 9"/>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92</a:t>
            </a:fld>
            <a:endParaRPr lang="en-US">
              <a:latin typeface="Times New Roman" pitchFamily="18" charset="0"/>
              <a:cs typeface="Times New Roman" pitchFamily="18" charset="0"/>
            </a:endParaRPr>
          </a:p>
        </p:txBody>
      </p:sp>
      <p:pic>
        <p:nvPicPr>
          <p:cNvPr id="11" name="Picture 5"/>
          <p:cNvPicPr>
            <a:picLocks noChangeAspect="1" noChangeArrowheads="1"/>
          </p:cNvPicPr>
          <p:nvPr/>
        </p:nvPicPr>
        <p:blipFill>
          <a:blip r:embed="rId3" cstate="print"/>
          <a:srcRect/>
          <a:stretch>
            <a:fillRect/>
          </a:stretch>
        </p:blipFill>
        <p:spPr bwMode="auto">
          <a:xfrm>
            <a:off x="2057400" y="1676400"/>
            <a:ext cx="4572000" cy="752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Title 1"/>
          <p:cNvSpPr>
            <a:spLocks noGrp="1"/>
          </p:cNvSpPr>
          <p:nvPr>
            <p:ph type="title"/>
          </p:nvPr>
        </p:nvSpPr>
        <p:spPr>
          <a:xfrm>
            <a:off x="457200" y="685800"/>
            <a:ext cx="8229600" cy="609600"/>
          </a:xfrm>
        </p:spPr>
        <p:txBody>
          <a:bodyPr/>
          <a:lstStyle/>
          <a:p>
            <a:r>
              <a:rPr lang="en-US" dirty="0" smtClean="0">
                <a:latin typeface="Times New Roman" pitchFamily="18" charset="0"/>
                <a:cs typeface="Times New Roman" pitchFamily="18" charset="0"/>
              </a:rPr>
              <a:t>Efficiency</a:t>
            </a:r>
            <a:br>
              <a:rPr lang="en-US"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(compared with Spectral Projected Gradient [Berg et al., 2008])</a:t>
            </a:r>
          </a:p>
        </p:txBody>
      </p:sp>
      <p:pic>
        <p:nvPicPr>
          <p:cNvPr id="288770" name="Picture 2"/>
          <p:cNvPicPr>
            <a:picLocks noChangeAspect="1" noChangeArrowheads="1"/>
          </p:cNvPicPr>
          <p:nvPr/>
        </p:nvPicPr>
        <p:blipFill>
          <a:blip r:embed="rId2" cstate="print"/>
          <a:srcRect/>
          <a:stretch>
            <a:fillRect/>
          </a:stretch>
        </p:blipFill>
        <p:spPr bwMode="auto">
          <a:xfrm>
            <a:off x="0" y="1905000"/>
            <a:ext cx="8956675" cy="3962400"/>
          </a:xfrm>
          <a:prstGeom prst="rect">
            <a:avLst/>
          </a:prstGeom>
          <a:noFill/>
          <a:ln w="9525">
            <a:noFill/>
            <a:miter lim="800000"/>
            <a:headEnd/>
            <a:tailEnd/>
          </a:ln>
        </p:spPr>
      </p:pic>
      <p:pic>
        <p:nvPicPr>
          <p:cNvPr id="288771" name="Picture 3"/>
          <p:cNvPicPr>
            <a:picLocks noChangeAspect="1" noChangeArrowheads="1"/>
          </p:cNvPicPr>
          <p:nvPr/>
        </p:nvPicPr>
        <p:blipFill>
          <a:blip r:embed="rId3" cstate="print"/>
          <a:srcRect/>
          <a:stretch>
            <a:fillRect/>
          </a:stretch>
        </p:blipFill>
        <p:spPr bwMode="auto">
          <a:xfrm>
            <a:off x="0" y="1600200"/>
            <a:ext cx="8763000" cy="38354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93</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8770"/>
                                        </p:tgtEl>
                                        <p:attrNameLst>
                                          <p:attrName>style.visibility</p:attrName>
                                        </p:attrNameLst>
                                      </p:cBhvr>
                                      <p:to>
                                        <p:strVal val="visible"/>
                                      </p:to>
                                    </p:set>
                                    <p:animEffect transition="in" filter="box(in)">
                                      <p:cBhvr>
                                        <p:cTn id="7" dur="500"/>
                                        <p:tgtEl>
                                          <p:spTgt spid="2887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288770"/>
                                        </p:tgtEl>
                                      </p:cBhvr>
                                    </p:animEffect>
                                    <p:set>
                                      <p:cBhvr>
                                        <p:cTn id="12" dur="1" fill="hold">
                                          <p:stCondLst>
                                            <p:cond delay="499"/>
                                          </p:stCondLst>
                                        </p:cTn>
                                        <p:tgtEl>
                                          <p:spTgt spid="2887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8771"/>
                                        </p:tgtEl>
                                        <p:attrNameLst>
                                          <p:attrName>style.visibility</p:attrName>
                                        </p:attrNameLst>
                                      </p:cBhvr>
                                      <p:to>
                                        <p:strVal val="visible"/>
                                      </p:to>
                                    </p:set>
                                    <p:animEffect transition="in" filter="box(in)">
                                      <p:cBhvr>
                                        <p:cTn id="17" dur="500"/>
                                        <p:tgtEl>
                                          <p:spTgt spid="288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Title 1"/>
          <p:cNvSpPr>
            <a:spLocks noGrp="1"/>
          </p:cNvSpPr>
          <p:nvPr>
            <p:ph type="title"/>
          </p:nvPr>
        </p:nvSpPr>
        <p:spPr/>
        <p:txBody>
          <a:bodyPr/>
          <a:lstStyle/>
          <a:p>
            <a:r>
              <a:rPr lang="en-US" smtClean="0">
                <a:latin typeface="Times New Roman" pitchFamily="18" charset="0"/>
                <a:cs typeface="Times New Roman" pitchFamily="18" charset="0"/>
              </a:rPr>
              <a:t>Effect of </a:t>
            </a:r>
            <a:r>
              <a:rPr lang="en-US" i="1" smtClean="0">
                <a:latin typeface="Times New Roman" pitchFamily="18" charset="0"/>
                <a:cs typeface="Times New Roman" pitchFamily="18" charset="0"/>
              </a:rPr>
              <a:t>q</a:t>
            </a:r>
            <a:r>
              <a:rPr lang="en-US" smtClean="0">
                <a:latin typeface="Times New Roman" pitchFamily="18" charset="0"/>
                <a:cs typeface="Times New Roman" pitchFamily="18" charset="0"/>
              </a:rPr>
              <a:t> in L</a:t>
            </a:r>
            <a:r>
              <a:rPr lang="en-US" baseline="-25000" smtClean="0">
                <a:latin typeface="Times New Roman" pitchFamily="18" charset="0"/>
                <a:cs typeface="Times New Roman" pitchFamily="18" charset="0"/>
              </a:rPr>
              <a:t>1</a:t>
            </a:r>
            <a:r>
              <a:rPr lang="en-US" smtClean="0">
                <a:latin typeface="Times New Roman" pitchFamily="18" charset="0"/>
                <a:cs typeface="Times New Roman" pitchFamily="18" charset="0"/>
              </a:rPr>
              <a:t>/L</a:t>
            </a:r>
            <a:r>
              <a:rPr lang="en-US" i="1" baseline="-25000" smtClean="0">
                <a:latin typeface="Times New Roman" pitchFamily="18" charset="0"/>
                <a:cs typeface="Times New Roman" pitchFamily="18" charset="0"/>
              </a:rPr>
              <a:t>q</a:t>
            </a:r>
            <a:endParaRPr lang="en-US" smtClean="0">
              <a:latin typeface="Times New Roman" pitchFamily="18" charset="0"/>
              <a:cs typeface="Times New Roman" pitchFamily="18" charset="0"/>
            </a:endParaRPr>
          </a:p>
        </p:txBody>
      </p:sp>
      <p:sp>
        <p:nvSpPr>
          <p:cNvPr id="604165" name="TextBox 6"/>
          <p:cNvSpPr txBox="1">
            <a:spLocks noChangeArrowheads="1"/>
          </p:cNvSpPr>
          <p:nvPr/>
        </p:nvSpPr>
        <p:spPr bwMode="auto">
          <a:xfrm>
            <a:off x="533400" y="1371600"/>
            <a:ext cx="48768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Multivariate linear regression</a:t>
            </a:r>
          </a:p>
        </p:txBody>
      </p:sp>
      <p:sp>
        <p:nvSpPr>
          <p:cNvPr id="7" name="Slide Number Placeholder 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94</a:t>
            </a:fld>
            <a:endParaRPr lang="en-US">
              <a:latin typeface="Times New Roman" pitchFamily="18" charset="0"/>
              <a:cs typeface="Times New Roman" pitchFamily="18" charset="0"/>
            </a:endParaRPr>
          </a:p>
        </p:txBody>
      </p:sp>
      <p:grpSp>
        <p:nvGrpSpPr>
          <p:cNvPr id="10" name="Group 9"/>
          <p:cNvGrpSpPr/>
          <p:nvPr/>
        </p:nvGrpSpPr>
        <p:grpSpPr>
          <a:xfrm>
            <a:off x="38100" y="2057400"/>
            <a:ext cx="9105900" cy="3922931"/>
            <a:chOff x="38100" y="2057400"/>
            <a:chExt cx="9105900" cy="3922931"/>
          </a:xfrm>
        </p:grpSpPr>
        <p:pic>
          <p:nvPicPr>
            <p:cNvPr id="604162" name="Picture 2"/>
            <p:cNvPicPr>
              <a:picLocks noChangeAspect="1" noChangeArrowheads="1"/>
            </p:cNvPicPr>
            <p:nvPr/>
          </p:nvPicPr>
          <p:blipFill>
            <a:blip r:embed="rId3" cstate="print"/>
            <a:srcRect/>
            <a:stretch>
              <a:fillRect/>
            </a:stretch>
          </p:blipFill>
          <p:spPr bwMode="auto">
            <a:xfrm>
              <a:off x="38100" y="2057400"/>
              <a:ext cx="9105900" cy="3305175"/>
            </a:xfrm>
            <a:prstGeom prst="rect">
              <a:avLst/>
            </a:prstGeom>
            <a:noFill/>
            <a:ln w="9525">
              <a:noFill/>
              <a:miter lim="800000"/>
              <a:headEnd/>
              <a:tailEnd/>
            </a:ln>
          </p:spPr>
        </p:pic>
        <p:sp>
          <p:nvSpPr>
            <p:cNvPr id="604163" name="TextBox 4"/>
            <p:cNvSpPr txBox="1">
              <a:spLocks noChangeArrowheads="1"/>
            </p:cNvSpPr>
            <p:nvPr/>
          </p:nvSpPr>
          <p:spPr bwMode="auto">
            <a:xfrm>
              <a:off x="1447800" y="5410200"/>
              <a:ext cx="1828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RAND</a:t>
              </a:r>
            </a:p>
          </p:txBody>
        </p:sp>
        <p:sp>
          <p:nvSpPr>
            <p:cNvPr id="604164" name="TextBox 5"/>
            <p:cNvSpPr txBox="1">
              <a:spLocks noChangeArrowheads="1"/>
            </p:cNvSpPr>
            <p:nvPr/>
          </p:nvSpPr>
          <p:spPr bwMode="auto">
            <a:xfrm>
              <a:off x="6477000" y="5410200"/>
              <a:ext cx="1828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RANDN</a:t>
              </a:r>
            </a:p>
          </p:txBody>
        </p:sp>
        <p:sp>
          <p:nvSpPr>
            <p:cNvPr id="8" name="TextBox 7"/>
            <p:cNvSpPr txBox="1"/>
            <p:nvPr/>
          </p:nvSpPr>
          <p:spPr>
            <a:xfrm>
              <a:off x="457200" y="5334000"/>
              <a:ext cx="3581400" cy="646331"/>
            </a:xfrm>
            <a:prstGeom prst="rect">
              <a:avLst/>
            </a:prstGeom>
            <a:solidFill>
              <a:schemeClr val="bg2">
                <a:lumMod val="20000"/>
                <a:lumOff val="80000"/>
              </a:schemeClr>
            </a:solidFill>
          </p:spPr>
          <p:txBody>
            <a:bodyPr wrap="square" rtlCol="0">
              <a:spAutoFit/>
            </a:bodyPr>
            <a:lstStyle/>
            <a:p>
              <a:r>
                <a:rPr lang="en-US" dirty="0" smtClean="0">
                  <a:latin typeface="Times New Roman" pitchFamily="18" charset="0"/>
                  <a:cs typeface="Times New Roman" pitchFamily="18" charset="0"/>
                </a:rPr>
                <a:t>Truth X* is drawn from the random uniform distribution</a:t>
              </a:r>
              <a:endParaRPr lang="en-US" dirty="0">
                <a:latin typeface="Times New Roman" pitchFamily="18" charset="0"/>
                <a:cs typeface="Times New Roman" pitchFamily="18" charset="0"/>
              </a:endParaRPr>
            </a:p>
          </p:txBody>
        </p:sp>
        <p:sp>
          <p:nvSpPr>
            <p:cNvPr id="9" name="TextBox 8"/>
            <p:cNvSpPr txBox="1"/>
            <p:nvPr/>
          </p:nvSpPr>
          <p:spPr>
            <a:xfrm>
              <a:off x="5181600" y="5334000"/>
              <a:ext cx="3581400" cy="646331"/>
            </a:xfrm>
            <a:prstGeom prst="rect">
              <a:avLst/>
            </a:prstGeom>
            <a:solidFill>
              <a:schemeClr val="bg2">
                <a:lumMod val="20000"/>
                <a:lumOff val="80000"/>
              </a:schemeClr>
            </a:solidFill>
          </p:spPr>
          <p:txBody>
            <a:bodyPr wrap="square" rtlCol="0">
              <a:spAutoFit/>
            </a:bodyPr>
            <a:lstStyle/>
            <a:p>
              <a:r>
                <a:rPr lang="en-US" dirty="0" smtClean="0">
                  <a:latin typeface="Times New Roman" pitchFamily="18" charset="0"/>
                  <a:cs typeface="Times New Roman" pitchFamily="18" charset="0"/>
                </a:rPr>
                <a:t>Truth X* is drawn from the random Gaussian distribution</a:t>
              </a:r>
              <a:endParaRPr lang="en-US"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Title 1"/>
          <p:cNvSpPr>
            <a:spLocks noGrp="1"/>
          </p:cNvSpPr>
          <p:nvPr>
            <p:ph type="title"/>
          </p:nvPr>
        </p:nvSpPr>
        <p:spPr/>
        <p:txBody>
          <a:bodyPr/>
          <a:lstStyle/>
          <a:p>
            <a:r>
              <a:rPr lang="en-US" sz="2800" smtClean="0">
                <a:latin typeface="Times New Roman" pitchFamily="18" charset="0"/>
                <a:cs typeface="Times New Roman" pitchFamily="18" charset="0"/>
              </a:rPr>
              <a:t>Proximal Operator Associated with Fused Lasso</a:t>
            </a:r>
            <a:endParaRPr lang="en-US" sz="2800" i="1" baseline="-25000" smtClean="0">
              <a:latin typeface="Times New Roman" pitchFamily="18" charset="0"/>
              <a:cs typeface="Times New Roman" pitchFamily="18" charset="0"/>
            </a:endParaRPr>
          </a:p>
        </p:txBody>
      </p:sp>
      <p:pic>
        <p:nvPicPr>
          <p:cNvPr id="610306" name="Picture 6"/>
          <p:cNvPicPr>
            <a:picLocks noChangeAspect="1" noChangeArrowheads="1"/>
          </p:cNvPicPr>
          <p:nvPr/>
        </p:nvPicPr>
        <p:blipFill>
          <a:blip r:embed="rId2" cstate="print"/>
          <a:srcRect/>
          <a:stretch>
            <a:fillRect/>
          </a:stretch>
        </p:blipFill>
        <p:spPr bwMode="auto">
          <a:xfrm>
            <a:off x="381000" y="1371600"/>
            <a:ext cx="698500" cy="2971800"/>
          </a:xfrm>
          <a:prstGeom prst="rect">
            <a:avLst/>
          </a:prstGeom>
          <a:noFill/>
          <a:ln w="9525">
            <a:noFill/>
            <a:miter lim="800000"/>
            <a:headEnd/>
            <a:tailEnd/>
          </a:ln>
        </p:spPr>
      </p:pic>
      <p:grpSp>
        <p:nvGrpSpPr>
          <p:cNvPr id="17" name="Group 16"/>
          <p:cNvGrpSpPr>
            <a:grpSpLocks/>
          </p:cNvGrpSpPr>
          <p:nvPr/>
        </p:nvGrpSpPr>
        <p:grpSpPr bwMode="auto">
          <a:xfrm>
            <a:off x="1752600" y="3505200"/>
            <a:ext cx="6781800" cy="1524000"/>
            <a:chOff x="1752600" y="3505200"/>
            <a:chExt cx="6781800" cy="1524000"/>
          </a:xfrm>
        </p:grpSpPr>
        <p:grpSp>
          <p:nvGrpSpPr>
            <p:cNvPr id="610310" name="Group 10"/>
            <p:cNvGrpSpPr>
              <a:grpSpLocks/>
            </p:cNvGrpSpPr>
            <p:nvPr/>
          </p:nvGrpSpPr>
          <p:grpSpPr bwMode="auto">
            <a:xfrm>
              <a:off x="1752600" y="4038600"/>
              <a:ext cx="6705600" cy="915189"/>
              <a:chOff x="1828800" y="2743200"/>
              <a:chExt cx="6705600" cy="915189"/>
            </a:xfrm>
          </p:grpSpPr>
          <p:pic>
            <p:nvPicPr>
              <p:cNvPr id="610313" name="Picture 3"/>
              <p:cNvPicPr>
                <a:picLocks noChangeAspect="1" noChangeArrowheads="1"/>
              </p:cNvPicPr>
              <p:nvPr/>
            </p:nvPicPr>
            <p:blipFill>
              <a:blip r:embed="rId3" cstate="print"/>
              <a:srcRect/>
              <a:stretch>
                <a:fillRect/>
              </a:stretch>
            </p:blipFill>
            <p:spPr bwMode="auto">
              <a:xfrm>
                <a:off x="1828800" y="2971800"/>
                <a:ext cx="1066800" cy="504825"/>
              </a:xfrm>
              <a:prstGeom prst="rect">
                <a:avLst/>
              </a:prstGeom>
              <a:noFill/>
              <a:ln w="9525">
                <a:noFill/>
                <a:miter lim="800000"/>
                <a:headEnd/>
                <a:tailEnd/>
              </a:ln>
            </p:spPr>
          </p:pic>
          <p:pic>
            <p:nvPicPr>
              <p:cNvPr id="610314" name="Picture 4"/>
              <p:cNvPicPr>
                <a:picLocks noChangeAspect="1" noChangeArrowheads="1"/>
              </p:cNvPicPr>
              <p:nvPr/>
            </p:nvPicPr>
            <p:blipFill>
              <a:blip r:embed="rId4" cstate="print"/>
              <a:srcRect/>
              <a:stretch>
                <a:fillRect/>
              </a:stretch>
            </p:blipFill>
            <p:spPr bwMode="auto">
              <a:xfrm>
                <a:off x="2819400" y="3048000"/>
                <a:ext cx="885825" cy="447675"/>
              </a:xfrm>
              <a:prstGeom prst="rect">
                <a:avLst/>
              </a:prstGeom>
              <a:noFill/>
              <a:ln w="9525">
                <a:noFill/>
                <a:miter lim="800000"/>
                <a:headEnd/>
                <a:tailEnd/>
              </a:ln>
            </p:spPr>
          </p:pic>
          <p:pic>
            <p:nvPicPr>
              <p:cNvPr id="610315" name="Picture 5"/>
              <p:cNvPicPr>
                <a:picLocks noChangeAspect="1" noChangeArrowheads="1"/>
              </p:cNvPicPr>
              <p:nvPr/>
            </p:nvPicPr>
            <p:blipFill>
              <a:blip r:embed="rId5" cstate="print"/>
              <a:srcRect/>
              <a:stretch>
                <a:fillRect/>
              </a:stretch>
            </p:blipFill>
            <p:spPr bwMode="auto">
              <a:xfrm>
                <a:off x="3886200" y="2895600"/>
                <a:ext cx="1343025" cy="590550"/>
              </a:xfrm>
              <a:prstGeom prst="rect">
                <a:avLst/>
              </a:prstGeom>
              <a:noFill/>
              <a:ln w="9525">
                <a:noFill/>
                <a:miter lim="800000"/>
                <a:headEnd/>
                <a:tailEnd/>
              </a:ln>
            </p:spPr>
          </p:pic>
          <p:pic>
            <p:nvPicPr>
              <p:cNvPr id="610316" name="Picture 8"/>
              <p:cNvPicPr>
                <a:picLocks noChangeAspect="1" noChangeArrowheads="1"/>
              </p:cNvPicPr>
              <p:nvPr/>
            </p:nvPicPr>
            <p:blipFill>
              <a:blip r:embed="rId6" cstate="print"/>
              <a:srcRect/>
              <a:stretch>
                <a:fillRect/>
              </a:stretch>
            </p:blipFill>
            <p:spPr bwMode="auto">
              <a:xfrm>
                <a:off x="5286375" y="2743200"/>
                <a:ext cx="3248025" cy="915189"/>
              </a:xfrm>
              <a:prstGeom prst="rect">
                <a:avLst/>
              </a:prstGeom>
              <a:noFill/>
              <a:ln w="9525">
                <a:noFill/>
                <a:miter lim="800000"/>
                <a:headEnd/>
                <a:tailEnd/>
              </a:ln>
            </p:spPr>
          </p:pic>
        </p:grpSp>
        <p:sp>
          <p:nvSpPr>
            <p:cNvPr id="610311" name="TextBox 14"/>
            <p:cNvSpPr txBox="1">
              <a:spLocks noChangeArrowheads="1"/>
            </p:cNvSpPr>
            <p:nvPr/>
          </p:nvSpPr>
          <p:spPr bwMode="auto">
            <a:xfrm>
              <a:off x="1752600" y="3657600"/>
              <a:ext cx="3810000" cy="400110"/>
            </a:xfrm>
            <a:prstGeom prst="rect">
              <a:avLst/>
            </a:prstGeom>
            <a:noFill/>
            <a:ln w="9525">
              <a:noFill/>
              <a:miter lim="800000"/>
              <a:headEnd/>
              <a:tailEnd/>
            </a:ln>
          </p:spPr>
          <p:txBody>
            <a:bodyPr>
              <a:spAutoFit/>
            </a:bodyPr>
            <a:lstStyle/>
            <a:p>
              <a:r>
                <a:rPr lang="en-US" sz="2000" b="1">
                  <a:latin typeface="Times New Roman" pitchFamily="18" charset="0"/>
                  <a:cs typeface="Times New Roman" pitchFamily="18" charset="0"/>
                </a:rPr>
                <a:t>Associated proximal operator:</a:t>
              </a:r>
            </a:p>
          </p:txBody>
        </p:sp>
        <p:sp>
          <p:nvSpPr>
            <p:cNvPr id="16" name="Rounded Rectangle 15"/>
            <p:cNvSpPr/>
            <p:nvPr/>
          </p:nvSpPr>
          <p:spPr>
            <a:xfrm>
              <a:off x="1752600" y="3505200"/>
              <a:ext cx="6781800" cy="1524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8" name="Rectangle 17"/>
          <p:cNvSpPr/>
          <p:nvPr/>
        </p:nvSpPr>
        <p:spPr>
          <a:xfrm>
            <a:off x="2209800" y="5105400"/>
            <a:ext cx="4652107" cy="461665"/>
          </a:xfrm>
          <a:prstGeom prst="rect">
            <a:avLst/>
          </a:prstGeom>
          <a:noFill/>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ctr">
              <a:defRPr/>
            </a:pPr>
            <a:r>
              <a:rPr lang="en-US" sz="2400" b="1" dirty="0">
                <a:ln w="50800"/>
                <a:solidFill>
                  <a:schemeClr val="bg1">
                    <a:shade val="50000"/>
                  </a:schemeClr>
                </a:solidFill>
                <a:latin typeface="Times New Roman" pitchFamily="18" charset="0"/>
                <a:cs typeface="Times New Roman" pitchFamily="18" charset="0"/>
              </a:rPr>
              <a:t>Fused Lasso Signal </a:t>
            </a:r>
            <a:r>
              <a:rPr lang="en-US" sz="2400" b="1" dirty="0" err="1">
                <a:ln w="50800"/>
                <a:solidFill>
                  <a:schemeClr val="bg1">
                    <a:shade val="50000"/>
                  </a:schemeClr>
                </a:solidFill>
                <a:latin typeface="Times New Roman" pitchFamily="18" charset="0"/>
                <a:cs typeface="Times New Roman" pitchFamily="18" charset="0"/>
              </a:rPr>
              <a:t>Approximator</a:t>
            </a:r>
            <a:endParaRPr lang="en-US" sz="2400" b="1" dirty="0">
              <a:ln w="50800"/>
              <a:solidFill>
                <a:schemeClr val="bg1">
                  <a:shade val="50000"/>
                </a:schemeClr>
              </a:solidFill>
              <a:latin typeface="Times New Roman" pitchFamily="18" charset="0"/>
              <a:cs typeface="Times New Roman" pitchFamily="18" charset="0"/>
            </a:endParaRPr>
          </a:p>
        </p:txBody>
      </p:sp>
      <p:sp>
        <p:nvSpPr>
          <p:cNvPr id="19" name="Slide Number Placeholder 18"/>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95</a:t>
            </a:fld>
            <a:endParaRPr lang="en-US">
              <a:latin typeface="Times New Roman" pitchFamily="18" charset="0"/>
              <a:cs typeface="Times New Roman" pitchFamily="18" charset="0"/>
            </a:endParaRPr>
          </a:p>
        </p:txBody>
      </p:sp>
      <p:grpSp>
        <p:nvGrpSpPr>
          <p:cNvPr id="20" name="Group 19"/>
          <p:cNvGrpSpPr/>
          <p:nvPr/>
        </p:nvGrpSpPr>
        <p:grpSpPr>
          <a:xfrm>
            <a:off x="1981200" y="1447800"/>
            <a:ext cx="5715000" cy="1524000"/>
            <a:chOff x="1981200" y="1447800"/>
            <a:chExt cx="5715000" cy="1524000"/>
          </a:xfrm>
        </p:grpSpPr>
        <p:grpSp>
          <p:nvGrpSpPr>
            <p:cNvPr id="14" name="Group 13"/>
            <p:cNvGrpSpPr>
              <a:grpSpLocks/>
            </p:cNvGrpSpPr>
            <p:nvPr/>
          </p:nvGrpSpPr>
          <p:grpSpPr bwMode="auto">
            <a:xfrm>
              <a:off x="1981200" y="1447800"/>
              <a:ext cx="5715000" cy="1524000"/>
              <a:chOff x="1981200" y="1447800"/>
              <a:chExt cx="5715000" cy="1524000"/>
            </a:xfrm>
          </p:grpSpPr>
          <p:sp>
            <p:nvSpPr>
              <p:cNvPr id="610318" name="TextBox 11"/>
              <p:cNvSpPr txBox="1">
                <a:spLocks noChangeArrowheads="1"/>
              </p:cNvSpPr>
              <p:nvPr/>
            </p:nvSpPr>
            <p:spPr bwMode="auto">
              <a:xfrm>
                <a:off x="2133600" y="1524000"/>
                <a:ext cx="3810000" cy="400110"/>
              </a:xfrm>
              <a:prstGeom prst="rect">
                <a:avLst/>
              </a:prstGeom>
              <a:noFill/>
              <a:ln w="9525">
                <a:noFill/>
                <a:miter lim="800000"/>
                <a:headEnd/>
                <a:tailEnd/>
              </a:ln>
            </p:spPr>
            <p:txBody>
              <a:bodyPr>
                <a:spAutoFit/>
              </a:bodyPr>
              <a:lstStyle/>
              <a:p>
                <a:r>
                  <a:rPr lang="en-US" sz="2000" b="1">
                    <a:latin typeface="Times New Roman" pitchFamily="18" charset="0"/>
                    <a:cs typeface="Times New Roman" pitchFamily="18" charset="0"/>
                  </a:rPr>
                  <a:t>Optimization problem:</a:t>
                </a:r>
              </a:p>
            </p:txBody>
          </p:sp>
          <p:sp>
            <p:nvSpPr>
              <p:cNvPr id="13" name="Rounded Rectangle 12"/>
              <p:cNvSpPr/>
              <p:nvPr/>
            </p:nvSpPr>
            <p:spPr>
              <a:xfrm>
                <a:off x="1981200" y="1447800"/>
                <a:ext cx="5715000" cy="15240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pic>
          <p:nvPicPr>
            <p:cNvPr id="1175553" name="Picture 1"/>
            <p:cNvPicPr>
              <a:picLocks noChangeAspect="1" noChangeArrowheads="1"/>
            </p:cNvPicPr>
            <p:nvPr/>
          </p:nvPicPr>
          <p:blipFill>
            <a:blip r:embed="rId7" cstate="print"/>
            <a:srcRect/>
            <a:stretch>
              <a:fillRect/>
            </a:stretch>
          </p:blipFill>
          <p:spPr bwMode="auto">
            <a:xfrm>
              <a:off x="2286000" y="1981200"/>
              <a:ext cx="5262562" cy="887577"/>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1329" name="Group 8"/>
          <p:cNvGrpSpPr>
            <a:grpSpLocks/>
          </p:cNvGrpSpPr>
          <p:nvPr/>
        </p:nvGrpSpPr>
        <p:grpSpPr bwMode="auto">
          <a:xfrm>
            <a:off x="1371600" y="1371600"/>
            <a:ext cx="6705600" cy="914400"/>
            <a:chOff x="1752600" y="4038600"/>
            <a:chExt cx="6705600" cy="915189"/>
          </a:xfrm>
        </p:grpSpPr>
        <p:pic>
          <p:nvPicPr>
            <p:cNvPr id="611341" name="Picture 3"/>
            <p:cNvPicPr>
              <a:picLocks noChangeAspect="1" noChangeArrowheads="1"/>
            </p:cNvPicPr>
            <p:nvPr/>
          </p:nvPicPr>
          <p:blipFill>
            <a:blip r:embed="rId2" cstate="print"/>
            <a:srcRect/>
            <a:stretch>
              <a:fillRect/>
            </a:stretch>
          </p:blipFill>
          <p:spPr bwMode="auto">
            <a:xfrm>
              <a:off x="1752600" y="4267200"/>
              <a:ext cx="1066800" cy="504825"/>
            </a:xfrm>
            <a:prstGeom prst="rect">
              <a:avLst/>
            </a:prstGeom>
            <a:noFill/>
            <a:ln w="9525">
              <a:noFill/>
              <a:miter lim="800000"/>
              <a:headEnd/>
              <a:tailEnd/>
            </a:ln>
          </p:spPr>
        </p:pic>
        <p:pic>
          <p:nvPicPr>
            <p:cNvPr id="611342" name="Picture 4"/>
            <p:cNvPicPr>
              <a:picLocks noChangeAspect="1" noChangeArrowheads="1"/>
            </p:cNvPicPr>
            <p:nvPr/>
          </p:nvPicPr>
          <p:blipFill>
            <a:blip r:embed="rId3" cstate="print"/>
            <a:srcRect/>
            <a:stretch>
              <a:fillRect/>
            </a:stretch>
          </p:blipFill>
          <p:spPr bwMode="auto">
            <a:xfrm>
              <a:off x="2743200" y="4343400"/>
              <a:ext cx="885825" cy="447675"/>
            </a:xfrm>
            <a:prstGeom prst="rect">
              <a:avLst/>
            </a:prstGeom>
            <a:noFill/>
            <a:ln w="9525">
              <a:noFill/>
              <a:miter lim="800000"/>
              <a:headEnd/>
              <a:tailEnd/>
            </a:ln>
          </p:spPr>
        </p:pic>
        <p:pic>
          <p:nvPicPr>
            <p:cNvPr id="611343" name="Picture 5"/>
            <p:cNvPicPr>
              <a:picLocks noChangeAspect="1" noChangeArrowheads="1"/>
            </p:cNvPicPr>
            <p:nvPr/>
          </p:nvPicPr>
          <p:blipFill>
            <a:blip r:embed="rId4" cstate="print"/>
            <a:srcRect/>
            <a:stretch>
              <a:fillRect/>
            </a:stretch>
          </p:blipFill>
          <p:spPr bwMode="auto">
            <a:xfrm>
              <a:off x="3810000" y="4191000"/>
              <a:ext cx="1343025" cy="590550"/>
            </a:xfrm>
            <a:prstGeom prst="rect">
              <a:avLst/>
            </a:prstGeom>
            <a:noFill/>
            <a:ln w="9525">
              <a:noFill/>
              <a:miter lim="800000"/>
              <a:headEnd/>
              <a:tailEnd/>
            </a:ln>
          </p:spPr>
        </p:pic>
        <p:pic>
          <p:nvPicPr>
            <p:cNvPr id="611344" name="Picture 8"/>
            <p:cNvPicPr>
              <a:picLocks noChangeAspect="1" noChangeArrowheads="1"/>
            </p:cNvPicPr>
            <p:nvPr/>
          </p:nvPicPr>
          <p:blipFill>
            <a:blip r:embed="rId5" cstate="print"/>
            <a:srcRect/>
            <a:stretch>
              <a:fillRect/>
            </a:stretch>
          </p:blipFill>
          <p:spPr bwMode="auto">
            <a:xfrm>
              <a:off x="5210175" y="4038600"/>
              <a:ext cx="3248025" cy="915189"/>
            </a:xfrm>
            <a:prstGeom prst="rect">
              <a:avLst/>
            </a:prstGeom>
            <a:noFill/>
            <a:ln w="9525">
              <a:noFill/>
              <a:miter lim="800000"/>
              <a:headEnd/>
              <a:tailEnd/>
            </a:ln>
          </p:spPr>
        </p:pic>
      </p:grpSp>
      <p:sp>
        <p:nvSpPr>
          <p:cNvPr id="611331" name="Title 1"/>
          <p:cNvSpPr>
            <a:spLocks noGrp="1"/>
          </p:cNvSpPr>
          <p:nvPr>
            <p:ph type="title"/>
          </p:nvPr>
        </p:nvSpPr>
        <p:spPr>
          <a:xfrm>
            <a:off x="457200" y="609600"/>
            <a:ext cx="8229600" cy="609600"/>
          </a:xfrm>
        </p:spPr>
        <p:txBody>
          <a:bodyPr/>
          <a:lstStyle/>
          <a:p>
            <a:r>
              <a:rPr lang="en-US" sz="3200" smtClean="0">
                <a:latin typeface="Times New Roman" pitchFamily="18" charset="0"/>
                <a:cs typeface="Times New Roman" pitchFamily="18" charset="0"/>
              </a:rPr>
              <a:t>Fused Lasso Signal Approximator</a:t>
            </a:r>
            <a:br>
              <a:rPr lang="en-US" sz="3200" smtClean="0">
                <a:latin typeface="Times New Roman" pitchFamily="18" charset="0"/>
                <a:cs typeface="Times New Roman" pitchFamily="18" charset="0"/>
              </a:rPr>
            </a:br>
            <a:r>
              <a:rPr lang="en-US" sz="2000" smtClean="0">
                <a:latin typeface="Times New Roman" pitchFamily="18" charset="0"/>
                <a:cs typeface="Times New Roman" pitchFamily="18" charset="0"/>
              </a:rPr>
              <a:t>(Liu, Yuan, and Ye, 2010)</a:t>
            </a:r>
          </a:p>
        </p:txBody>
      </p:sp>
      <p:grpSp>
        <p:nvGrpSpPr>
          <p:cNvPr id="19" name="Group 18"/>
          <p:cNvGrpSpPr/>
          <p:nvPr/>
        </p:nvGrpSpPr>
        <p:grpSpPr>
          <a:xfrm>
            <a:off x="914400" y="2427288"/>
            <a:ext cx="7315200" cy="1306512"/>
            <a:chOff x="914400" y="2427288"/>
            <a:chExt cx="7315200" cy="1306512"/>
          </a:xfrm>
        </p:grpSpPr>
        <p:pic>
          <p:nvPicPr>
            <p:cNvPr id="281603" name="Picture 3"/>
            <p:cNvPicPr>
              <a:picLocks noChangeAspect="1" noChangeArrowheads="1"/>
            </p:cNvPicPr>
            <p:nvPr/>
          </p:nvPicPr>
          <p:blipFill>
            <a:blip r:embed="rId6" cstate="print"/>
            <a:srcRect/>
            <a:stretch>
              <a:fillRect/>
            </a:stretch>
          </p:blipFill>
          <p:spPr bwMode="auto">
            <a:xfrm>
              <a:off x="990600" y="2427288"/>
              <a:ext cx="7032625" cy="1230312"/>
            </a:xfrm>
            <a:prstGeom prst="rect">
              <a:avLst/>
            </a:prstGeom>
            <a:noFill/>
            <a:ln w="9525">
              <a:noFill/>
              <a:miter lim="800000"/>
              <a:headEnd/>
              <a:tailEnd/>
            </a:ln>
          </p:spPr>
        </p:pic>
        <p:sp>
          <p:nvSpPr>
            <p:cNvPr id="12" name="Rectangle 11"/>
            <p:cNvSpPr/>
            <p:nvPr/>
          </p:nvSpPr>
          <p:spPr>
            <a:xfrm>
              <a:off x="914400" y="2438400"/>
              <a:ext cx="73152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grpSp>
        <p:nvGrpSpPr>
          <p:cNvPr id="21" name="Group 20"/>
          <p:cNvGrpSpPr>
            <a:grpSpLocks/>
          </p:cNvGrpSpPr>
          <p:nvPr/>
        </p:nvGrpSpPr>
        <p:grpSpPr bwMode="auto">
          <a:xfrm>
            <a:off x="685800" y="4038600"/>
            <a:ext cx="8001000" cy="2286000"/>
            <a:chOff x="685800" y="4038600"/>
            <a:chExt cx="8001000" cy="2286000"/>
          </a:xfrm>
        </p:grpSpPr>
        <p:pic>
          <p:nvPicPr>
            <p:cNvPr id="611334" name="Picture 4"/>
            <p:cNvPicPr>
              <a:picLocks noChangeAspect="1" noChangeArrowheads="1"/>
            </p:cNvPicPr>
            <p:nvPr/>
          </p:nvPicPr>
          <p:blipFill>
            <a:blip r:embed="rId7" cstate="print"/>
            <a:srcRect/>
            <a:stretch>
              <a:fillRect/>
            </a:stretch>
          </p:blipFill>
          <p:spPr bwMode="auto">
            <a:xfrm>
              <a:off x="1371600" y="4191000"/>
              <a:ext cx="4752975" cy="1114425"/>
            </a:xfrm>
            <a:prstGeom prst="rect">
              <a:avLst/>
            </a:prstGeom>
            <a:noFill/>
            <a:ln w="9525">
              <a:noFill/>
              <a:miter lim="800000"/>
              <a:headEnd/>
              <a:tailEnd/>
            </a:ln>
          </p:spPr>
        </p:pic>
        <p:sp>
          <p:nvSpPr>
            <p:cNvPr id="611335" name="TextBox 13"/>
            <p:cNvSpPr txBox="1">
              <a:spLocks noChangeArrowheads="1"/>
            </p:cNvSpPr>
            <p:nvPr/>
          </p:nvSpPr>
          <p:spPr bwMode="auto">
            <a:xfrm>
              <a:off x="838200" y="4495800"/>
              <a:ext cx="7620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Let</a:t>
              </a:r>
            </a:p>
          </p:txBody>
        </p:sp>
        <p:sp>
          <p:nvSpPr>
            <p:cNvPr id="611336" name="TextBox 16"/>
            <p:cNvSpPr txBox="1">
              <a:spLocks noChangeArrowheads="1"/>
            </p:cNvSpPr>
            <p:nvPr/>
          </p:nvSpPr>
          <p:spPr bwMode="auto">
            <a:xfrm>
              <a:off x="762000" y="5638800"/>
              <a:ext cx="1828800" cy="461665"/>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We have</a:t>
              </a:r>
            </a:p>
          </p:txBody>
        </p:sp>
        <p:grpSp>
          <p:nvGrpSpPr>
            <p:cNvPr id="611337" name="Group 18"/>
            <p:cNvGrpSpPr>
              <a:grpSpLocks/>
            </p:cNvGrpSpPr>
            <p:nvPr/>
          </p:nvGrpSpPr>
          <p:grpSpPr bwMode="auto">
            <a:xfrm>
              <a:off x="1981200" y="5562600"/>
              <a:ext cx="6096000" cy="685800"/>
              <a:chOff x="1981200" y="5486400"/>
              <a:chExt cx="6096000" cy="685800"/>
            </a:xfrm>
          </p:grpSpPr>
          <p:pic>
            <p:nvPicPr>
              <p:cNvPr id="611339" name="Picture 6"/>
              <p:cNvPicPr>
                <a:picLocks noChangeAspect="1" noChangeArrowheads="1"/>
              </p:cNvPicPr>
              <p:nvPr/>
            </p:nvPicPr>
            <p:blipFill>
              <a:blip r:embed="rId8" cstate="print"/>
              <a:srcRect/>
              <a:stretch>
                <a:fillRect/>
              </a:stretch>
            </p:blipFill>
            <p:spPr bwMode="auto">
              <a:xfrm>
                <a:off x="1981200" y="5534025"/>
                <a:ext cx="2857500" cy="638175"/>
              </a:xfrm>
              <a:prstGeom prst="rect">
                <a:avLst/>
              </a:prstGeom>
              <a:noFill/>
              <a:ln w="9525">
                <a:noFill/>
                <a:miter lim="800000"/>
                <a:headEnd/>
                <a:tailEnd/>
              </a:ln>
            </p:spPr>
          </p:pic>
          <p:pic>
            <p:nvPicPr>
              <p:cNvPr id="611340" name="Picture 7"/>
              <p:cNvPicPr>
                <a:picLocks noChangeAspect="1" noChangeArrowheads="1"/>
              </p:cNvPicPr>
              <p:nvPr/>
            </p:nvPicPr>
            <p:blipFill>
              <a:blip r:embed="rId9" cstate="print"/>
              <a:srcRect/>
              <a:stretch>
                <a:fillRect/>
              </a:stretch>
            </p:blipFill>
            <p:spPr bwMode="auto">
              <a:xfrm>
                <a:off x="4800600" y="5486400"/>
                <a:ext cx="3276600" cy="673163"/>
              </a:xfrm>
              <a:prstGeom prst="rect">
                <a:avLst/>
              </a:prstGeom>
              <a:noFill/>
              <a:ln w="9525">
                <a:noFill/>
                <a:miter lim="800000"/>
                <a:headEnd/>
                <a:tailEnd/>
              </a:ln>
            </p:spPr>
          </p:pic>
        </p:grpSp>
        <p:sp>
          <p:nvSpPr>
            <p:cNvPr id="20" name="Rectangle 19"/>
            <p:cNvSpPr/>
            <p:nvPr/>
          </p:nvSpPr>
          <p:spPr>
            <a:xfrm>
              <a:off x="685800" y="4038600"/>
              <a:ext cx="8001000" cy="228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sp>
        <p:nvSpPr>
          <p:cNvPr id="18" name="Slide Number Placeholder 17"/>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96</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i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3" name="Picture 6"/>
          <p:cNvPicPr>
            <a:picLocks noChangeAspect="1" noChangeArrowheads="1"/>
          </p:cNvPicPr>
          <p:nvPr/>
        </p:nvPicPr>
        <p:blipFill>
          <a:blip r:embed="rId2" cstate="print"/>
          <a:srcRect/>
          <a:stretch>
            <a:fillRect/>
          </a:stretch>
        </p:blipFill>
        <p:spPr bwMode="auto">
          <a:xfrm>
            <a:off x="1371600" y="1447800"/>
            <a:ext cx="2857500" cy="638175"/>
          </a:xfrm>
          <a:prstGeom prst="rect">
            <a:avLst/>
          </a:prstGeom>
          <a:noFill/>
          <a:ln w="9525">
            <a:noFill/>
            <a:miter lim="800000"/>
            <a:headEnd/>
            <a:tailEnd/>
          </a:ln>
        </p:spPr>
      </p:pic>
      <p:pic>
        <p:nvPicPr>
          <p:cNvPr id="612354" name="Picture 7"/>
          <p:cNvPicPr>
            <a:picLocks noChangeAspect="1" noChangeArrowheads="1"/>
          </p:cNvPicPr>
          <p:nvPr/>
        </p:nvPicPr>
        <p:blipFill>
          <a:blip r:embed="rId3" cstate="print"/>
          <a:srcRect/>
          <a:stretch>
            <a:fillRect/>
          </a:stretch>
        </p:blipFill>
        <p:spPr bwMode="auto">
          <a:xfrm>
            <a:off x="4191000" y="1400175"/>
            <a:ext cx="3276600" cy="673100"/>
          </a:xfrm>
          <a:prstGeom prst="rect">
            <a:avLst/>
          </a:prstGeom>
          <a:noFill/>
          <a:ln w="9525">
            <a:noFill/>
            <a:miter lim="800000"/>
            <a:headEnd/>
            <a:tailEnd/>
          </a:ln>
        </p:spPr>
      </p:pic>
      <p:sp>
        <p:nvSpPr>
          <p:cNvPr id="612355" name="Title 1"/>
          <p:cNvSpPr>
            <a:spLocks noGrp="1"/>
          </p:cNvSpPr>
          <p:nvPr>
            <p:ph type="title"/>
          </p:nvPr>
        </p:nvSpPr>
        <p:spPr>
          <a:xfrm>
            <a:off x="457200" y="609600"/>
            <a:ext cx="8229600" cy="609600"/>
          </a:xfrm>
        </p:spPr>
        <p:txBody>
          <a:bodyPr/>
          <a:lstStyle/>
          <a:p>
            <a:r>
              <a:rPr lang="en-US" sz="3200" smtClean="0">
                <a:latin typeface="Times New Roman" pitchFamily="18" charset="0"/>
                <a:cs typeface="Times New Roman" pitchFamily="18" charset="0"/>
              </a:rPr>
              <a:t>Fused Lasso Signal Approximator</a:t>
            </a:r>
            <a:br>
              <a:rPr lang="en-US" sz="3200" smtClean="0">
                <a:latin typeface="Times New Roman" pitchFamily="18" charset="0"/>
                <a:cs typeface="Times New Roman" pitchFamily="18" charset="0"/>
              </a:rPr>
            </a:br>
            <a:r>
              <a:rPr lang="en-US" sz="2000" smtClean="0">
                <a:latin typeface="Times New Roman" pitchFamily="18" charset="0"/>
                <a:cs typeface="Times New Roman" pitchFamily="18" charset="0"/>
              </a:rPr>
              <a:t>(Liu, Yuan, and Ye, 2010)</a:t>
            </a:r>
          </a:p>
        </p:txBody>
      </p:sp>
      <p:grpSp>
        <p:nvGrpSpPr>
          <p:cNvPr id="15" name="Group 14"/>
          <p:cNvGrpSpPr>
            <a:grpSpLocks/>
          </p:cNvGrpSpPr>
          <p:nvPr/>
        </p:nvGrpSpPr>
        <p:grpSpPr bwMode="auto">
          <a:xfrm>
            <a:off x="1295400" y="4419600"/>
            <a:ext cx="7162800" cy="1828800"/>
            <a:chOff x="1295400" y="2362200"/>
            <a:chExt cx="7162800" cy="1828800"/>
          </a:xfrm>
        </p:grpSpPr>
        <p:sp>
          <p:nvSpPr>
            <p:cNvPr id="7" name="Rectangle 6"/>
            <p:cNvSpPr/>
            <p:nvPr/>
          </p:nvSpPr>
          <p:spPr>
            <a:xfrm>
              <a:off x="1295400" y="2362200"/>
              <a:ext cx="7162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sp>
          <p:nvSpPr>
            <p:cNvPr id="612366" name="TextBox 7"/>
            <p:cNvSpPr txBox="1">
              <a:spLocks noChangeArrowheads="1"/>
            </p:cNvSpPr>
            <p:nvPr/>
          </p:nvSpPr>
          <p:spPr bwMode="auto">
            <a:xfrm>
              <a:off x="1371600" y="2438400"/>
              <a:ext cx="7010400" cy="1692771"/>
            </a:xfrm>
            <a:prstGeom prst="rect">
              <a:avLst/>
            </a:prstGeom>
            <a:noFill/>
            <a:ln w="9525">
              <a:noFill/>
              <a:miter lim="800000"/>
              <a:headEnd/>
              <a:tailEnd/>
            </a:ln>
          </p:spPr>
          <p:txBody>
            <a:bodyPr>
              <a:spAutoFit/>
            </a:bodyPr>
            <a:lstStyle/>
            <a:p>
              <a:r>
                <a:rPr lang="en-US" sz="2800" dirty="0">
                  <a:latin typeface="Times New Roman" pitchFamily="18" charset="0"/>
                  <a:cs typeface="Times New Roman" pitchFamily="18" charset="0"/>
                </a:rPr>
                <a:t>Method:</a:t>
              </a:r>
            </a:p>
            <a:p>
              <a:pPr>
                <a:buFont typeface="Arial" charset="0"/>
                <a:buChar char="•"/>
              </a:pPr>
              <a:r>
                <a:rPr lang="en-US" sz="2800" dirty="0">
                  <a:latin typeface="Times New Roman" pitchFamily="18" charset="0"/>
                  <a:cs typeface="Times New Roman" pitchFamily="18" charset="0"/>
                </a:rPr>
                <a:t> </a:t>
              </a:r>
              <a:r>
                <a:rPr lang="en-US" sz="2400" dirty="0" err="1">
                  <a:latin typeface="Times New Roman" pitchFamily="18" charset="0"/>
                  <a:cs typeface="Times New Roman" pitchFamily="18" charset="0"/>
                </a:rPr>
                <a:t>Subgradient</a:t>
              </a:r>
              <a:r>
                <a:rPr lang="en-US" sz="2400" dirty="0">
                  <a:latin typeface="Times New Roman" pitchFamily="18" charset="0"/>
                  <a:cs typeface="Times New Roman" pitchFamily="18" charset="0"/>
                </a:rPr>
                <a:t> Finding Algorithm (SFA)---looking for an appropriate and unique </a:t>
              </a:r>
              <a:r>
                <a:rPr lang="en-US" sz="2400" dirty="0" err="1" smtClean="0">
                  <a:latin typeface="Times New Roman" pitchFamily="18" charset="0"/>
                  <a:cs typeface="Times New Roman" pitchFamily="18" charset="0"/>
                </a:rPr>
                <a:t>subgradient</a:t>
              </a:r>
              <a:endParaRPr lang="en-US" sz="2400" dirty="0" smtClean="0">
                <a:latin typeface="Times New Roman" pitchFamily="18" charset="0"/>
                <a:cs typeface="Times New Roman" pitchFamily="18" charset="0"/>
              </a:endParaRPr>
            </a:p>
            <a:p>
              <a:pPr>
                <a:buFont typeface="Arial" charset="0"/>
                <a:buChar char="•"/>
              </a:pPr>
              <a:r>
                <a:rPr lang="en-US" sz="2400" dirty="0" smtClean="0">
                  <a:latin typeface="Times New Roman" pitchFamily="18" charset="0"/>
                  <a:cs typeface="Times New Roman" pitchFamily="18" charset="0"/>
                </a:rPr>
                <a:t> Restart</a:t>
              </a:r>
              <a:endParaRPr lang="en-US" sz="2400" dirty="0">
                <a:latin typeface="Times New Roman" pitchFamily="18" charset="0"/>
                <a:cs typeface="Times New Roman" pitchFamily="18" charset="0"/>
              </a:endParaRPr>
            </a:p>
          </p:txBody>
        </p:sp>
      </p:grpSp>
      <p:sp>
        <p:nvSpPr>
          <p:cNvPr id="17" name="Slide Number Placeholder 16"/>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97</a:t>
            </a:fld>
            <a:endParaRPr lang="en-US">
              <a:latin typeface="Times New Roman" pitchFamily="18" charset="0"/>
              <a:cs typeface="Times New Roman" pitchFamily="18" charset="0"/>
            </a:endParaRPr>
          </a:p>
        </p:txBody>
      </p:sp>
      <p:grpSp>
        <p:nvGrpSpPr>
          <p:cNvPr id="22" name="Group 21"/>
          <p:cNvGrpSpPr/>
          <p:nvPr/>
        </p:nvGrpSpPr>
        <p:grpSpPr>
          <a:xfrm>
            <a:off x="228600" y="1924050"/>
            <a:ext cx="8229600" cy="2190750"/>
            <a:chOff x="228600" y="1924050"/>
            <a:chExt cx="8229600" cy="2190750"/>
          </a:xfrm>
        </p:grpSpPr>
        <p:grpSp>
          <p:nvGrpSpPr>
            <p:cNvPr id="612358" name="Group 13"/>
            <p:cNvGrpSpPr>
              <a:grpSpLocks/>
            </p:cNvGrpSpPr>
            <p:nvPr/>
          </p:nvGrpSpPr>
          <p:grpSpPr bwMode="auto">
            <a:xfrm>
              <a:off x="1295400" y="2286000"/>
              <a:ext cx="7162800" cy="1828800"/>
              <a:chOff x="1371600" y="4419600"/>
              <a:chExt cx="7162800" cy="1828800"/>
            </a:xfrm>
          </p:grpSpPr>
          <p:pic>
            <p:nvPicPr>
              <p:cNvPr id="612361" name="Picture 3"/>
              <p:cNvPicPr>
                <a:picLocks noChangeAspect="1" noChangeArrowheads="1"/>
              </p:cNvPicPr>
              <p:nvPr/>
            </p:nvPicPr>
            <p:blipFill>
              <a:blip r:embed="rId4" cstate="print"/>
              <a:srcRect/>
              <a:stretch>
                <a:fillRect/>
              </a:stretch>
            </p:blipFill>
            <p:spPr bwMode="auto">
              <a:xfrm>
                <a:off x="1981200" y="4419600"/>
                <a:ext cx="4810125" cy="657225"/>
              </a:xfrm>
              <a:prstGeom prst="rect">
                <a:avLst/>
              </a:prstGeom>
              <a:noFill/>
              <a:ln w="9525">
                <a:noFill/>
                <a:miter lim="800000"/>
                <a:headEnd/>
                <a:tailEnd/>
              </a:ln>
            </p:spPr>
          </p:pic>
          <p:pic>
            <p:nvPicPr>
              <p:cNvPr id="612362" name="Picture 4"/>
              <p:cNvPicPr>
                <a:picLocks noChangeAspect="1" noChangeArrowheads="1"/>
              </p:cNvPicPr>
              <p:nvPr/>
            </p:nvPicPr>
            <p:blipFill>
              <a:blip r:embed="rId5" cstate="print"/>
              <a:srcRect/>
              <a:stretch>
                <a:fillRect/>
              </a:stretch>
            </p:blipFill>
            <p:spPr bwMode="auto">
              <a:xfrm>
                <a:off x="2057400" y="5105400"/>
                <a:ext cx="1752600" cy="476250"/>
              </a:xfrm>
              <a:prstGeom prst="rect">
                <a:avLst/>
              </a:prstGeom>
              <a:noFill/>
              <a:ln w="9525">
                <a:noFill/>
                <a:miter lim="800000"/>
                <a:headEnd/>
                <a:tailEnd/>
              </a:ln>
            </p:spPr>
          </p:pic>
          <p:pic>
            <p:nvPicPr>
              <p:cNvPr id="612363" name="Picture 5"/>
              <p:cNvPicPr>
                <a:picLocks noChangeAspect="1" noChangeArrowheads="1"/>
              </p:cNvPicPr>
              <p:nvPr/>
            </p:nvPicPr>
            <p:blipFill>
              <a:blip r:embed="rId6" cstate="print"/>
              <a:srcRect/>
              <a:stretch>
                <a:fillRect/>
              </a:stretch>
            </p:blipFill>
            <p:spPr bwMode="auto">
              <a:xfrm>
                <a:off x="1905000" y="5486400"/>
                <a:ext cx="6029325" cy="619125"/>
              </a:xfrm>
              <a:prstGeom prst="rect">
                <a:avLst/>
              </a:prstGeom>
              <a:noFill/>
              <a:ln w="9525">
                <a:noFill/>
                <a:miter lim="800000"/>
                <a:headEnd/>
                <a:tailEnd/>
              </a:ln>
            </p:spPr>
          </p:pic>
          <p:sp>
            <p:nvSpPr>
              <p:cNvPr id="13" name="Rectangle 12"/>
              <p:cNvSpPr/>
              <p:nvPr/>
            </p:nvSpPr>
            <p:spPr>
              <a:xfrm>
                <a:off x="1371600" y="4419600"/>
                <a:ext cx="7162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grpSp>
        <p:pic>
          <p:nvPicPr>
            <p:cNvPr id="612359" name="Picture 7"/>
            <p:cNvPicPr>
              <a:picLocks noChangeAspect="1" noChangeArrowheads="1"/>
            </p:cNvPicPr>
            <p:nvPr/>
          </p:nvPicPr>
          <p:blipFill>
            <a:blip r:embed="rId7" cstate="print"/>
            <a:srcRect/>
            <a:stretch>
              <a:fillRect/>
            </a:stretch>
          </p:blipFill>
          <p:spPr bwMode="auto">
            <a:xfrm>
              <a:off x="228600" y="1924050"/>
              <a:ext cx="1066800" cy="1581150"/>
            </a:xfrm>
            <a:prstGeom prst="rect">
              <a:avLst/>
            </a:prstGeom>
            <a:noFill/>
            <a:ln w="9525">
              <a:noFill/>
              <a:miter lim="800000"/>
              <a:headEnd/>
              <a:tailEnd/>
            </a:ln>
          </p:spPr>
        </p:pic>
        <p:cxnSp>
          <p:nvCxnSpPr>
            <p:cNvPr id="20" name="Straight Connector 19"/>
            <p:cNvCxnSpPr/>
            <p:nvPr/>
          </p:nvCxnSpPr>
          <p:spPr bwMode="auto">
            <a:xfrm>
              <a:off x="1828800" y="4037012"/>
              <a:ext cx="6019800" cy="1588"/>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bwMode="auto">
            <a:xfrm>
              <a:off x="1524000" y="1981200"/>
              <a:ext cx="6019800" cy="1588"/>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i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Title 1"/>
          <p:cNvSpPr>
            <a:spLocks noGrp="1"/>
          </p:cNvSpPr>
          <p:nvPr>
            <p:ph type="title"/>
          </p:nvPr>
        </p:nvSpPr>
        <p:spPr>
          <a:xfrm>
            <a:off x="457200" y="609600"/>
            <a:ext cx="8229600" cy="609600"/>
          </a:xfrm>
        </p:spPr>
        <p:txBody>
          <a:bodyPr/>
          <a:lstStyle/>
          <a:p>
            <a:r>
              <a:rPr lang="en-US" smtClean="0">
                <a:latin typeface="Times New Roman" pitchFamily="18" charset="0"/>
                <a:cs typeface="Times New Roman" pitchFamily="18" charset="0"/>
              </a:rPr>
              <a:t>Efficiency</a:t>
            </a:r>
            <a:br>
              <a:rPr lang="en-US" smtClean="0">
                <a:latin typeface="Times New Roman" pitchFamily="18" charset="0"/>
                <a:cs typeface="Times New Roman" pitchFamily="18" charset="0"/>
              </a:rPr>
            </a:br>
            <a:r>
              <a:rPr lang="en-US" sz="2000" smtClean="0">
                <a:latin typeface="Times New Roman" pitchFamily="18" charset="0"/>
                <a:cs typeface="Times New Roman" pitchFamily="18" charset="0"/>
              </a:rPr>
              <a:t>(Comparison with the CVX solver)</a:t>
            </a:r>
          </a:p>
        </p:txBody>
      </p:sp>
      <p:pic>
        <p:nvPicPr>
          <p:cNvPr id="286726" name="Picture 6"/>
          <p:cNvPicPr>
            <a:picLocks noChangeAspect="1" noChangeArrowheads="1"/>
          </p:cNvPicPr>
          <p:nvPr/>
        </p:nvPicPr>
        <p:blipFill>
          <a:blip r:embed="rId2" cstate="print"/>
          <a:srcRect/>
          <a:stretch>
            <a:fillRect/>
          </a:stretch>
        </p:blipFill>
        <p:spPr bwMode="auto">
          <a:xfrm>
            <a:off x="-28575" y="1524000"/>
            <a:ext cx="9172575" cy="5105400"/>
          </a:xfrm>
          <a:prstGeom prst="rect">
            <a:avLst/>
          </a:prstGeom>
          <a:noFill/>
          <a:ln w="9525">
            <a:noFill/>
            <a:miter lim="800000"/>
            <a:headEnd/>
            <a:tailEnd/>
          </a:ln>
        </p:spPr>
      </p:pic>
      <p:pic>
        <p:nvPicPr>
          <p:cNvPr id="286727" name="Picture 7"/>
          <p:cNvPicPr>
            <a:picLocks noChangeAspect="1" noChangeArrowheads="1"/>
          </p:cNvPicPr>
          <p:nvPr/>
        </p:nvPicPr>
        <p:blipFill>
          <a:blip r:embed="rId3" cstate="print"/>
          <a:srcRect/>
          <a:stretch>
            <a:fillRect/>
          </a:stretch>
        </p:blipFill>
        <p:spPr bwMode="auto">
          <a:xfrm>
            <a:off x="0" y="1371600"/>
            <a:ext cx="9201150" cy="5153025"/>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9FD3D1A-0D38-4598-866C-717764701D98}" type="slidenum">
              <a:rPr lang="en-US" smtClean="0">
                <a:latin typeface="Times New Roman" pitchFamily="18" charset="0"/>
                <a:cs typeface="Times New Roman" pitchFamily="18" charset="0"/>
              </a:rPr>
              <a:pPr>
                <a:defRPr/>
              </a:pPr>
              <a:t>98</a:t>
            </a:fld>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box(in)">
                                      <p:cBhvr>
                                        <p:cTn id="7" dur="500"/>
                                        <p:tgtEl>
                                          <p:spTgt spid="2867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286726"/>
                                        </p:tgtEl>
                                      </p:cBhvr>
                                    </p:animEffect>
                                    <p:set>
                                      <p:cBhvr>
                                        <p:cTn id="12" dur="1" fill="hold">
                                          <p:stCondLst>
                                            <p:cond delay="499"/>
                                          </p:stCondLst>
                                        </p:cTn>
                                        <p:tgtEl>
                                          <p:spTgt spid="2867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6727"/>
                                        </p:tgtEl>
                                        <p:attrNameLst>
                                          <p:attrName>style.visibility</p:attrName>
                                        </p:attrNameLst>
                                      </p:cBhvr>
                                      <p:to>
                                        <p:strVal val="visible"/>
                                      </p:to>
                                    </p:set>
                                    <p:animEffect transition="in" filter="box(in)">
                                      <p:cBhvr>
                                        <p:cTn id="17" dur="500"/>
                                        <p:tgtEl>
                                          <p:spTgt spid="286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Summary of Implementation</a:t>
            </a: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Smooth reformulation</a:t>
            </a:r>
          </a:p>
          <a:p>
            <a:pPr lvl="1"/>
            <a:r>
              <a:rPr lang="en-US" sz="2000" dirty="0" smtClean="0">
                <a:latin typeface="Times New Roman" pitchFamily="18" charset="0"/>
                <a:cs typeface="Times New Roman" pitchFamily="18" charset="0"/>
              </a:rPr>
              <a:t>Easy to apply existing solves, but not scalable </a:t>
            </a:r>
          </a:p>
          <a:p>
            <a:r>
              <a:rPr lang="en-US" dirty="0" err="1" smtClean="0">
                <a:latin typeface="Times New Roman" pitchFamily="18" charset="0"/>
                <a:cs typeface="Times New Roman" pitchFamily="18" charset="0"/>
              </a:rPr>
              <a:t>Subgradient</a:t>
            </a:r>
            <a:r>
              <a:rPr lang="en-US" dirty="0" smtClean="0">
                <a:latin typeface="Times New Roman" pitchFamily="18" charset="0"/>
                <a:cs typeface="Times New Roman" pitchFamily="18" charset="0"/>
              </a:rPr>
              <a:t> descent</a:t>
            </a:r>
          </a:p>
          <a:p>
            <a:pPr lvl="1"/>
            <a:r>
              <a:rPr lang="en-US" sz="2000" dirty="0" smtClean="0">
                <a:latin typeface="Times New Roman" pitchFamily="18" charset="0"/>
                <a:cs typeface="Times New Roman" pitchFamily="18" charset="0"/>
              </a:rPr>
              <a:t>Easy implementation and guaranteed convergence rate, but slow and hard to achieve sparse solution in a limited number of iterations</a:t>
            </a:r>
          </a:p>
          <a:p>
            <a:r>
              <a:rPr lang="en-US" dirty="0" smtClean="0">
                <a:latin typeface="Times New Roman" pitchFamily="18" charset="0"/>
                <a:cs typeface="Times New Roman" pitchFamily="18" charset="0"/>
              </a:rPr>
              <a:t>Coordinate descent</a:t>
            </a:r>
          </a:p>
          <a:p>
            <a:pPr lvl="1"/>
            <a:r>
              <a:rPr lang="en-US" sz="2000" dirty="0" smtClean="0">
                <a:latin typeface="Times New Roman" pitchFamily="18" charset="0"/>
                <a:cs typeface="Times New Roman" pitchFamily="18" charset="0"/>
              </a:rPr>
              <a:t>Easy implementation, but can get stuck for non-separable penalty</a:t>
            </a:r>
          </a:p>
          <a:p>
            <a:r>
              <a:rPr lang="en-US" dirty="0" smtClean="0">
                <a:latin typeface="Times New Roman" pitchFamily="18" charset="0"/>
                <a:cs typeface="Times New Roman" pitchFamily="18" charset="0"/>
              </a:rPr>
              <a:t>Accelerated Gradient Descent</a:t>
            </a:r>
          </a:p>
          <a:p>
            <a:pPr lvl="1"/>
            <a:r>
              <a:rPr lang="en-US" sz="2000" dirty="0" smtClean="0">
                <a:latin typeface="Times New Roman" pitchFamily="18" charset="0"/>
                <a:cs typeface="Times New Roman" pitchFamily="18" charset="0"/>
              </a:rPr>
              <a:t>Optimal convergence rate, and the key is to design efficient algorithms for computing the associated proximal operator</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1"/>
          </p:nvPr>
        </p:nvSpPr>
        <p:spPr/>
        <p:txBody>
          <a:bodyPr/>
          <a:lstStyle/>
          <a:p>
            <a:pPr>
              <a:defRPr/>
            </a:pPr>
            <a:fld id="{69FD3D1A-0D38-4598-866C-717764701D98}" type="slidenum">
              <a:rPr lang="en-US" smtClean="0"/>
              <a:pPr>
                <a:defRPr/>
              </a:pPr>
              <a:t>99</a:t>
            </a:fld>
            <a:endParaRPr lang="en-US"/>
          </a:p>
        </p:txBody>
      </p:sp>
      <p:grpSp>
        <p:nvGrpSpPr>
          <p:cNvPr id="18" name="Group 17"/>
          <p:cNvGrpSpPr/>
          <p:nvPr/>
        </p:nvGrpSpPr>
        <p:grpSpPr>
          <a:xfrm>
            <a:off x="762000" y="4572000"/>
            <a:ext cx="7010400" cy="1909466"/>
            <a:chOff x="762000" y="4572000"/>
            <a:chExt cx="7010400" cy="1909466"/>
          </a:xfrm>
        </p:grpSpPr>
        <p:grpSp>
          <p:nvGrpSpPr>
            <p:cNvPr id="8" name="Group 7"/>
            <p:cNvGrpSpPr>
              <a:grpSpLocks/>
            </p:cNvGrpSpPr>
            <p:nvPr/>
          </p:nvGrpSpPr>
          <p:grpSpPr bwMode="auto">
            <a:xfrm>
              <a:off x="762000" y="5410200"/>
              <a:ext cx="7010400" cy="1071266"/>
              <a:chOff x="685800" y="4724400"/>
              <a:chExt cx="7010400" cy="1836457"/>
            </a:xfrm>
          </p:grpSpPr>
          <p:sp>
            <p:nvSpPr>
              <p:cNvPr id="9" name="Rectangle 8"/>
              <p:cNvSpPr/>
              <p:nvPr/>
            </p:nvSpPr>
            <p:spPr>
              <a:xfrm>
                <a:off x="685800" y="4724400"/>
                <a:ext cx="3070264" cy="1107996"/>
              </a:xfrm>
              <a:prstGeom prst="rect">
                <a:avLst/>
              </a:prstGeom>
              <a:noFill/>
            </p:spPr>
            <p:txBody>
              <a:bodyPr wrap="none">
                <a:spAutoFit/>
              </a:bodyPr>
              <a:lstStyle/>
              <a:p>
                <a:pPr algn="ctr">
                  <a:defRPr/>
                </a:pPr>
                <a:r>
                  <a:rPr lang="en-US" sz="36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SLEP Package</a:t>
                </a:r>
              </a:p>
            </p:txBody>
          </p:sp>
          <p:sp>
            <p:nvSpPr>
              <p:cNvPr id="10" name="Rectangle 4"/>
              <p:cNvSpPr>
                <a:spLocks noChangeArrowheads="1"/>
              </p:cNvSpPr>
              <p:nvPr/>
            </p:nvSpPr>
            <p:spPr bwMode="auto">
              <a:xfrm>
                <a:off x="990600" y="5769431"/>
                <a:ext cx="6705600" cy="791426"/>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http://www.public.asu.edu/~jye02/Software/SLEP</a:t>
                </a:r>
              </a:p>
            </p:txBody>
          </p:sp>
        </p:grpSp>
        <p:cxnSp>
          <p:nvCxnSpPr>
            <p:cNvPr id="17" name="Straight Arrow Connector 16"/>
            <p:cNvCxnSpPr/>
            <p:nvPr/>
          </p:nvCxnSpPr>
          <p:spPr>
            <a:xfrm rot="5400000">
              <a:off x="3619500" y="4914900"/>
              <a:ext cx="11430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Kimono</Template>
  <TotalTime>30888</TotalTime>
  <Words>5270</Words>
  <Application>Microsoft Office PowerPoint</Application>
  <PresentationFormat>On-screen Show (4:3)</PresentationFormat>
  <Paragraphs>1191</Paragraphs>
  <Slides>126</Slides>
  <Notes>30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126</vt:i4>
      </vt:variant>
    </vt:vector>
  </HeadingPairs>
  <TitlesOfParts>
    <vt:vector size="129" baseType="lpstr">
      <vt:lpstr>Default Design</vt:lpstr>
      <vt:lpstr>Equation</vt:lpstr>
      <vt:lpstr>Visio</vt:lpstr>
      <vt:lpstr>Mining Sparse Representations:  Formulations, Algorithms, and Applications</vt:lpstr>
      <vt:lpstr>Mining High-Dimensional Data</vt:lpstr>
      <vt:lpstr>Dimensionality Reduction</vt:lpstr>
      <vt:lpstr>What is Sparsity?</vt:lpstr>
      <vt:lpstr>Motivation: Signal Acquisition (1)</vt:lpstr>
      <vt:lpstr>Motivation: Signal Acquisition (2)</vt:lpstr>
      <vt:lpstr>Motivation: Signal Acquisition (3)</vt:lpstr>
      <vt:lpstr>Sparsity</vt:lpstr>
      <vt:lpstr>Sparse Learning Models </vt:lpstr>
      <vt:lpstr>The L1 Norm Penalty</vt:lpstr>
      <vt:lpstr>Why does L1 Induce Sparsity?</vt:lpstr>
      <vt:lpstr>Why does L1 Induce Sparsity?</vt:lpstr>
      <vt:lpstr>Why does L1 Induce Sparsity?</vt:lpstr>
      <vt:lpstr>Outline</vt:lpstr>
      <vt:lpstr>Compressive Sensing (Donoho, 2004;  Candes and Tao, 2008; Candes and Wakin, 2008)</vt:lpstr>
      <vt:lpstr>Sparse Recovery</vt:lpstr>
      <vt:lpstr>Extensions to the Noisy Case</vt:lpstr>
      <vt:lpstr>Lasso  (Tibshirani, 1996)</vt:lpstr>
      <vt:lpstr>Lasso Theory  (Bickel, Ritov, and Tsybakov, 2009)</vt:lpstr>
      <vt:lpstr>Slide 20</vt:lpstr>
      <vt:lpstr>Slide 21</vt:lpstr>
      <vt:lpstr>Application: Biomedical Informatics  (Sun et al. 2009)</vt:lpstr>
      <vt:lpstr>Application: Bioinformatics</vt:lpstr>
      <vt:lpstr>Outline</vt:lpstr>
      <vt:lpstr>From L1 to L1/Lq (q&gt;1)?</vt:lpstr>
      <vt:lpstr>Group Lasso (Yuan and Lin, 2006)</vt:lpstr>
      <vt:lpstr>Group Feature Selection</vt:lpstr>
      <vt:lpstr>Developmental Stage Annotation (1)</vt:lpstr>
      <vt:lpstr>Developmental Stage Annotation (2)</vt:lpstr>
      <vt:lpstr>Developmental Stage Annotation (3)</vt:lpstr>
      <vt:lpstr>Multi-Task/Class Learning via L1/Lq</vt:lpstr>
      <vt:lpstr>Writer-specific Character Recognition (Obozinski, Taskar, and Jordan, 2006)</vt:lpstr>
      <vt:lpstr>Writer-specific Character Recognition (Obozinski, Taskar, and Jordan, 2006)</vt:lpstr>
      <vt:lpstr>Visual Category Recognition (Quattoni et al., 2009)</vt:lpstr>
      <vt:lpstr>Visual Category Recognition (Quattoni et al., 2009)</vt:lpstr>
      <vt:lpstr>Outline</vt:lpstr>
      <vt:lpstr>Fused Lasso (Tibshirani et al., 2005; Tibshirani and Wang, 2008; Friedman et al., 2007)</vt:lpstr>
      <vt:lpstr>Fused Lasso</vt:lpstr>
      <vt:lpstr>Application: Arracy CGH Data Analysis  (Tibshirani and Wang, 2008)</vt:lpstr>
      <vt:lpstr>Application to Unordered Features</vt:lpstr>
      <vt:lpstr>Outline</vt:lpstr>
      <vt:lpstr>Sparse Inverse Covariance Estimation</vt:lpstr>
      <vt:lpstr>The SICE Model</vt:lpstr>
      <vt:lpstr>Network Construction</vt:lpstr>
      <vt:lpstr>The Monotone Property (1)</vt:lpstr>
      <vt:lpstr>The Monotone Property (2)</vt:lpstr>
      <vt:lpstr>Example: Senate Voting Records Data (2004-06) (Banerjee et al., 2008)</vt:lpstr>
      <vt:lpstr>Example: Senate Voting Records Data (2004-06) (Banerjee et al., 2008)</vt:lpstr>
      <vt:lpstr>Brain Connectivity using Neuroimages (1)</vt:lpstr>
      <vt:lpstr>Brain Connectivity using Neuroimages (2)</vt:lpstr>
      <vt:lpstr>Brain Connectivity using Neuroimages (3)</vt:lpstr>
      <vt:lpstr>Outline</vt:lpstr>
      <vt:lpstr>Collaborative Filtering</vt:lpstr>
      <vt:lpstr>The Netflix Problem</vt:lpstr>
      <vt:lpstr>Matrix Rank</vt:lpstr>
      <vt:lpstr>The Matrix Completion Problem</vt:lpstr>
      <vt:lpstr>Other Low-Rank Problems</vt:lpstr>
      <vt:lpstr>Two Formulations for Rank Minimization</vt:lpstr>
      <vt:lpstr>Trace Norm (Nuclear Norm)</vt:lpstr>
      <vt:lpstr>Two Formulations for Trace Norm</vt:lpstr>
      <vt:lpstr>Semi-definite programming (SDP)</vt:lpstr>
      <vt:lpstr>Fundamental Questions</vt:lpstr>
      <vt:lpstr>Theory of Matrix Completion  (Candes and Recht, 2008)</vt:lpstr>
      <vt:lpstr>Outline</vt:lpstr>
      <vt:lpstr>Optimization Algorithms</vt:lpstr>
      <vt:lpstr>Smooth Reformulations: L1</vt:lpstr>
      <vt:lpstr>Smooth Reformulation: L1/L2</vt:lpstr>
      <vt:lpstr>Smooth Reformulation: Fused Lasso</vt:lpstr>
      <vt:lpstr>Summary of Smooth Reformulations</vt:lpstr>
      <vt:lpstr>Coordinate Descent (Tseng, 2002)</vt:lpstr>
      <vt:lpstr>Coordinate Descent: Example (Tseng, 2002)</vt:lpstr>
      <vt:lpstr>Coordinate Descent: Convergent? (Tseng, 2002)</vt:lpstr>
      <vt:lpstr>Coordinate Descent: Convergent? (Tseng, 2002)</vt:lpstr>
      <vt:lpstr>Coordinate Descent</vt:lpstr>
      <vt:lpstr>CD in Sparse Representation</vt:lpstr>
      <vt:lpstr>Summary of CD</vt:lpstr>
      <vt:lpstr>Subgradient Descent (Nemirovski, 1994; Nesterov, 2004)</vt:lpstr>
      <vt:lpstr>Subgradient Descent: Convergent? (Nemirovski, 1994; Nesterov, 2004)</vt:lpstr>
      <vt:lpstr>SD in Sparse Representation</vt:lpstr>
      <vt:lpstr>Gradient Descent</vt:lpstr>
      <vt:lpstr>Gradient Descent:  The essence of the gradient step</vt:lpstr>
      <vt:lpstr>Gradient Descent:  Extension to the composite model (Nesterov, 2007; Beck and Teboulle, 2009)</vt:lpstr>
      <vt:lpstr>Gradient Descent:   Extension to the composite model (Nesterov, 2007; Beck and Teboulle, 2009)</vt:lpstr>
      <vt:lpstr>Accelerated Gradient Descent:   (Nesterov, 1983; Nemirovski, 1994; Nesterov, 2004)</vt:lpstr>
      <vt:lpstr>Accelerated Gradient Descent:   composite model (Nesterov, 2007; Beck and Teboulle, 2009)</vt:lpstr>
      <vt:lpstr>Accelerated Gradient Descent  in Sparse Representations</vt:lpstr>
      <vt:lpstr>Accelerated Gradient Descent  in Sparse Representations</vt:lpstr>
      <vt:lpstr>Proximal Operator Associated with L1</vt:lpstr>
      <vt:lpstr>Proximal Operator Associated with Trace Norm</vt:lpstr>
      <vt:lpstr>Proximal Operator Associated with L1/Lq</vt:lpstr>
      <vt:lpstr>When          or        </vt:lpstr>
      <vt:lpstr>Proximal Operator Associated with L1/Lq</vt:lpstr>
      <vt:lpstr>Efficiency (compared with Spectral Projected Gradient [Berg et al., 2008])</vt:lpstr>
      <vt:lpstr>Effect of q in L1/Lq</vt:lpstr>
      <vt:lpstr>Proximal Operator Associated with Fused Lasso</vt:lpstr>
      <vt:lpstr>Fused Lasso Signal Approximator (Liu, Yuan, and Ye, 2010)</vt:lpstr>
      <vt:lpstr>Fused Lasso Signal Approximator (Liu, Yuan, and Ye, 2010)</vt:lpstr>
      <vt:lpstr>Efficiency (Comparison with the CVX solver)</vt:lpstr>
      <vt:lpstr>Summary of Implementation</vt:lpstr>
      <vt:lpstr>SLEP: Sparse Learning with Efficient Projections</vt:lpstr>
      <vt:lpstr>Functions Provided in SLEP</vt:lpstr>
      <vt:lpstr>Outline</vt:lpstr>
      <vt:lpstr>New Sparsity Inducing Penalties?</vt:lpstr>
      <vt:lpstr>Sparse Group Lasso via L1+ L1/Lq</vt:lpstr>
      <vt:lpstr>Overlapping Groups?</vt:lpstr>
      <vt:lpstr>Group Sparsity with Tree Structure (Zhao et al., 2008; Janatton et al., 2009; Kim and Xing, 2010)</vt:lpstr>
      <vt:lpstr>Efficient Algorithms for Huge-Scale Problems</vt:lpstr>
      <vt:lpstr>Acknowledgement</vt:lpstr>
      <vt:lpstr>References (Compressive Sensing and Lasso)</vt:lpstr>
      <vt:lpstr>References (Compressive Sensing and Lasso)</vt:lpstr>
      <vt:lpstr>References (Compressive Sensing and Lasso)</vt:lpstr>
      <vt:lpstr>References (Compressive Sensing and Lasso)</vt:lpstr>
      <vt:lpstr>References (Compressive Sensing and Lasso)</vt:lpstr>
      <vt:lpstr>References (Compressive Sensing and Lasso)</vt:lpstr>
      <vt:lpstr>References (Compressive Sensing and Lasso)</vt:lpstr>
      <vt:lpstr>References (Group Lasso and Sparse Group Lasso)</vt:lpstr>
      <vt:lpstr>References (Group Lasso and Sparse Group Lasso)</vt:lpstr>
      <vt:lpstr>References (Group Lasso and Sparse Group Lasso)</vt:lpstr>
      <vt:lpstr>References (Group Lasso and Sparse Group Lasso)</vt:lpstr>
      <vt:lpstr>References (Group Lasso and Sparse Group Lasso)</vt:lpstr>
      <vt:lpstr>References (Group Lasso and Sparse Group Lasso)</vt:lpstr>
      <vt:lpstr>References (Fused Lasso)</vt:lpstr>
      <vt:lpstr>References (Trace Norm)</vt:lpstr>
      <vt:lpstr>References (Trace Norm)</vt:lpstr>
      <vt:lpstr>References (Trace Norm)</vt:lpstr>
      <vt:lpstr>References (Sparse Inverse Covariance)</vt:lpstr>
    </vt:vector>
  </TitlesOfParts>
  <Company>Arizona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Sparse Representations: Theory, Algorithms, and Applications</dc:title>
  <dc:creator>Jieping Ye</dc:creator>
  <cp:lastModifiedBy>Jun</cp:lastModifiedBy>
  <cp:revision>3131</cp:revision>
  <cp:lastPrinted>2008-08-18T20:17:49Z</cp:lastPrinted>
  <dcterms:created xsi:type="dcterms:W3CDTF">2008-03-24T20:59:17Z</dcterms:created>
  <dcterms:modified xsi:type="dcterms:W3CDTF">2010-05-02T21:51:44Z</dcterms:modified>
</cp:coreProperties>
</file>